
<file path=[Content_Types].xml><?xml version="1.0" encoding="utf-8"?>
<Types xmlns="http://schemas.openxmlformats.org/package/2006/content-types">
  <Default Extension="xml" ContentType="application/xml"/>
  <Default Extension="svg" ContentType="image/svg+xml"/>
  <Default Extension="jpeg" ContentType="image/jpeg"/>
  <Default Extension="tiff" ContentType="image/tiff"/>
  <Default Extension="emf" ContentType="image/x-emf"/>
  <Default Extension="xlsx" ContentType="application/vnd.openxmlformats-officedocument.spreadsheetml.sheet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5"/>
  </p:notesMasterIdLst>
  <p:sldIdLst>
    <p:sldId id="303" r:id="rId2"/>
    <p:sldId id="322" r:id="rId3"/>
    <p:sldId id="306" r:id="rId4"/>
    <p:sldId id="319" r:id="rId5"/>
    <p:sldId id="267" r:id="rId6"/>
    <p:sldId id="265" r:id="rId7"/>
    <p:sldId id="272" r:id="rId8"/>
    <p:sldId id="317" r:id="rId9"/>
    <p:sldId id="321" r:id="rId10"/>
    <p:sldId id="308" r:id="rId11"/>
    <p:sldId id="280" r:id="rId12"/>
    <p:sldId id="281" r:id="rId13"/>
    <p:sldId id="309" r:id="rId14"/>
    <p:sldId id="315" r:id="rId15"/>
    <p:sldId id="316" r:id="rId16"/>
    <p:sldId id="273" r:id="rId17"/>
    <p:sldId id="323" r:id="rId18"/>
    <p:sldId id="324" r:id="rId19"/>
    <p:sldId id="285" r:id="rId20"/>
    <p:sldId id="286" r:id="rId21"/>
    <p:sldId id="289" r:id="rId22"/>
    <p:sldId id="290" r:id="rId23"/>
    <p:sldId id="291" r:id="rId24"/>
    <p:sldId id="292" r:id="rId25"/>
    <p:sldId id="293" r:id="rId26"/>
    <p:sldId id="278" r:id="rId27"/>
    <p:sldId id="295" r:id="rId28"/>
    <p:sldId id="296" r:id="rId29"/>
    <p:sldId id="297" r:id="rId30"/>
    <p:sldId id="298" r:id="rId31"/>
    <p:sldId id="299" r:id="rId32"/>
    <p:sldId id="300" r:id="rId33"/>
    <p:sldId id="263" r:id="rId34"/>
    <p:sldId id="320" r:id="rId35"/>
    <p:sldId id="277" r:id="rId36"/>
    <p:sldId id="270" r:id="rId37"/>
    <p:sldId id="271" r:id="rId38"/>
    <p:sldId id="264" r:id="rId39"/>
    <p:sldId id="260" r:id="rId40"/>
    <p:sldId id="325" r:id="rId41"/>
    <p:sldId id="326" r:id="rId42"/>
    <p:sldId id="312" r:id="rId43"/>
    <p:sldId id="313" r:id="rId4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59A2"/>
    <a:srgbClr val="D2DB2F"/>
    <a:srgbClr val="DB1284"/>
    <a:srgbClr val="26327C"/>
    <a:srgbClr val="DC3E38"/>
    <a:srgbClr val="64DEB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323"/>
    <p:restoredTop sz="94389"/>
  </p:normalViewPr>
  <p:slideViewPr>
    <p:cSldViewPr snapToGrid="0">
      <p:cViewPr>
        <p:scale>
          <a:sx n="100" d="100"/>
          <a:sy n="100" d="100"/>
        </p:scale>
        <p:origin x="320" y="3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2571" y="6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presProps" Target="presProps.xml"/><Relationship Id="rId47" Type="http://schemas.openxmlformats.org/officeDocument/2006/relationships/viewProps" Target="viewProps.xml"/><Relationship Id="rId48" Type="http://schemas.openxmlformats.org/officeDocument/2006/relationships/theme" Target="theme/theme1.xml"/><Relationship Id="rId49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2" Type="http://schemas.microsoft.com/office/2015/10/relationships/revisionInfo" Target="revisionInfo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3731722675863"/>
          <c:y val="0.0110410094637224"/>
          <c:w val="0.872951172342176"/>
          <c:h val="0.94084066230528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dPt>
            <c:idx val="0"/>
            <c:bubble3D val="0"/>
            <c:spPr>
              <a:solidFill>
                <a:srgbClr val="B4C7E7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9770-4299-8C7A-AF06ACF6B574}"/>
              </c:ext>
            </c:extLst>
          </c:dPt>
          <c:dPt>
            <c:idx val="1"/>
            <c:bubble3D val="0"/>
            <c:spPr>
              <a:solidFill>
                <a:srgbClr val="F3A3C7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9770-4299-8C7A-AF06ACF6B574}"/>
              </c:ext>
            </c:extLst>
          </c:dPt>
          <c:dPt>
            <c:idx val="2"/>
            <c:bubble3D val="0"/>
            <c:spPr>
              <a:solidFill>
                <a:srgbClr val="93EDC4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9770-4299-8C7A-AF06ACF6B574}"/>
              </c:ext>
            </c:extLst>
          </c:dPt>
          <c:dPt>
            <c:idx val="3"/>
            <c:bubble3D val="0"/>
            <c:spPr>
              <a:pattFill prst="dkUpDiag">
                <a:fgClr>
                  <a:srgbClr val="F090BB"/>
                </a:fgClr>
                <a:bgClr>
                  <a:schemeClr val="bg1">
                    <a:lumMod val="95000"/>
                  </a:schemeClr>
                </a:bgClr>
              </a:patt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7-9770-4299-8C7A-AF06ACF6B574}"/>
              </c:ext>
            </c:extLst>
          </c:dPt>
          <c:dPt>
            <c:idx val="4"/>
            <c:bubble3D val="0"/>
            <c:spPr>
              <a:solidFill>
                <a:srgbClr val="EE82B3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9-9770-4299-8C7A-AF06ACF6B574}"/>
              </c:ext>
            </c:extLst>
          </c:dPt>
          <c:dLbls>
            <c:dLbl>
              <c:idx val="0"/>
              <c:layout>
                <c:manualLayout>
                  <c:x val="0.194097028611954"/>
                  <c:y val="-0.00640602678664957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lnSpc>
                        <a:spcPts val="1300"/>
                      </a:lnSpc>
                      <a:defRPr sz="1200" b="1" i="0" u="none" strike="noStrike" kern="1200" baseline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defRPr>
                    </a:pPr>
                    <a:r>
                      <a:rPr lang="en-US" altLang="zh-CN" sz="1000" b="1" baseline="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ProphetCloud</a:t>
                    </a:r>
                    <a:endParaRPr lang="en-US" altLang="zh-CN" sz="1000" b="1" baseline="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  <a:p>
                    <a:pPr>
                      <a:lnSpc>
                        <a:spcPts val="1300"/>
                      </a:lnSpc>
                      <a:defRPr sz="1200" b="1">
                        <a:latin typeface="微软雅黑" panose="020B0503020204020204" pitchFamily="34" charset="-122"/>
                        <a:ea typeface="微软雅黑" panose="020B0503020204020204" pitchFamily="34" charset="-122"/>
                      </a:defRPr>
                    </a:pPr>
                    <a:r>
                      <a:rPr lang="en-US" altLang="zh-CN" sz="1000" b="1" baseline="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$</a:t>
                    </a:r>
                    <a:fld id="{FC9332C3-A9D7-4B35-A2E0-43370FCC46D6}" type="VALUE">
                      <a:rPr lang="en-US" altLang="zh-CN" sz="1000" b="1" baseline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pPr>
                        <a:lnSpc>
                          <a:spcPts val="1300"/>
                        </a:lnSpc>
                        <a:defRPr sz="1200" b="1"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pPr>
                      <a:t>[VALUE]</a:t>
                    </a:fld>
                    <a:r>
                      <a:rPr lang="en-US" altLang="zh-CN" sz="1000" b="1" baseline="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B,</a:t>
                    </a:r>
                    <a:endParaRPr lang="en-US" altLang="zh-CN" sz="1000" b="1" baseline="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  <a:p>
                    <a:pPr>
                      <a:lnSpc>
                        <a:spcPts val="1300"/>
                      </a:lnSpc>
                      <a:defRPr sz="1200" b="1">
                        <a:latin typeface="微软雅黑" panose="020B0503020204020204" pitchFamily="34" charset="-122"/>
                        <a:ea typeface="微软雅黑" panose="020B0503020204020204" pitchFamily="34" charset="-122"/>
                      </a:defRPr>
                    </a:pPr>
                    <a:r>
                      <a:rPr lang="en-US" altLang="zh-CN" sz="1000" b="1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 </a:t>
                    </a:r>
                    <a:fld id="{AF16296D-3C1B-498C-A724-2BDB88BF05E0}" type="PERCENTAGE">
                      <a:rPr lang="en-US" altLang="zh-CN" sz="1000" b="1" baseline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pPr>
                        <a:lnSpc>
                          <a:spcPts val="1300"/>
                        </a:lnSpc>
                        <a:defRPr sz="1200" b="1"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pPr>
                      <a:t>[PERCENTAGE]</a:t>
                    </a:fld>
                    <a:endParaRPr lang="en-US" altLang="zh-CN" sz="1000" b="1" baseline="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lnSpc>
                      <a:spcPts val="1300"/>
                    </a:lnSpc>
                    <a:defRPr sz="1200" b="1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1"/>
              <c:showSerName val="0"/>
              <c:showPercent val="1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1-9770-4299-8C7A-AF06ACF6B574}"/>
                </c:ext>
                <c:ext xmlns:c15="http://schemas.microsoft.com/office/drawing/2012/chart" uri="{CE6537A1-D6FC-4f65-9D91-7224C49458BB}">
                  <c15:layout>
                    <c:manualLayout>
                      <c:w val="0.401603267170174"/>
                      <c:h val="0.234664915521929"/>
                    </c:manualLayout>
                  </c15:layout>
                  <c15:dlblFieldTable/>
                  <c15:showDataLabelsRange val="0"/>
                </c:ext>
              </c:extLst>
            </c:dLbl>
            <c:dLbl>
              <c:idx val="1"/>
              <c:layout>
                <c:manualLayout>
                  <c:x val="0.11062556742436"/>
                  <c:y val="-0.077022614065295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200" b="1" i="0" u="none" strike="noStrike" kern="1200" baseline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defRPr>
                    </a:pPr>
                    <a:r>
                      <a:rPr lang="da-DK" altLang="zh-CN" sz="1200" b="1" baseline="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eDR, </a:t>
                    </a:r>
                    <a:endParaRPr lang="da-DK" altLang="zh-CN" sz="1200" b="1" baseline="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  <a:p>
                    <a:pPr>
                      <a:defRPr sz="1200" b="1">
                        <a:latin typeface="微软雅黑" panose="020B0503020204020204" pitchFamily="34" charset="-122"/>
                        <a:ea typeface="微软雅黑" panose="020B0503020204020204" pitchFamily="34" charset="-122"/>
                      </a:defRPr>
                    </a:pPr>
                    <a:r>
                      <a:rPr lang="da-DK" altLang="zh-CN" sz="1200" b="1" baseline="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$6</a:t>
                    </a:r>
                    <a:r>
                      <a:rPr lang="da-DK" altLang="zh-CN" sz="1200" b="1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B</a:t>
                    </a:r>
                    <a:r>
                      <a:rPr lang="da-DK" altLang="zh-CN" sz="1200" b="1" baseline="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, </a:t>
                    </a:r>
                    <a:fld id="{094B9C27-94E6-4E5C-8667-9A012597CE2D}" type="PERCENTAGE">
                      <a:rPr lang="da-DK" altLang="zh-CN" sz="1200" b="1" baseline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pPr>
                        <a:defRPr sz="1200" b="1"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pPr>
                      <a:t>[PERCENTAGE]</a:t>
                    </a:fld>
                    <a:endParaRPr lang="da-DK" altLang="zh-CN" sz="1200" b="1" baseline="0" dirty="0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1"/>
              <c:showSerName val="0"/>
              <c:showPercent val="1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3-9770-4299-8C7A-AF06ACF6B574}"/>
                </c:ext>
                <c:ext xmlns:c15="http://schemas.microsoft.com/office/drawing/2012/chart" uri="{CE6537A1-D6FC-4f65-9D91-7224C49458BB}">
                  <c15:layout>
                    <c:manualLayout>
                      <c:w val="0.349414433025802"/>
                      <c:h val="0.296110196438222"/>
                    </c:manualLayout>
                  </c15:layout>
                  <c15:dlblFieldTable/>
                  <c15:showDataLabelsRange val="0"/>
                </c:ext>
              </c:extLst>
            </c:dLbl>
            <c:dLbl>
              <c:idx val="2"/>
              <c:layout>
                <c:manualLayout>
                  <c:x val="0.228909725914754"/>
                  <c:y val="0.087594766395337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200" b="1" i="0" u="none" strike="noStrike" kern="1200" baseline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defRPr>
                    </a:pPr>
                    <a:r>
                      <a:rPr lang="en-US" altLang="zh-CN" sz="1200" b="1" baseline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eMigration $</a:t>
                    </a:r>
                    <a:fld id="{0BB1E1B1-A44D-474C-8434-3E98BCB1C942}" type="VALUE">
                      <a:rPr lang="en-US" altLang="zh-CN" sz="1200" b="1" baseline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pPr>
                        <a:defRPr sz="1200" b="1"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pPr>
                      <a:t>[VALUE]</a:t>
                    </a:fld>
                    <a:r>
                      <a:rPr lang="en-US" altLang="zh-CN" sz="1200" b="1" baseline="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B, </a:t>
                    </a:r>
                    <a:fld id="{28752753-DA18-4C14-9DB5-7F7C9B85D2D2}" type="PERCENTAGE">
                      <a:rPr lang="en-US" altLang="zh-CN" sz="1200" b="1" baseline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pPr>
                        <a:defRPr sz="1200" b="1"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pPr>
                      <a:t>[PERCENTAGE]</a:t>
                    </a:fld>
                    <a:endParaRPr lang="en-US" altLang="zh-CN" sz="1200" b="1" baseline="0" dirty="0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1"/>
              <c:showSerName val="0"/>
              <c:showPercent val="1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5-9770-4299-8C7A-AF06ACF6B574}"/>
                </c:ext>
                <c:ext xmlns:c15="http://schemas.microsoft.com/office/drawing/2012/chart" uri="{CE6537A1-D6FC-4f65-9D91-7224C49458BB}">
                  <c15:layout>
                    <c:manualLayout>
                      <c:w val="0.334595031908446"/>
                      <c:h val="0.381051678320018"/>
                    </c:manualLayout>
                  </c15:layout>
                  <c15:dlblFieldTable/>
                  <c15:showDataLabelsRange val="0"/>
                </c:ext>
              </c:extLst>
            </c:dLbl>
            <c:dLbl>
              <c:idx val="3"/>
              <c:layout>
                <c:manualLayout>
                  <c:x val="-0.0541891264698881"/>
                  <c:y val="0.0119622456546056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200" b="1" i="0" u="none" strike="noStrike" kern="1200" baseline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defRPr>
                    </a:pPr>
                    <a:fld id="{E6A38147-D902-4EAF-8716-D32053C71B17}" type="CATEGORYNAME">
                      <a:rPr lang="en-US" altLang="zh-CN" sz="1200" b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pPr>
                        <a:defRPr sz="1200" b="1"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pPr>
                      <a:t>[CATEGORY NAME]</a:t>
                    </a:fld>
                    <a:r>
                      <a:rPr lang="en-US" altLang="zh-CN" sz="1200" b="1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,</a:t>
                    </a:r>
                  </a:p>
                  <a:p>
                    <a:pPr>
                      <a:defRPr sz="1200" b="1">
                        <a:latin typeface="微软雅黑" panose="020B0503020204020204" pitchFamily="34" charset="-122"/>
                        <a:ea typeface="微软雅黑" panose="020B0503020204020204" pitchFamily="34" charset="-122"/>
                      </a:defRPr>
                    </a:pPr>
                    <a:r>
                      <a:rPr lang="en-US" altLang="zh-CN" sz="1200" b="1" baseline="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$17</a:t>
                    </a:r>
                    <a:r>
                      <a:rPr lang="en-US" altLang="zh-CN" sz="1200" b="1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B</a:t>
                    </a:r>
                    <a:r>
                      <a:rPr lang="en-US" altLang="zh-CN" sz="1200" b="1" baseline="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, </a:t>
                    </a:r>
                    <a:fld id="{35650715-35DD-4388-92AF-910088E3667B}" type="PERCENTAGE">
                      <a:rPr lang="en-US" altLang="zh-CN" sz="1200" b="1" baseline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pPr>
                        <a:defRPr sz="1200" b="1"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pPr>
                      <a:t>[PERCENTAGE]</a:t>
                    </a:fld>
                    <a:endParaRPr lang="en-US" altLang="zh-CN" sz="1200" b="1" baseline="0" dirty="0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1"/>
              <c:showSerName val="0"/>
              <c:showPercent val="1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7-9770-4299-8C7A-AF06ACF6B574}"/>
                </c:ext>
                <c:ext xmlns:c15="http://schemas.microsoft.com/office/drawing/2012/chart" uri="{CE6537A1-D6FC-4f65-9D91-7224C49458BB}">
                  <c15:layout>
                    <c:manualLayout>
                      <c:w val="0.385202840781987"/>
                      <c:h val="0.348885425699934"/>
                    </c:manualLayout>
                  </c15:layout>
                  <c15:dlblFieldTable/>
                  <c15:showDataLabelsRange val="0"/>
                </c:ext>
              </c:extLst>
            </c:dLbl>
            <c:dLbl>
              <c:idx val="4"/>
              <c:layout>
                <c:manualLayout>
                  <c:x val="-0.312986190066294"/>
                  <c:y val="-0.0166312691089464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197" b="1" i="0" u="none" strike="noStrike" kern="1200" baseline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defRPr>
                    </a:pPr>
                    <a:r>
                      <a:rPr lang="en-US" altLang="zh-CN" b="1" baseline="0" dirty="0" err="1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DRaaS</a:t>
                    </a:r>
                    <a:endParaRPr lang="en-US" altLang="zh-CN" b="1" baseline="0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  <a:p>
                    <a:pPr>
                      <a:defRPr b="1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defRPr>
                    </a:pPr>
                    <a:r>
                      <a:rPr lang="en-US" altLang="zh-CN" b="1" baseline="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 </a:t>
                    </a:r>
                    <a:fld id="{65D81202-2882-4F27-BE73-880A8325425A}" type="VALUE">
                      <a:rPr lang="en-US" altLang="zh-CN" b="1" baseline="0" smtClean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pPr>
                        <a:defRPr b="1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pPr>
                      <a:t>[VALUE]</a:t>
                    </a:fld>
                    <a:r>
                      <a:rPr lang="zh-CN" altLang="en-US" b="1" baseline="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亿</a:t>
                    </a:r>
                    <a:r>
                      <a:rPr lang="en-US" altLang="zh-CN" b="1" baseline="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,</a:t>
                    </a:r>
                    <a:fld id="{9FFA48DF-266C-4291-8405-5DA8FDCF38FC}" type="PERCENTAGE">
                      <a:rPr lang="en-US" altLang="zh-CN" b="1" baseline="0" smtClean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pPr>
                        <a:defRPr b="1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pPr>
                      <a:t>[PERCENTAGE]</a:t>
                    </a:fld>
                    <a:endParaRPr lang="en-US" altLang="zh-CN" b="1" baseline="0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1" i="0" u="none" strike="noStrike" kern="1200" baseline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1"/>
              <c:showSerName val="0"/>
              <c:showPercent val="1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9-9770-4299-8C7A-AF06ACF6B574}"/>
                </c:ext>
                <c:ext xmlns:c15="http://schemas.microsoft.com/office/drawing/2012/chart" uri="{CE6537A1-D6FC-4f65-9D91-7224C49458BB}">
                  <c15:layout>
                    <c:manualLayout>
                      <c:w val="0.297849852299139"/>
                      <c:h val="0.298815586674012"/>
                    </c:manualLayout>
                  </c15:layout>
                  <c15:dlblFieldTable/>
                  <c15:showDataLabelsRange val="0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 xmlns:c16r2="http://schemas.microsoft.com/office/drawing/2015/06/chart"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私有云</c:v>
                </c:pt>
                <c:pt idx="1">
                  <c:v>容灾</c:v>
                </c:pt>
                <c:pt idx="2">
                  <c:v>迁移</c:v>
                </c:pt>
                <c:pt idx="3">
                  <c:v>DRaaS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4.05</c:v>
                </c:pt>
                <c:pt idx="1">
                  <c:v>6.01</c:v>
                </c:pt>
                <c:pt idx="2">
                  <c:v>6.659999999999996</c:v>
                </c:pt>
                <c:pt idx="3">
                  <c:v>17.1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A-9770-4299-8C7A-AF06ACF6B57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181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3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50000"/>
            <a:lumOff val="50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915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3461BC-2215-405C-9423-B06B8D0BB9ED}" type="datetimeFigureOut">
              <a:rPr lang="zh-CN" altLang="en-US" smtClean="0"/>
              <a:t>2017/12/22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08875E-F91C-44B3-8F9C-4423FC51985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16142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37AF7B-FB26-2940-901F-43F2BA48E7F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2584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08875E-F91C-44B3-8F9C-4423FC519853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99023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08875E-F91C-44B3-8F9C-4423FC519853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23208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08875E-F91C-44B3-8F9C-4423FC519853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41948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08875E-F91C-44B3-8F9C-4423FC519853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22805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08875E-F91C-44B3-8F9C-4423FC519853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8849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3BBE46-3204-4133-A4F0-112DC54C7E35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39785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tif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Relationship Id="rId3" Type="http://schemas.openxmlformats.org/officeDocument/2006/relationships/image" Target="../media/image7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BF99A82D-5AE2-49C8-9360-203D786823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738452"/>
            <a:ext cx="12192000" cy="308447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99CD1CF5-3F2F-4F26-9AE9-CDC142DE4E21}"/>
              </a:ext>
            </a:extLst>
          </p:cNvPr>
          <p:cNvSpPr/>
          <p:nvPr userDrawn="1"/>
        </p:nvSpPr>
        <p:spPr>
          <a:xfrm>
            <a:off x="1560043" y="1738452"/>
            <a:ext cx="5646784" cy="3084472"/>
          </a:xfrm>
          <a:prstGeom prst="rect">
            <a:avLst/>
          </a:prstGeom>
          <a:solidFill>
            <a:schemeClr val="tx1">
              <a:lumMod val="65000"/>
              <a:lumOff val="35000"/>
              <a:alpha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80" dirty="0">
              <a:latin typeface="DIN" charset="0"/>
              <a:ea typeface="DIN" charset="0"/>
              <a:cs typeface="DIN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E0EC6E73-0D24-4C15-9528-B88E3D1262CA}"/>
              </a:ext>
            </a:extLst>
          </p:cNvPr>
          <p:cNvSpPr/>
          <p:nvPr userDrawn="1"/>
        </p:nvSpPr>
        <p:spPr>
          <a:xfrm>
            <a:off x="1560043" y="4822923"/>
            <a:ext cx="5646784" cy="1201261"/>
          </a:xfrm>
          <a:prstGeom prst="rect">
            <a:avLst/>
          </a:prstGeom>
          <a:solidFill>
            <a:schemeClr val="bg1">
              <a:lumMod val="65000"/>
              <a:alpha val="7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algn="l"/>
            <a:endParaRPr lang="en-US" altLang="zh-CN" sz="1920" dirty="0">
              <a:latin typeface="DIN" charset="0"/>
              <a:ea typeface="DIN" charset="0"/>
              <a:cs typeface="DIN" charset="0"/>
            </a:endParaRPr>
          </a:p>
        </p:txBody>
      </p:sp>
      <p:pic>
        <p:nvPicPr>
          <p:cNvPr id="10" name="Picture 9" descr="Prophet LOGO_original_RGB.png">
            <a:extLst>
              <a:ext uri="{FF2B5EF4-FFF2-40B4-BE49-F238E27FC236}">
                <a16:creationId xmlns:a16="http://schemas.microsoft.com/office/drawing/2014/main" xmlns="" id="{2F96ADBE-4E7C-4EA8-B239-09069C0EB8E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2438400" cy="954584"/>
          </a:xfrm>
          <a:prstGeom prst="rect">
            <a:avLst/>
          </a:prstGeom>
        </p:spPr>
      </p:pic>
      <p:sp>
        <p:nvSpPr>
          <p:cNvPr id="11" name="Text Placeholder 13">
            <a:extLst>
              <a:ext uri="{FF2B5EF4-FFF2-40B4-BE49-F238E27FC236}">
                <a16:creationId xmlns:a16="http://schemas.microsoft.com/office/drawing/2014/main" xmlns="" id="{69A9BA45-799D-45A7-BA8F-4EB514E1CCB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60043" y="2883543"/>
            <a:ext cx="5646784" cy="1939379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FontTx/>
              <a:buNone/>
              <a:defRPr sz="2800" b="1" spc="15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11480" indent="0" algn="ctr">
              <a:buFontTx/>
              <a:buNone/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edit Title</a:t>
            </a:r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xmlns="" id="{90C0909A-DF83-4981-9814-8982A3C0BA1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60043" y="4822923"/>
            <a:ext cx="5646784" cy="1201262"/>
          </a:xfrm>
        </p:spPr>
        <p:txBody>
          <a:bodyPr>
            <a:normAutofit/>
          </a:bodyPr>
          <a:lstStyle>
            <a:lvl1pPr marL="0" indent="0" algn="l">
              <a:buNone/>
              <a:defRPr sz="18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11480" indent="0" algn="l">
              <a:buNone/>
              <a:defRPr/>
            </a:lvl2pPr>
            <a:lvl3pPr marL="822960" indent="0" algn="l">
              <a:buNone/>
              <a:defRPr/>
            </a:lvl3pPr>
            <a:lvl4pPr marL="1234440" indent="0" algn="l">
              <a:buNone/>
              <a:defRPr/>
            </a:lvl4pPr>
            <a:lvl5pPr marL="1645920" indent="0" algn="l">
              <a:buNone/>
              <a:defRPr/>
            </a:lvl5pPr>
          </a:lstStyle>
          <a:p>
            <a:pPr lvl="0"/>
            <a:endParaRPr lang="en-US" dirty="0"/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xmlns="" id="{EC747238-00CF-4081-B76F-41FC7E468649}"/>
              </a:ext>
            </a:extLst>
          </p:cNvPr>
          <p:cNvGrpSpPr/>
          <p:nvPr userDrawn="1"/>
        </p:nvGrpSpPr>
        <p:grpSpPr>
          <a:xfrm>
            <a:off x="8221773" y="2874454"/>
            <a:ext cx="3438058" cy="1962508"/>
            <a:chOff x="8221773" y="2874454"/>
            <a:chExt cx="3438058" cy="1962508"/>
          </a:xfrm>
        </p:grpSpPr>
        <p:sp>
          <p:nvSpPr>
            <p:cNvPr id="14" name="Content Placeholder 2">
              <a:extLst>
                <a:ext uri="{FF2B5EF4-FFF2-40B4-BE49-F238E27FC236}">
                  <a16:creationId xmlns:a16="http://schemas.microsoft.com/office/drawing/2014/main" xmlns="" id="{3E9DE48F-4CF0-4A85-956A-00CF98E62182}"/>
                </a:ext>
              </a:extLst>
            </p:cNvPr>
            <p:cNvSpPr txBox="1">
              <a:spLocks/>
            </p:cNvSpPr>
            <p:nvPr/>
          </p:nvSpPr>
          <p:spPr>
            <a:xfrm>
              <a:off x="8221773" y="3280550"/>
              <a:ext cx="2416231" cy="822250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DIN" charset="0"/>
                  <a:ea typeface="DIN" charset="0"/>
                  <a:cs typeface="DIN" charset="0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DIN" charset="0"/>
                  <a:ea typeface="DIN" charset="0"/>
                  <a:cs typeface="DIN" charset="0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DIN" charset="0"/>
                  <a:ea typeface="DIN" charset="0"/>
                  <a:cs typeface="DIN" charset="0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DIN" charset="0"/>
                  <a:ea typeface="DIN" charset="0"/>
                  <a:cs typeface="DIN" charset="0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DIN" charset="0"/>
                  <a:ea typeface="DIN" charset="0"/>
                  <a:cs typeface="DIN" charset="0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zh-CN" altLang="en-US" sz="3200" dirty="0">
                  <a:solidFill>
                    <a:schemeClr val="bg1"/>
                  </a:solidFill>
                  <a:latin typeface="隶书" panose="02010509060101010101" pitchFamily="49" charset="-122"/>
                  <a:ea typeface="隶书" panose="02010509060101010101" pitchFamily="49" charset="-122"/>
                </a:rPr>
                <a:t>纵渊</a:t>
              </a:r>
              <a:endParaRPr lang="en-US" altLang="zh-CN" sz="3200" dirty="0">
                <a:solidFill>
                  <a:schemeClr val="bg1"/>
                </a:solidFill>
                <a:latin typeface="隶书" panose="02010509060101010101" pitchFamily="49" charset="-122"/>
                <a:ea typeface="隶书" panose="02010509060101010101" pitchFamily="49" charset="-122"/>
              </a:endParaRPr>
            </a:p>
          </p:txBody>
        </p:sp>
        <p:sp>
          <p:nvSpPr>
            <p:cNvPr id="15" name="Content Placeholder 2">
              <a:extLst>
                <a:ext uri="{FF2B5EF4-FFF2-40B4-BE49-F238E27FC236}">
                  <a16:creationId xmlns:a16="http://schemas.microsoft.com/office/drawing/2014/main" xmlns="" id="{A2EEC114-C2C9-404D-AFA7-E3DDB84E9333}"/>
                </a:ext>
              </a:extLst>
            </p:cNvPr>
            <p:cNvSpPr txBox="1">
              <a:spLocks/>
            </p:cNvSpPr>
            <p:nvPr/>
          </p:nvSpPr>
          <p:spPr>
            <a:xfrm>
              <a:off x="9180331" y="3984664"/>
              <a:ext cx="2246285" cy="852298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DIN" charset="0"/>
                  <a:ea typeface="DIN" charset="0"/>
                  <a:cs typeface="DIN" charset="0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DIN" charset="0"/>
                  <a:ea typeface="DIN" charset="0"/>
                  <a:cs typeface="DIN" charset="0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DIN" charset="0"/>
                  <a:ea typeface="DIN" charset="0"/>
                  <a:cs typeface="DIN" charset="0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DIN" charset="0"/>
                  <a:ea typeface="DIN" charset="0"/>
                  <a:cs typeface="DIN" charset="0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DIN" charset="0"/>
                  <a:ea typeface="DIN" charset="0"/>
                  <a:cs typeface="DIN" charset="0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zh-CN" altLang="en-US" sz="3200" dirty="0">
                  <a:solidFill>
                    <a:schemeClr val="bg1"/>
                  </a:solidFill>
                  <a:latin typeface="隶书" panose="02010509060101010101" pitchFamily="49" charset="-122"/>
                  <a:ea typeface="隶书" panose="02010509060101010101" pitchFamily="49" charset="-122"/>
                </a:rPr>
                <a:t>腾云</a:t>
              </a:r>
              <a:r>
                <a:rPr lang="en-US" altLang="zh-CN" sz="3200" dirty="0">
                  <a:solidFill>
                    <a:schemeClr val="bg1"/>
                  </a:solidFill>
                  <a:latin typeface="隶书" panose="02010509060101010101" pitchFamily="49" charset="-122"/>
                  <a:ea typeface="隶书" panose="02010509060101010101" pitchFamily="49" charset="-122"/>
                </a:rPr>
                <a:t>  </a:t>
              </a:r>
            </a:p>
          </p:txBody>
        </p:sp>
        <p:pic>
          <p:nvPicPr>
            <p:cNvPr id="16" name="Picture 4">
              <a:extLst>
                <a:ext uri="{FF2B5EF4-FFF2-40B4-BE49-F238E27FC236}">
                  <a16:creationId xmlns:a16="http://schemas.microsoft.com/office/drawing/2014/main" xmlns="" id="{5460B156-4255-4952-B003-27B924CD271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638004" y="3608616"/>
              <a:ext cx="1021827" cy="988367"/>
            </a:xfrm>
            <a:prstGeom prst="rect">
              <a:avLst/>
            </a:prstGeom>
          </p:spPr>
        </p:pic>
        <p:pic>
          <p:nvPicPr>
            <p:cNvPr id="17" name="Picture 6">
              <a:extLst>
                <a:ext uri="{FF2B5EF4-FFF2-40B4-BE49-F238E27FC236}">
                  <a16:creationId xmlns:a16="http://schemas.microsoft.com/office/drawing/2014/main" xmlns="" id="{B12BB8B1-6493-456B-BF07-25E719F450C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718639" y="2874454"/>
              <a:ext cx="1131263" cy="98836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334454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Prophet cloud template_ppt_122716_grey divider_1_lo.jpg">
            <a:extLst>
              <a:ext uri="{FF2B5EF4-FFF2-40B4-BE49-F238E27FC236}">
                <a16:creationId xmlns:a16="http://schemas.microsoft.com/office/drawing/2014/main" xmlns="" id="{847996C8-7A30-48C3-8102-0B33A50D000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6401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30AD84F0-E52A-44C9-B7FC-A141EE47823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85943" y="2348780"/>
            <a:ext cx="3643676" cy="1289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4825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asic_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274870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212DB2-9C07-45E6-A824-20EB8945A455}" type="datetimeFigureOut">
              <a:rPr lang="ko-KR" altLang="en-US" smtClean="0"/>
              <a:pPr/>
              <a:t>2017. 12. 22.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DF120-6FFF-4FC0-9890-CFE03C82554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1024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_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08998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xmlns="" id="{CC26BE98-6484-4C69-AD92-992E7A88C8FD}"/>
              </a:ext>
            </a:extLst>
          </p:cNvPr>
          <p:cNvCxnSpPr/>
          <p:nvPr userDrawn="1"/>
        </p:nvCxnSpPr>
        <p:spPr>
          <a:xfrm>
            <a:off x="4389758" y="767457"/>
            <a:ext cx="3154168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标题 1">
            <a:extLst>
              <a:ext uri="{FF2B5EF4-FFF2-40B4-BE49-F238E27FC236}">
                <a16:creationId xmlns:a16="http://schemas.microsoft.com/office/drawing/2014/main" xmlns="" id="{5215DC9E-392C-48AB-AAA6-43AF670A5C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7774" y="215326"/>
            <a:ext cx="3778135" cy="615777"/>
          </a:xfrm>
        </p:spPr>
        <p:txBody>
          <a:bodyPr>
            <a:normAutofit/>
          </a:bodyPr>
          <a:lstStyle>
            <a:lvl1pPr algn="ctr">
              <a:defRPr sz="2200" spc="1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xmlns="" id="{9F7F00AD-2F54-47DC-BE81-E9C7438B134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51175"/>
            <a:ext cx="600841" cy="619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7076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xmlns="" id="{5AC899DC-8155-4B30-82E4-F643E816C0FF}"/>
              </a:ext>
            </a:extLst>
          </p:cNvPr>
          <p:cNvGrpSpPr/>
          <p:nvPr userDrawn="1"/>
        </p:nvGrpSpPr>
        <p:grpSpPr>
          <a:xfrm>
            <a:off x="0" y="0"/>
            <a:ext cx="7090911" cy="4231590"/>
            <a:chOff x="8106592" y="2106764"/>
            <a:chExt cx="1775889" cy="1172596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xmlns="" id="{85715D47-4746-4BC0-A9DB-32E77C7A7429}"/>
                </a:ext>
              </a:extLst>
            </p:cNvPr>
            <p:cNvSpPr/>
            <p:nvPr/>
          </p:nvSpPr>
          <p:spPr>
            <a:xfrm>
              <a:off x="8426227" y="2107349"/>
              <a:ext cx="127854" cy="784336"/>
            </a:xfrm>
            <a:prstGeom prst="rect">
              <a:avLst/>
            </a:prstGeom>
            <a:solidFill>
              <a:srgbClr val="F18BC0">
                <a:alpha val="8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xmlns="" id="{CB882542-B8BD-4E43-9DFE-B281C5D0EE7C}"/>
                </a:ext>
              </a:extLst>
            </p:cNvPr>
            <p:cNvSpPr/>
            <p:nvPr/>
          </p:nvSpPr>
          <p:spPr>
            <a:xfrm>
              <a:off x="8593147" y="2733319"/>
              <a:ext cx="71030" cy="546041"/>
            </a:xfrm>
            <a:prstGeom prst="rect">
              <a:avLst/>
            </a:prstGeom>
            <a:solidFill>
              <a:srgbClr val="F18BC0">
                <a:alpha val="8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xmlns="" id="{7A74E84C-EDB6-4539-A954-5E8650F57F78}"/>
                </a:ext>
              </a:extLst>
            </p:cNvPr>
            <p:cNvSpPr/>
            <p:nvPr/>
          </p:nvSpPr>
          <p:spPr>
            <a:xfrm>
              <a:off x="8697252" y="2106764"/>
              <a:ext cx="145611" cy="1039702"/>
            </a:xfrm>
            <a:prstGeom prst="rect">
              <a:avLst/>
            </a:prstGeom>
            <a:solidFill>
              <a:srgbClr val="F18BC0">
                <a:alpha val="8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xmlns="" id="{DE47EDEC-A19B-41F2-913A-C05FBCCAD228}"/>
                </a:ext>
              </a:extLst>
            </p:cNvPr>
            <p:cNvSpPr/>
            <p:nvPr/>
          </p:nvSpPr>
          <p:spPr>
            <a:xfrm>
              <a:off x="8906012" y="2106764"/>
              <a:ext cx="20977" cy="626555"/>
            </a:xfrm>
            <a:prstGeom prst="rect">
              <a:avLst/>
            </a:prstGeom>
            <a:solidFill>
              <a:srgbClr val="F18BC0">
                <a:alpha val="8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xmlns="" id="{52791095-E743-4008-AE30-D4BEE527E3D6}"/>
                </a:ext>
              </a:extLst>
            </p:cNvPr>
            <p:cNvSpPr/>
            <p:nvPr/>
          </p:nvSpPr>
          <p:spPr>
            <a:xfrm>
              <a:off x="8106592" y="2194445"/>
              <a:ext cx="1775889" cy="132433"/>
            </a:xfrm>
            <a:prstGeom prst="rect">
              <a:avLst/>
            </a:prstGeom>
            <a:solidFill>
              <a:srgbClr val="F18BC0">
                <a:alpha val="8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xmlns="" id="{0458FF19-4E8F-4BAB-80AC-A770A0F445D3}"/>
                </a:ext>
              </a:extLst>
            </p:cNvPr>
            <p:cNvSpPr/>
            <p:nvPr/>
          </p:nvSpPr>
          <p:spPr>
            <a:xfrm>
              <a:off x="8106592" y="2420042"/>
              <a:ext cx="925166" cy="61038"/>
            </a:xfrm>
            <a:prstGeom prst="rect">
              <a:avLst/>
            </a:prstGeom>
            <a:solidFill>
              <a:srgbClr val="F18BC0">
                <a:alpha val="8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xmlns="" id="{D4733CBA-9B00-4DEF-996F-032D542CCA7A}"/>
              </a:ext>
            </a:extLst>
          </p:cNvPr>
          <p:cNvGrpSpPr/>
          <p:nvPr userDrawn="1"/>
        </p:nvGrpSpPr>
        <p:grpSpPr>
          <a:xfrm rot="10800000">
            <a:off x="10161914" y="5174079"/>
            <a:ext cx="1978327" cy="1596916"/>
            <a:chOff x="8106592" y="2106764"/>
            <a:chExt cx="1400336" cy="1172596"/>
          </a:xfrm>
        </p:grpSpPr>
        <p:sp>
          <p:nvSpPr>
            <p:cNvPr id="15" name="矩形 14">
              <a:extLst>
                <a:ext uri="{FF2B5EF4-FFF2-40B4-BE49-F238E27FC236}">
                  <a16:creationId xmlns:a16="http://schemas.microsoft.com/office/drawing/2014/main" xmlns="" id="{DD578358-C7E3-4D5B-B5F0-85E7A2333C19}"/>
                </a:ext>
              </a:extLst>
            </p:cNvPr>
            <p:cNvSpPr/>
            <p:nvPr/>
          </p:nvSpPr>
          <p:spPr>
            <a:xfrm>
              <a:off x="8426227" y="2107349"/>
              <a:ext cx="127854" cy="784336"/>
            </a:xfrm>
            <a:prstGeom prst="rect">
              <a:avLst/>
            </a:prstGeom>
            <a:solidFill>
              <a:srgbClr val="F18BC0">
                <a:alpha val="8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xmlns="" id="{3AE365AB-35AB-4604-B35F-E8BD53765597}"/>
                </a:ext>
              </a:extLst>
            </p:cNvPr>
            <p:cNvSpPr/>
            <p:nvPr/>
          </p:nvSpPr>
          <p:spPr>
            <a:xfrm>
              <a:off x="8593147" y="2733319"/>
              <a:ext cx="71030" cy="546041"/>
            </a:xfrm>
            <a:prstGeom prst="rect">
              <a:avLst/>
            </a:prstGeom>
            <a:solidFill>
              <a:srgbClr val="F18BC0">
                <a:alpha val="8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xmlns="" id="{3AB33CBA-43CE-440D-9123-AAC4496824D1}"/>
                </a:ext>
              </a:extLst>
            </p:cNvPr>
            <p:cNvSpPr/>
            <p:nvPr/>
          </p:nvSpPr>
          <p:spPr>
            <a:xfrm>
              <a:off x="8697252" y="2106764"/>
              <a:ext cx="145611" cy="1039702"/>
            </a:xfrm>
            <a:prstGeom prst="rect">
              <a:avLst/>
            </a:prstGeom>
            <a:solidFill>
              <a:srgbClr val="F18BC0">
                <a:alpha val="8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xmlns="" id="{57EEC52C-F129-4F47-9B2E-F82FEBCD907C}"/>
                </a:ext>
              </a:extLst>
            </p:cNvPr>
            <p:cNvSpPr/>
            <p:nvPr/>
          </p:nvSpPr>
          <p:spPr>
            <a:xfrm>
              <a:off x="8906012" y="2106764"/>
              <a:ext cx="20977" cy="626555"/>
            </a:xfrm>
            <a:prstGeom prst="rect">
              <a:avLst/>
            </a:prstGeom>
            <a:solidFill>
              <a:srgbClr val="F18BC0">
                <a:alpha val="8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xmlns="" id="{195F08C7-BB31-47BE-B929-0D44492E6AA3}"/>
                </a:ext>
              </a:extLst>
            </p:cNvPr>
            <p:cNvSpPr/>
            <p:nvPr/>
          </p:nvSpPr>
          <p:spPr>
            <a:xfrm>
              <a:off x="8106593" y="2202548"/>
              <a:ext cx="1400335" cy="124330"/>
            </a:xfrm>
            <a:prstGeom prst="rect">
              <a:avLst/>
            </a:prstGeom>
            <a:solidFill>
              <a:srgbClr val="F18BC0">
                <a:alpha val="8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xmlns="" id="{8184AC5F-DABB-4F1C-BF04-0ABAE80DB1A0}"/>
                </a:ext>
              </a:extLst>
            </p:cNvPr>
            <p:cNvSpPr/>
            <p:nvPr/>
          </p:nvSpPr>
          <p:spPr>
            <a:xfrm>
              <a:off x="8106592" y="2420042"/>
              <a:ext cx="925166" cy="61038"/>
            </a:xfrm>
            <a:prstGeom prst="rect">
              <a:avLst/>
            </a:prstGeom>
            <a:solidFill>
              <a:srgbClr val="F18BC0">
                <a:alpha val="8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1" name="标题 1">
            <a:extLst>
              <a:ext uri="{FF2B5EF4-FFF2-40B4-BE49-F238E27FC236}">
                <a16:creationId xmlns:a16="http://schemas.microsoft.com/office/drawing/2014/main" xmlns="" id="{E9051B0E-4D18-43A5-99E0-1E5E7AD94C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22355" y="1350808"/>
            <a:ext cx="3778135" cy="615777"/>
          </a:xfrm>
        </p:spPr>
        <p:txBody>
          <a:bodyPr>
            <a:noAutofit/>
          </a:bodyPr>
          <a:lstStyle>
            <a:lvl1pPr algn="ctr">
              <a:defRPr sz="2600" spc="1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目录</a:t>
            </a:r>
          </a:p>
        </p:txBody>
      </p:sp>
    </p:spTree>
    <p:extLst>
      <p:ext uri="{BB962C8B-B14F-4D97-AF65-F5344CB8AC3E}">
        <p14:creationId xmlns:p14="http://schemas.microsoft.com/office/powerpoint/2010/main" val="26982514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xmlns="" id="{CC26BE98-6484-4C69-AD92-992E7A88C8FD}"/>
              </a:ext>
            </a:extLst>
          </p:cNvPr>
          <p:cNvCxnSpPr/>
          <p:nvPr userDrawn="1"/>
        </p:nvCxnSpPr>
        <p:spPr>
          <a:xfrm>
            <a:off x="4389758" y="767457"/>
            <a:ext cx="3154168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标题 1">
            <a:extLst>
              <a:ext uri="{FF2B5EF4-FFF2-40B4-BE49-F238E27FC236}">
                <a16:creationId xmlns:a16="http://schemas.microsoft.com/office/drawing/2014/main" xmlns="" id="{5215DC9E-392C-48AB-AAA6-43AF670A5C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7774" y="215326"/>
            <a:ext cx="3778135" cy="615777"/>
          </a:xfrm>
        </p:spPr>
        <p:txBody>
          <a:bodyPr>
            <a:normAutofit/>
          </a:bodyPr>
          <a:lstStyle>
            <a:lvl1pPr algn="ctr">
              <a:defRPr sz="2200" spc="1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xmlns="" id="{9F7F00AD-2F54-47DC-BE81-E9C7438B134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51175"/>
            <a:ext cx="600841" cy="619385"/>
          </a:xfrm>
          <a:prstGeom prst="rect">
            <a:avLst/>
          </a:prstGeom>
        </p:spPr>
      </p:pic>
      <p:grpSp>
        <p:nvGrpSpPr>
          <p:cNvPr id="20" name="组合 19">
            <a:extLst>
              <a:ext uri="{FF2B5EF4-FFF2-40B4-BE49-F238E27FC236}">
                <a16:creationId xmlns:a16="http://schemas.microsoft.com/office/drawing/2014/main" xmlns="" id="{2591F592-EA5E-4405-A79D-E1C89B1F76FD}"/>
              </a:ext>
            </a:extLst>
          </p:cNvPr>
          <p:cNvGrpSpPr/>
          <p:nvPr/>
        </p:nvGrpSpPr>
        <p:grpSpPr>
          <a:xfrm>
            <a:off x="11150430" y="6101540"/>
            <a:ext cx="1060696" cy="780158"/>
            <a:chOff x="7341334" y="6228439"/>
            <a:chExt cx="1447534" cy="1064683"/>
          </a:xfrm>
        </p:grpSpPr>
        <p:sp>
          <p:nvSpPr>
            <p:cNvPr id="22" name="直角三角形 21">
              <a:extLst>
                <a:ext uri="{FF2B5EF4-FFF2-40B4-BE49-F238E27FC236}">
                  <a16:creationId xmlns:a16="http://schemas.microsoft.com/office/drawing/2014/main" xmlns="" id="{2033CBF5-4117-48DF-AC85-A27DF4A71FFA}"/>
                </a:ext>
              </a:extLst>
            </p:cNvPr>
            <p:cNvSpPr/>
            <p:nvPr/>
          </p:nvSpPr>
          <p:spPr>
            <a:xfrm rot="16200000">
              <a:off x="7385806" y="6259597"/>
              <a:ext cx="905756" cy="994700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直角三角形 22">
              <a:extLst>
                <a:ext uri="{FF2B5EF4-FFF2-40B4-BE49-F238E27FC236}">
                  <a16:creationId xmlns:a16="http://schemas.microsoft.com/office/drawing/2014/main" xmlns="" id="{7A0117E2-FC58-445A-B317-E7DCD85C49EE}"/>
                </a:ext>
              </a:extLst>
            </p:cNvPr>
            <p:cNvSpPr/>
            <p:nvPr/>
          </p:nvSpPr>
          <p:spPr>
            <a:xfrm rot="16200000">
              <a:off x="8313518" y="6214287"/>
              <a:ext cx="288251" cy="31655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直角三角形 23">
              <a:extLst>
                <a:ext uri="{FF2B5EF4-FFF2-40B4-BE49-F238E27FC236}">
                  <a16:creationId xmlns:a16="http://schemas.microsoft.com/office/drawing/2014/main" xmlns="" id="{F0E3D355-3F2C-4DC3-9C82-A674019431C7}"/>
                </a:ext>
              </a:extLst>
            </p:cNvPr>
            <p:cNvSpPr/>
            <p:nvPr/>
          </p:nvSpPr>
          <p:spPr>
            <a:xfrm rot="16200000">
              <a:off x="8153588" y="6541857"/>
              <a:ext cx="569612" cy="663241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直角三角形 24">
              <a:extLst>
                <a:ext uri="{FF2B5EF4-FFF2-40B4-BE49-F238E27FC236}">
                  <a16:creationId xmlns:a16="http://schemas.microsoft.com/office/drawing/2014/main" xmlns="" id="{552A0005-0407-49E0-B7E9-DAB5950F6167}"/>
                </a:ext>
              </a:extLst>
            </p:cNvPr>
            <p:cNvSpPr/>
            <p:nvPr/>
          </p:nvSpPr>
          <p:spPr>
            <a:xfrm rot="16200000">
              <a:off x="7957873" y="7057529"/>
              <a:ext cx="224567" cy="246619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直角三角形 25">
              <a:extLst>
                <a:ext uri="{FF2B5EF4-FFF2-40B4-BE49-F238E27FC236}">
                  <a16:creationId xmlns:a16="http://schemas.microsoft.com/office/drawing/2014/main" xmlns="" id="{F67541EA-D858-48BC-A188-9239F66BC32F}"/>
                </a:ext>
              </a:extLst>
            </p:cNvPr>
            <p:cNvSpPr/>
            <p:nvPr/>
          </p:nvSpPr>
          <p:spPr>
            <a:xfrm rot="5400000">
              <a:off x="8413885" y="6795913"/>
              <a:ext cx="274152" cy="432112"/>
            </a:xfrm>
            <a:prstGeom prst="rtTriangle">
              <a:avLst/>
            </a:prstGeom>
            <a:solidFill>
              <a:srgbClr val="ED85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直角三角形 26">
              <a:extLst>
                <a:ext uri="{FF2B5EF4-FFF2-40B4-BE49-F238E27FC236}">
                  <a16:creationId xmlns:a16="http://schemas.microsoft.com/office/drawing/2014/main" xmlns="" id="{771631DA-8273-42ED-9BD4-99DD1980960C}"/>
                </a:ext>
              </a:extLst>
            </p:cNvPr>
            <p:cNvSpPr/>
            <p:nvPr/>
          </p:nvSpPr>
          <p:spPr>
            <a:xfrm rot="5400000">
              <a:off x="7982644" y="6735525"/>
              <a:ext cx="423363" cy="526634"/>
            </a:xfrm>
            <a:prstGeom prst="rtTriangle">
              <a:avLst/>
            </a:prstGeom>
            <a:solidFill>
              <a:srgbClr val="ED85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直角三角形 27">
              <a:extLst>
                <a:ext uri="{FF2B5EF4-FFF2-40B4-BE49-F238E27FC236}">
                  <a16:creationId xmlns:a16="http://schemas.microsoft.com/office/drawing/2014/main" xmlns="" id="{94804E80-3785-430E-98CB-4D8A1F239E7F}"/>
                </a:ext>
              </a:extLst>
            </p:cNvPr>
            <p:cNvSpPr/>
            <p:nvPr/>
          </p:nvSpPr>
          <p:spPr>
            <a:xfrm rot="5400000">
              <a:off x="8019190" y="6441197"/>
              <a:ext cx="251040" cy="275691"/>
            </a:xfrm>
            <a:prstGeom prst="rtTriangle">
              <a:avLst/>
            </a:prstGeom>
            <a:solidFill>
              <a:srgbClr val="ED85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直角三角形 28">
              <a:extLst>
                <a:ext uri="{FF2B5EF4-FFF2-40B4-BE49-F238E27FC236}">
                  <a16:creationId xmlns:a16="http://schemas.microsoft.com/office/drawing/2014/main" xmlns="" id="{44CB1149-029E-4CAC-A666-C21EED18814B}"/>
                </a:ext>
              </a:extLst>
            </p:cNvPr>
            <p:cNvSpPr/>
            <p:nvPr/>
          </p:nvSpPr>
          <p:spPr>
            <a:xfrm rot="5400000">
              <a:off x="8204659" y="6492804"/>
              <a:ext cx="552617" cy="615800"/>
            </a:xfrm>
            <a:prstGeom prst="rtTriangle">
              <a:avLst/>
            </a:prstGeom>
            <a:solidFill>
              <a:srgbClr val="ED85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直角三角形 29">
              <a:extLst>
                <a:ext uri="{FF2B5EF4-FFF2-40B4-BE49-F238E27FC236}">
                  <a16:creationId xmlns:a16="http://schemas.microsoft.com/office/drawing/2014/main" xmlns="" id="{E9F068F8-31C0-4895-B939-FF9C38EA40F0}"/>
                </a:ext>
              </a:extLst>
            </p:cNvPr>
            <p:cNvSpPr/>
            <p:nvPr/>
          </p:nvSpPr>
          <p:spPr>
            <a:xfrm rot="16200000">
              <a:off x="8311877" y="6822257"/>
              <a:ext cx="336729" cy="573550"/>
            </a:xfrm>
            <a:prstGeom prst="rtTriangle">
              <a:avLst/>
            </a:prstGeom>
            <a:solidFill>
              <a:srgbClr val="ED85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217177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387933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xmlns="" id="{CC26BE98-6484-4C69-AD92-992E7A88C8FD}"/>
              </a:ext>
            </a:extLst>
          </p:cNvPr>
          <p:cNvCxnSpPr/>
          <p:nvPr userDrawn="1"/>
        </p:nvCxnSpPr>
        <p:spPr>
          <a:xfrm>
            <a:off x="4389758" y="767457"/>
            <a:ext cx="3154168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标题 1">
            <a:extLst>
              <a:ext uri="{FF2B5EF4-FFF2-40B4-BE49-F238E27FC236}">
                <a16:creationId xmlns:a16="http://schemas.microsoft.com/office/drawing/2014/main" xmlns="" id="{5215DC9E-392C-48AB-AAA6-43AF670A5C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7774" y="215326"/>
            <a:ext cx="3778135" cy="615777"/>
          </a:xfrm>
        </p:spPr>
        <p:txBody>
          <a:bodyPr>
            <a:normAutofit/>
          </a:bodyPr>
          <a:lstStyle>
            <a:lvl1pPr algn="ctr">
              <a:defRPr sz="2200" spc="1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xmlns="" id="{9F7F00AD-2F54-47DC-BE81-E9C7438B134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51175"/>
            <a:ext cx="600841" cy="619385"/>
          </a:xfrm>
          <a:prstGeom prst="rect">
            <a:avLst/>
          </a:prstGeom>
        </p:spPr>
      </p:pic>
      <p:grpSp>
        <p:nvGrpSpPr>
          <p:cNvPr id="20" name="组合 19">
            <a:extLst>
              <a:ext uri="{FF2B5EF4-FFF2-40B4-BE49-F238E27FC236}">
                <a16:creationId xmlns:a16="http://schemas.microsoft.com/office/drawing/2014/main" xmlns="" id="{2591F592-EA5E-4405-A79D-E1C89B1F76FD}"/>
              </a:ext>
            </a:extLst>
          </p:cNvPr>
          <p:cNvGrpSpPr/>
          <p:nvPr/>
        </p:nvGrpSpPr>
        <p:grpSpPr>
          <a:xfrm>
            <a:off x="11150430" y="6101540"/>
            <a:ext cx="1060696" cy="780158"/>
            <a:chOff x="7341334" y="6228439"/>
            <a:chExt cx="1447534" cy="1064683"/>
          </a:xfrm>
        </p:grpSpPr>
        <p:sp>
          <p:nvSpPr>
            <p:cNvPr id="22" name="直角三角形 21">
              <a:extLst>
                <a:ext uri="{FF2B5EF4-FFF2-40B4-BE49-F238E27FC236}">
                  <a16:creationId xmlns:a16="http://schemas.microsoft.com/office/drawing/2014/main" xmlns="" id="{2033CBF5-4117-48DF-AC85-A27DF4A71FFA}"/>
                </a:ext>
              </a:extLst>
            </p:cNvPr>
            <p:cNvSpPr/>
            <p:nvPr/>
          </p:nvSpPr>
          <p:spPr>
            <a:xfrm rot="16200000">
              <a:off x="7385806" y="6259597"/>
              <a:ext cx="905756" cy="994700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直角三角形 22">
              <a:extLst>
                <a:ext uri="{FF2B5EF4-FFF2-40B4-BE49-F238E27FC236}">
                  <a16:creationId xmlns:a16="http://schemas.microsoft.com/office/drawing/2014/main" xmlns="" id="{7A0117E2-FC58-445A-B317-E7DCD85C49EE}"/>
                </a:ext>
              </a:extLst>
            </p:cNvPr>
            <p:cNvSpPr/>
            <p:nvPr/>
          </p:nvSpPr>
          <p:spPr>
            <a:xfrm rot="16200000">
              <a:off x="8313518" y="6214287"/>
              <a:ext cx="288251" cy="31655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直角三角形 23">
              <a:extLst>
                <a:ext uri="{FF2B5EF4-FFF2-40B4-BE49-F238E27FC236}">
                  <a16:creationId xmlns:a16="http://schemas.microsoft.com/office/drawing/2014/main" xmlns="" id="{F0E3D355-3F2C-4DC3-9C82-A674019431C7}"/>
                </a:ext>
              </a:extLst>
            </p:cNvPr>
            <p:cNvSpPr/>
            <p:nvPr/>
          </p:nvSpPr>
          <p:spPr>
            <a:xfrm rot="16200000">
              <a:off x="8153588" y="6541857"/>
              <a:ext cx="569612" cy="663241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直角三角形 24">
              <a:extLst>
                <a:ext uri="{FF2B5EF4-FFF2-40B4-BE49-F238E27FC236}">
                  <a16:creationId xmlns:a16="http://schemas.microsoft.com/office/drawing/2014/main" xmlns="" id="{552A0005-0407-49E0-B7E9-DAB5950F6167}"/>
                </a:ext>
              </a:extLst>
            </p:cNvPr>
            <p:cNvSpPr/>
            <p:nvPr/>
          </p:nvSpPr>
          <p:spPr>
            <a:xfrm rot="16200000">
              <a:off x="7957873" y="7057529"/>
              <a:ext cx="224567" cy="246619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直角三角形 25">
              <a:extLst>
                <a:ext uri="{FF2B5EF4-FFF2-40B4-BE49-F238E27FC236}">
                  <a16:creationId xmlns:a16="http://schemas.microsoft.com/office/drawing/2014/main" xmlns="" id="{F67541EA-D858-48BC-A188-9239F66BC32F}"/>
                </a:ext>
              </a:extLst>
            </p:cNvPr>
            <p:cNvSpPr/>
            <p:nvPr/>
          </p:nvSpPr>
          <p:spPr>
            <a:xfrm rot="5400000">
              <a:off x="8413885" y="6795913"/>
              <a:ext cx="274152" cy="432112"/>
            </a:xfrm>
            <a:prstGeom prst="rtTriangle">
              <a:avLst/>
            </a:prstGeom>
            <a:solidFill>
              <a:srgbClr val="ED85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直角三角形 26">
              <a:extLst>
                <a:ext uri="{FF2B5EF4-FFF2-40B4-BE49-F238E27FC236}">
                  <a16:creationId xmlns:a16="http://schemas.microsoft.com/office/drawing/2014/main" xmlns="" id="{771631DA-8273-42ED-9BD4-99DD1980960C}"/>
                </a:ext>
              </a:extLst>
            </p:cNvPr>
            <p:cNvSpPr/>
            <p:nvPr/>
          </p:nvSpPr>
          <p:spPr>
            <a:xfrm rot="5400000">
              <a:off x="7982644" y="6735525"/>
              <a:ext cx="423363" cy="526634"/>
            </a:xfrm>
            <a:prstGeom prst="rtTriangle">
              <a:avLst/>
            </a:prstGeom>
            <a:solidFill>
              <a:srgbClr val="ED85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直角三角形 27">
              <a:extLst>
                <a:ext uri="{FF2B5EF4-FFF2-40B4-BE49-F238E27FC236}">
                  <a16:creationId xmlns:a16="http://schemas.microsoft.com/office/drawing/2014/main" xmlns="" id="{94804E80-3785-430E-98CB-4D8A1F239E7F}"/>
                </a:ext>
              </a:extLst>
            </p:cNvPr>
            <p:cNvSpPr/>
            <p:nvPr/>
          </p:nvSpPr>
          <p:spPr>
            <a:xfrm rot="5400000">
              <a:off x="8019190" y="6441197"/>
              <a:ext cx="251040" cy="275691"/>
            </a:xfrm>
            <a:prstGeom prst="rtTriangle">
              <a:avLst/>
            </a:prstGeom>
            <a:solidFill>
              <a:srgbClr val="ED85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直角三角形 28">
              <a:extLst>
                <a:ext uri="{FF2B5EF4-FFF2-40B4-BE49-F238E27FC236}">
                  <a16:creationId xmlns:a16="http://schemas.microsoft.com/office/drawing/2014/main" xmlns="" id="{44CB1149-029E-4CAC-A666-C21EED18814B}"/>
                </a:ext>
              </a:extLst>
            </p:cNvPr>
            <p:cNvSpPr/>
            <p:nvPr/>
          </p:nvSpPr>
          <p:spPr>
            <a:xfrm rot="5400000">
              <a:off x="8204659" y="6492804"/>
              <a:ext cx="552617" cy="615800"/>
            </a:xfrm>
            <a:prstGeom prst="rtTriangle">
              <a:avLst/>
            </a:prstGeom>
            <a:solidFill>
              <a:srgbClr val="ED85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直角三角形 29">
              <a:extLst>
                <a:ext uri="{FF2B5EF4-FFF2-40B4-BE49-F238E27FC236}">
                  <a16:creationId xmlns:a16="http://schemas.microsoft.com/office/drawing/2014/main" xmlns="" id="{E9F068F8-31C0-4895-B939-FF9C38EA40F0}"/>
                </a:ext>
              </a:extLst>
            </p:cNvPr>
            <p:cNvSpPr/>
            <p:nvPr/>
          </p:nvSpPr>
          <p:spPr>
            <a:xfrm rot="16200000">
              <a:off x="8311877" y="6822257"/>
              <a:ext cx="336729" cy="573550"/>
            </a:xfrm>
            <a:prstGeom prst="rtTriangle">
              <a:avLst/>
            </a:prstGeom>
            <a:solidFill>
              <a:srgbClr val="ED85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5" name="文本框 14">
            <a:extLst>
              <a:ext uri="{FF2B5EF4-FFF2-40B4-BE49-F238E27FC236}">
                <a16:creationId xmlns:a16="http://schemas.microsoft.com/office/drawing/2014/main" xmlns="" id="{12254284-F207-4311-9A6C-B15C3E466646}"/>
              </a:ext>
            </a:extLst>
          </p:cNvPr>
          <p:cNvSpPr txBox="1"/>
          <p:nvPr userDrawn="1"/>
        </p:nvSpPr>
        <p:spPr>
          <a:xfrm rot="19801619" flipH="1">
            <a:off x="1782669" y="2031749"/>
            <a:ext cx="2695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rgbClr val="F0F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博飞科技 </a:t>
            </a:r>
            <a:r>
              <a:rPr lang="en-US" altLang="zh-CN" spc="0" dirty="0">
                <a:solidFill>
                  <a:srgbClr val="F0F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PropheTech</a:t>
            </a:r>
            <a:endParaRPr lang="zh-CN" altLang="en-US" spc="0" dirty="0">
              <a:solidFill>
                <a:srgbClr val="F0F0F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xmlns="" id="{CA5039C9-5DCF-4206-AAF7-DBEA1696C0CF}"/>
              </a:ext>
            </a:extLst>
          </p:cNvPr>
          <p:cNvSpPr txBox="1"/>
          <p:nvPr userDrawn="1"/>
        </p:nvSpPr>
        <p:spPr>
          <a:xfrm rot="19801619" flipH="1">
            <a:off x="6357440" y="1785138"/>
            <a:ext cx="2695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rgbClr val="F0F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博飞科技 </a:t>
            </a:r>
            <a:r>
              <a:rPr lang="en-US" altLang="zh-CN" spc="0" dirty="0">
                <a:solidFill>
                  <a:srgbClr val="F0F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PropheTech</a:t>
            </a:r>
            <a:endParaRPr lang="zh-CN" altLang="en-US" spc="0" dirty="0">
              <a:solidFill>
                <a:srgbClr val="F0F0F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xmlns="" id="{3093E8BE-7751-4ECB-A269-4350A0D8C92C}"/>
              </a:ext>
            </a:extLst>
          </p:cNvPr>
          <p:cNvSpPr txBox="1"/>
          <p:nvPr userDrawn="1"/>
        </p:nvSpPr>
        <p:spPr>
          <a:xfrm rot="19801619" flipH="1">
            <a:off x="2023737" y="4672426"/>
            <a:ext cx="2695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rgbClr val="F0F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博飞科技 </a:t>
            </a:r>
            <a:r>
              <a:rPr lang="en-US" altLang="zh-CN" spc="0" dirty="0">
                <a:solidFill>
                  <a:srgbClr val="F0F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PropheTech</a:t>
            </a:r>
            <a:endParaRPr lang="zh-CN" altLang="en-US" spc="0" dirty="0">
              <a:solidFill>
                <a:srgbClr val="F0F0F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xmlns="" id="{4A66CF3F-C743-41B0-AA64-3BB87DE2FC89}"/>
              </a:ext>
            </a:extLst>
          </p:cNvPr>
          <p:cNvSpPr txBox="1"/>
          <p:nvPr userDrawn="1"/>
        </p:nvSpPr>
        <p:spPr>
          <a:xfrm rot="19801619" flipH="1">
            <a:off x="6318647" y="4777720"/>
            <a:ext cx="2695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rgbClr val="F0F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博飞科技 </a:t>
            </a:r>
            <a:r>
              <a:rPr lang="en-US" altLang="zh-CN" spc="0" dirty="0">
                <a:solidFill>
                  <a:srgbClr val="F0F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PropheTech</a:t>
            </a:r>
            <a:endParaRPr lang="zh-CN" altLang="en-US" spc="0" dirty="0">
              <a:solidFill>
                <a:srgbClr val="F0F0F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643009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xmlns="" id="{CC26BE98-6484-4C69-AD92-992E7A88C8FD}"/>
              </a:ext>
            </a:extLst>
          </p:cNvPr>
          <p:cNvCxnSpPr/>
          <p:nvPr userDrawn="1"/>
        </p:nvCxnSpPr>
        <p:spPr>
          <a:xfrm>
            <a:off x="4389758" y="767457"/>
            <a:ext cx="3154168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标题 1">
            <a:extLst>
              <a:ext uri="{FF2B5EF4-FFF2-40B4-BE49-F238E27FC236}">
                <a16:creationId xmlns:a16="http://schemas.microsoft.com/office/drawing/2014/main" xmlns="" id="{5215DC9E-392C-48AB-AAA6-43AF670A5C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7774" y="215326"/>
            <a:ext cx="3778135" cy="615777"/>
          </a:xfrm>
        </p:spPr>
        <p:txBody>
          <a:bodyPr>
            <a:normAutofit/>
          </a:bodyPr>
          <a:lstStyle>
            <a:lvl1pPr algn="ctr">
              <a:defRPr sz="2200" spc="1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xmlns="" id="{9F7F00AD-2F54-47DC-BE81-E9C7438B134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51175"/>
            <a:ext cx="600841" cy="619385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xmlns="" id="{12254284-F207-4311-9A6C-B15C3E466646}"/>
              </a:ext>
            </a:extLst>
          </p:cNvPr>
          <p:cNvSpPr txBox="1"/>
          <p:nvPr userDrawn="1"/>
        </p:nvSpPr>
        <p:spPr>
          <a:xfrm rot="19801619" flipH="1">
            <a:off x="1782669" y="2031749"/>
            <a:ext cx="2695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rgbClr val="F0F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博飞科技 </a:t>
            </a:r>
            <a:r>
              <a:rPr lang="en-US" altLang="zh-CN" spc="0" dirty="0">
                <a:solidFill>
                  <a:srgbClr val="F0F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PropheTech</a:t>
            </a:r>
            <a:endParaRPr lang="zh-CN" altLang="en-US" spc="0" dirty="0">
              <a:solidFill>
                <a:srgbClr val="F0F0F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xmlns="" id="{CA5039C9-5DCF-4206-AAF7-DBEA1696C0CF}"/>
              </a:ext>
            </a:extLst>
          </p:cNvPr>
          <p:cNvSpPr txBox="1"/>
          <p:nvPr userDrawn="1"/>
        </p:nvSpPr>
        <p:spPr>
          <a:xfrm rot="19801619" flipH="1">
            <a:off x="6357440" y="1785138"/>
            <a:ext cx="2695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rgbClr val="F0F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博飞科技 </a:t>
            </a:r>
            <a:r>
              <a:rPr lang="en-US" altLang="zh-CN" spc="0" dirty="0">
                <a:solidFill>
                  <a:srgbClr val="F0F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PropheTech</a:t>
            </a:r>
            <a:endParaRPr lang="zh-CN" altLang="en-US" spc="0" dirty="0">
              <a:solidFill>
                <a:srgbClr val="F0F0F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xmlns="" id="{3093E8BE-7751-4ECB-A269-4350A0D8C92C}"/>
              </a:ext>
            </a:extLst>
          </p:cNvPr>
          <p:cNvSpPr txBox="1"/>
          <p:nvPr userDrawn="1"/>
        </p:nvSpPr>
        <p:spPr>
          <a:xfrm rot="19801619" flipH="1">
            <a:off x="2023737" y="4672426"/>
            <a:ext cx="2695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rgbClr val="F0F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博飞科技 </a:t>
            </a:r>
            <a:r>
              <a:rPr lang="en-US" altLang="zh-CN" spc="0" dirty="0">
                <a:solidFill>
                  <a:srgbClr val="F0F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PropheTech</a:t>
            </a:r>
            <a:endParaRPr lang="zh-CN" altLang="en-US" spc="0" dirty="0">
              <a:solidFill>
                <a:srgbClr val="F0F0F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xmlns="" id="{4A66CF3F-C743-41B0-AA64-3BB87DE2FC89}"/>
              </a:ext>
            </a:extLst>
          </p:cNvPr>
          <p:cNvSpPr txBox="1"/>
          <p:nvPr userDrawn="1"/>
        </p:nvSpPr>
        <p:spPr>
          <a:xfrm rot="19801619" flipH="1">
            <a:off x="6318647" y="4777720"/>
            <a:ext cx="2695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rgbClr val="F0F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博飞科技 </a:t>
            </a:r>
            <a:r>
              <a:rPr lang="en-US" altLang="zh-CN" spc="0" dirty="0">
                <a:solidFill>
                  <a:srgbClr val="F0F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PropheTech</a:t>
            </a:r>
            <a:endParaRPr lang="zh-CN" altLang="en-US" spc="0" dirty="0">
              <a:solidFill>
                <a:srgbClr val="F0F0F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830655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xmlns="" id="{9F7F00AD-2F54-47DC-BE81-E9C7438B134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51175"/>
            <a:ext cx="600841" cy="619385"/>
          </a:xfrm>
          <a:prstGeom prst="rect">
            <a:avLst/>
          </a:prstGeom>
        </p:spPr>
      </p:pic>
      <p:grpSp>
        <p:nvGrpSpPr>
          <p:cNvPr id="20" name="组合 19">
            <a:extLst>
              <a:ext uri="{FF2B5EF4-FFF2-40B4-BE49-F238E27FC236}">
                <a16:creationId xmlns:a16="http://schemas.microsoft.com/office/drawing/2014/main" xmlns="" id="{2591F592-EA5E-4405-A79D-E1C89B1F76FD}"/>
              </a:ext>
            </a:extLst>
          </p:cNvPr>
          <p:cNvGrpSpPr/>
          <p:nvPr/>
        </p:nvGrpSpPr>
        <p:grpSpPr>
          <a:xfrm>
            <a:off x="11150430" y="6101540"/>
            <a:ext cx="1060696" cy="780158"/>
            <a:chOff x="7341334" y="6228439"/>
            <a:chExt cx="1447534" cy="1064683"/>
          </a:xfrm>
        </p:grpSpPr>
        <p:sp>
          <p:nvSpPr>
            <p:cNvPr id="22" name="直角三角形 21">
              <a:extLst>
                <a:ext uri="{FF2B5EF4-FFF2-40B4-BE49-F238E27FC236}">
                  <a16:creationId xmlns:a16="http://schemas.microsoft.com/office/drawing/2014/main" xmlns="" id="{2033CBF5-4117-48DF-AC85-A27DF4A71FFA}"/>
                </a:ext>
              </a:extLst>
            </p:cNvPr>
            <p:cNvSpPr/>
            <p:nvPr/>
          </p:nvSpPr>
          <p:spPr>
            <a:xfrm rot="16200000">
              <a:off x="7385806" y="6259597"/>
              <a:ext cx="905756" cy="994700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直角三角形 22">
              <a:extLst>
                <a:ext uri="{FF2B5EF4-FFF2-40B4-BE49-F238E27FC236}">
                  <a16:creationId xmlns:a16="http://schemas.microsoft.com/office/drawing/2014/main" xmlns="" id="{7A0117E2-FC58-445A-B317-E7DCD85C49EE}"/>
                </a:ext>
              </a:extLst>
            </p:cNvPr>
            <p:cNvSpPr/>
            <p:nvPr/>
          </p:nvSpPr>
          <p:spPr>
            <a:xfrm rot="16200000">
              <a:off x="8313518" y="6214287"/>
              <a:ext cx="288251" cy="31655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直角三角形 23">
              <a:extLst>
                <a:ext uri="{FF2B5EF4-FFF2-40B4-BE49-F238E27FC236}">
                  <a16:creationId xmlns:a16="http://schemas.microsoft.com/office/drawing/2014/main" xmlns="" id="{F0E3D355-3F2C-4DC3-9C82-A674019431C7}"/>
                </a:ext>
              </a:extLst>
            </p:cNvPr>
            <p:cNvSpPr/>
            <p:nvPr/>
          </p:nvSpPr>
          <p:spPr>
            <a:xfrm rot="16200000">
              <a:off x="8153588" y="6541857"/>
              <a:ext cx="569612" cy="663241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直角三角形 24">
              <a:extLst>
                <a:ext uri="{FF2B5EF4-FFF2-40B4-BE49-F238E27FC236}">
                  <a16:creationId xmlns:a16="http://schemas.microsoft.com/office/drawing/2014/main" xmlns="" id="{552A0005-0407-49E0-B7E9-DAB5950F6167}"/>
                </a:ext>
              </a:extLst>
            </p:cNvPr>
            <p:cNvSpPr/>
            <p:nvPr/>
          </p:nvSpPr>
          <p:spPr>
            <a:xfrm rot="16200000">
              <a:off x="7957873" y="7057529"/>
              <a:ext cx="224567" cy="246619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直角三角形 25">
              <a:extLst>
                <a:ext uri="{FF2B5EF4-FFF2-40B4-BE49-F238E27FC236}">
                  <a16:creationId xmlns:a16="http://schemas.microsoft.com/office/drawing/2014/main" xmlns="" id="{F67541EA-D858-48BC-A188-9239F66BC32F}"/>
                </a:ext>
              </a:extLst>
            </p:cNvPr>
            <p:cNvSpPr/>
            <p:nvPr/>
          </p:nvSpPr>
          <p:spPr>
            <a:xfrm rot="5400000">
              <a:off x="8413885" y="6795913"/>
              <a:ext cx="274152" cy="432112"/>
            </a:xfrm>
            <a:prstGeom prst="rtTriangle">
              <a:avLst/>
            </a:prstGeom>
            <a:solidFill>
              <a:srgbClr val="ED85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直角三角形 26">
              <a:extLst>
                <a:ext uri="{FF2B5EF4-FFF2-40B4-BE49-F238E27FC236}">
                  <a16:creationId xmlns:a16="http://schemas.microsoft.com/office/drawing/2014/main" xmlns="" id="{771631DA-8273-42ED-9BD4-99DD1980960C}"/>
                </a:ext>
              </a:extLst>
            </p:cNvPr>
            <p:cNvSpPr/>
            <p:nvPr/>
          </p:nvSpPr>
          <p:spPr>
            <a:xfrm rot="5400000">
              <a:off x="7982644" y="6735525"/>
              <a:ext cx="423363" cy="526634"/>
            </a:xfrm>
            <a:prstGeom prst="rtTriangle">
              <a:avLst/>
            </a:prstGeom>
            <a:solidFill>
              <a:srgbClr val="ED85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直角三角形 27">
              <a:extLst>
                <a:ext uri="{FF2B5EF4-FFF2-40B4-BE49-F238E27FC236}">
                  <a16:creationId xmlns:a16="http://schemas.microsoft.com/office/drawing/2014/main" xmlns="" id="{94804E80-3785-430E-98CB-4D8A1F239E7F}"/>
                </a:ext>
              </a:extLst>
            </p:cNvPr>
            <p:cNvSpPr/>
            <p:nvPr/>
          </p:nvSpPr>
          <p:spPr>
            <a:xfrm rot="5400000">
              <a:off x="8019190" y="6441197"/>
              <a:ext cx="251040" cy="275691"/>
            </a:xfrm>
            <a:prstGeom prst="rtTriangle">
              <a:avLst/>
            </a:prstGeom>
            <a:solidFill>
              <a:srgbClr val="ED85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直角三角形 28">
              <a:extLst>
                <a:ext uri="{FF2B5EF4-FFF2-40B4-BE49-F238E27FC236}">
                  <a16:creationId xmlns:a16="http://schemas.microsoft.com/office/drawing/2014/main" xmlns="" id="{44CB1149-029E-4CAC-A666-C21EED18814B}"/>
                </a:ext>
              </a:extLst>
            </p:cNvPr>
            <p:cNvSpPr/>
            <p:nvPr/>
          </p:nvSpPr>
          <p:spPr>
            <a:xfrm rot="5400000">
              <a:off x="8204659" y="6492804"/>
              <a:ext cx="552617" cy="615800"/>
            </a:xfrm>
            <a:prstGeom prst="rtTriangle">
              <a:avLst/>
            </a:prstGeom>
            <a:solidFill>
              <a:srgbClr val="ED85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直角三角形 29">
              <a:extLst>
                <a:ext uri="{FF2B5EF4-FFF2-40B4-BE49-F238E27FC236}">
                  <a16:creationId xmlns:a16="http://schemas.microsoft.com/office/drawing/2014/main" xmlns="" id="{E9F068F8-31C0-4895-B939-FF9C38EA40F0}"/>
                </a:ext>
              </a:extLst>
            </p:cNvPr>
            <p:cNvSpPr/>
            <p:nvPr/>
          </p:nvSpPr>
          <p:spPr>
            <a:xfrm rot="16200000">
              <a:off x="8311877" y="6822257"/>
              <a:ext cx="336729" cy="573550"/>
            </a:xfrm>
            <a:prstGeom prst="rtTriangle">
              <a:avLst/>
            </a:prstGeom>
            <a:solidFill>
              <a:srgbClr val="ED85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5" name="文本框 14">
            <a:extLst>
              <a:ext uri="{FF2B5EF4-FFF2-40B4-BE49-F238E27FC236}">
                <a16:creationId xmlns:a16="http://schemas.microsoft.com/office/drawing/2014/main" xmlns="" id="{12254284-F207-4311-9A6C-B15C3E466646}"/>
              </a:ext>
            </a:extLst>
          </p:cNvPr>
          <p:cNvSpPr txBox="1"/>
          <p:nvPr userDrawn="1"/>
        </p:nvSpPr>
        <p:spPr>
          <a:xfrm rot="19801619" flipH="1">
            <a:off x="1782669" y="2031749"/>
            <a:ext cx="2695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rgbClr val="F0F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博飞科技 </a:t>
            </a:r>
            <a:r>
              <a:rPr lang="en-US" altLang="zh-CN" spc="0" dirty="0">
                <a:solidFill>
                  <a:srgbClr val="F0F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PropheTech</a:t>
            </a:r>
            <a:endParaRPr lang="zh-CN" altLang="en-US" spc="0" dirty="0">
              <a:solidFill>
                <a:srgbClr val="F0F0F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xmlns="" id="{CA5039C9-5DCF-4206-AAF7-DBEA1696C0CF}"/>
              </a:ext>
            </a:extLst>
          </p:cNvPr>
          <p:cNvSpPr txBox="1"/>
          <p:nvPr userDrawn="1"/>
        </p:nvSpPr>
        <p:spPr>
          <a:xfrm rot="19801619" flipH="1">
            <a:off x="6357440" y="1785138"/>
            <a:ext cx="2695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rgbClr val="F0F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博飞科技 </a:t>
            </a:r>
            <a:r>
              <a:rPr lang="en-US" altLang="zh-CN" spc="0" dirty="0">
                <a:solidFill>
                  <a:srgbClr val="F0F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PropheTech</a:t>
            </a:r>
            <a:endParaRPr lang="zh-CN" altLang="en-US" spc="0" dirty="0">
              <a:solidFill>
                <a:srgbClr val="F0F0F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xmlns="" id="{3093E8BE-7751-4ECB-A269-4350A0D8C92C}"/>
              </a:ext>
            </a:extLst>
          </p:cNvPr>
          <p:cNvSpPr txBox="1"/>
          <p:nvPr userDrawn="1"/>
        </p:nvSpPr>
        <p:spPr>
          <a:xfrm rot="19801619" flipH="1">
            <a:off x="2023737" y="4672426"/>
            <a:ext cx="2695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rgbClr val="F0F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博飞科技 </a:t>
            </a:r>
            <a:r>
              <a:rPr lang="en-US" altLang="zh-CN" spc="0" dirty="0">
                <a:solidFill>
                  <a:srgbClr val="F0F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PropheTech</a:t>
            </a:r>
            <a:endParaRPr lang="zh-CN" altLang="en-US" spc="0" dirty="0">
              <a:solidFill>
                <a:srgbClr val="F0F0F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xmlns="" id="{4A66CF3F-C743-41B0-AA64-3BB87DE2FC89}"/>
              </a:ext>
            </a:extLst>
          </p:cNvPr>
          <p:cNvSpPr txBox="1"/>
          <p:nvPr userDrawn="1"/>
        </p:nvSpPr>
        <p:spPr>
          <a:xfrm rot="19801619" flipH="1">
            <a:off x="6318647" y="4777720"/>
            <a:ext cx="2695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rgbClr val="F0F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博飞科技 </a:t>
            </a:r>
            <a:r>
              <a:rPr lang="en-US" altLang="zh-CN" spc="0" dirty="0">
                <a:solidFill>
                  <a:srgbClr val="F0F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PropheTech</a:t>
            </a:r>
            <a:endParaRPr lang="zh-CN" altLang="en-US" spc="0" dirty="0">
              <a:solidFill>
                <a:srgbClr val="F0F0F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256454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xmlns="" id="{9F7F00AD-2F54-47DC-BE81-E9C7438B134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51175"/>
            <a:ext cx="600841" cy="619385"/>
          </a:xfrm>
          <a:prstGeom prst="rect">
            <a:avLst/>
          </a:prstGeom>
        </p:spPr>
      </p:pic>
      <p:grpSp>
        <p:nvGrpSpPr>
          <p:cNvPr id="20" name="组合 19">
            <a:extLst>
              <a:ext uri="{FF2B5EF4-FFF2-40B4-BE49-F238E27FC236}">
                <a16:creationId xmlns:a16="http://schemas.microsoft.com/office/drawing/2014/main" xmlns="" id="{2591F592-EA5E-4405-A79D-E1C89B1F76FD}"/>
              </a:ext>
            </a:extLst>
          </p:cNvPr>
          <p:cNvGrpSpPr/>
          <p:nvPr/>
        </p:nvGrpSpPr>
        <p:grpSpPr>
          <a:xfrm>
            <a:off x="11150430" y="6101540"/>
            <a:ext cx="1060696" cy="780158"/>
            <a:chOff x="7341334" y="6228439"/>
            <a:chExt cx="1447534" cy="1064683"/>
          </a:xfrm>
        </p:grpSpPr>
        <p:sp>
          <p:nvSpPr>
            <p:cNvPr id="22" name="直角三角形 21">
              <a:extLst>
                <a:ext uri="{FF2B5EF4-FFF2-40B4-BE49-F238E27FC236}">
                  <a16:creationId xmlns:a16="http://schemas.microsoft.com/office/drawing/2014/main" xmlns="" id="{2033CBF5-4117-48DF-AC85-A27DF4A71FFA}"/>
                </a:ext>
              </a:extLst>
            </p:cNvPr>
            <p:cNvSpPr/>
            <p:nvPr/>
          </p:nvSpPr>
          <p:spPr>
            <a:xfrm rot="16200000">
              <a:off x="7385806" y="6259597"/>
              <a:ext cx="905756" cy="994700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直角三角形 22">
              <a:extLst>
                <a:ext uri="{FF2B5EF4-FFF2-40B4-BE49-F238E27FC236}">
                  <a16:creationId xmlns:a16="http://schemas.microsoft.com/office/drawing/2014/main" xmlns="" id="{7A0117E2-FC58-445A-B317-E7DCD85C49EE}"/>
                </a:ext>
              </a:extLst>
            </p:cNvPr>
            <p:cNvSpPr/>
            <p:nvPr/>
          </p:nvSpPr>
          <p:spPr>
            <a:xfrm rot="16200000">
              <a:off x="8313518" y="6214287"/>
              <a:ext cx="288251" cy="31655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直角三角形 23">
              <a:extLst>
                <a:ext uri="{FF2B5EF4-FFF2-40B4-BE49-F238E27FC236}">
                  <a16:creationId xmlns:a16="http://schemas.microsoft.com/office/drawing/2014/main" xmlns="" id="{F0E3D355-3F2C-4DC3-9C82-A674019431C7}"/>
                </a:ext>
              </a:extLst>
            </p:cNvPr>
            <p:cNvSpPr/>
            <p:nvPr/>
          </p:nvSpPr>
          <p:spPr>
            <a:xfrm rot="16200000">
              <a:off x="8153588" y="6541857"/>
              <a:ext cx="569612" cy="663241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直角三角形 24">
              <a:extLst>
                <a:ext uri="{FF2B5EF4-FFF2-40B4-BE49-F238E27FC236}">
                  <a16:creationId xmlns:a16="http://schemas.microsoft.com/office/drawing/2014/main" xmlns="" id="{552A0005-0407-49E0-B7E9-DAB5950F6167}"/>
                </a:ext>
              </a:extLst>
            </p:cNvPr>
            <p:cNvSpPr/>
            <p:nvPr/>
          </p:nvSpPr>
          <p:spPr>
            <a:xfrm rot="16200000">
              <a:off x="7957873" y="7057529"/>
              <a:ext cx="224567" cy="246619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直角三角形 25">
              <a:extLst>
                <a:ext uri="{FF2B5EF4-FFF2-40B4-BE49-F238E27FC236}">
                  <a16:creationId xmlns:a16="http://schemas.microsoft.com/office/drawing/2014/main" xmlns="" id="{F67541EA-D858-48BC-A188-9239F66BC32F}"/>
                </a:ext>
              </a:extLst>
            </p:cNvPr>
            <p:cNvSpPr/>
            <p:nvPr/>
          </p:nvSpPr>
          <p:spPr>
            <a:xfrm rot="5400000">
              <a:off x="8413885" y="6795913"/>
              <a:ext cx="274152" cy="432112"/>
            </a:xfrm>
            <a:prstGeom prst="rtTriangle">
              <a:avLst/>
            </a:prstGeom>
            <a:solidFill>
              <a:srgbClr val="ED85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直角三角形 26">
              <a:extLst>
                <a:ext uri="{FF2B5EF4-FFF2-40B4-BE49-F238E27FC236}">
                  <a16:creationId xmlns:a16="http://schemas.microsoft.com/office/drawing/2014/main" xmlns="" id="{771631DA-8273-42ED-9BD4-99DD1980960C}"/>
                </a:ext>
              </a:extLst>
            </p:cNvPr>
            <p:cNvSpPr/>
            <p:nvPr/>
          </p:nvSpPr>
          <p:spPr>
            <a:xfrm rot="5400000">
              <a:off x="7982644" y="6735525"/>
              <a:ext cx="423363" cy="526634"/>
            </a:xfrm>
            <a:prstGeom prst="rtTriangle">
              <a:avLst/>
            </a:prstGeom>
            <a:solidFill>
              <a:srgbClr val="ED85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直角三角形 27">
              <a:extLst>
                <a:ext uri="{FF2B5EF4-FFF2-40B4-BE49-F238E27FC236}">
                  <a16:creationId xmlns:a16="http://schemas.microsoft.com/office/drawing/2014/main" xmlns="" id="{94804E80-3785-430E-98CB-4D8A1F239E7F}"/>
                </a:ext>
              </a:extLst>
            </p:cNvPr>
            <p:cNvSpPr/>
            <p:nvPr/>
          </p:nvSpPr>
          <p:spPr>
            <a:xfrm rot="5400000">
              <a:off x="8019190" y="6441197"/>
              <a:ext cx="251040" cy="275691"/>
            </a:xfrm>
            <a:prstGeom prst="rtTriangle">
              <a:avLst/>
            </a:prstGeom>
            <a:solidFill>
              <a:srgbClr val="ED85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直角三角形 28">
              <a:extLst>
                <a:ext uri="{FF2B5EF4-FFF2-40B4-BE49-F238E27FC236}">
                  <a16:creationId xmlns:a16="http://schemas.microsoft.com/office/drawing/2014/main" xmlns="" id="{44CB1149-029E-4CAC-A666-C21EED18814B}"/>
                </a:ext>
              </a:extLst>
            </p:cNvPr>
            <p:cNvSpPr/>
            <p:nvPr/>
          </p:nvSpPr>
          <p:spPr>
            <a:xfrm rot="5400000">
              <a:off x="8204659" y="6492804"/>
              <a:ext cx="552617" cy="615800"/>
            </a:xfrm>
            <a:prstGeom prst="rtTriangle">
              <a:avLst/>
            </a:prstGeom>
            <a:solidFill>
              <a:srgbClr val="ED85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直角三角形 29">
              <a:extLst>
                <a:ext uri="{FF2B5EF4-FFF2-40B4-BE49-F238E27FC236}">
                  <a16:creationId xmlns:a16="http://schemas.microsoft.com/office/drawing/2014/main" xmlns="" id="{E9F068F8-31C0-4895-B939-FF9C38EA40F0}"/>
                </a:ext>
              </a:extLst>
            </p:cNvPr>
            <p:cNvSpPr/>
            <p:nvPr/>
          </p:nvSpPr>
          <p:spPr>
            <a:xfrm rot="16200000">
              <a:off x="8311877" y="6822257"/>
              <a:ext cx="336729" cy="573550"/>
            </a:xfrm>
            <a:prstGeom prst="rtTriangle">
              <a:avLst/>
            </a:prstGeom>
            <a:solidFill>
              <a:srgbClr val="ED85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9961372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xmlns="" id="{03A304E4-A574-499C-8685-D4106BCF6B6F}"/>
              </a:ext>
            </a:extLst>
          </p:cNvPr>
          <p:cNvSpPr txBox="1"/>
          <p:nvPr userDrawn="1"/>
        </p:nvSpPr>
        <p:spPr>
          <a:xfrm rot="19801619" flipH="1">
            <a:off x="1782669" y="2031749"/>
            <a:ext cx="2695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rgbClr val="F0F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博飞科技 </a:t>
            </a:r>
            <a:r>
              <a:rPr lang="en-US" altLang="zh-CN" spc="0" dirty="0">
                <a:solidFill>
                  <a:srgbClr val="F0F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PropheTech</a:t>
            </a:r>
            <a:endParaRPr lang="zh-CN" altLang="en-US" spc="0" dirty="0">
              <a:solidFill>
                <a:srgbClr val="F0F0F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xmlns="" id="{FF3DACE9-80D5-4482-A82B-C430BF96BE68}"/>
              </a:ext>
            </a:extLst>
          </p:cNvPr>
          <p:cNvSpPr txBox="1"/>
          <p:nvPr userDrawn="1"/>
        </p:nvSpPr>
        <p:spPr>
          <a:xfrm rot="19801619" flipH="1">
            <a:off x="6357440" y="1785138"/>
            <a:ext cx="2695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rgbClr val="F0F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博飞科技 </a:t>
            </a:r>
            <a:r>
              <a:rPr lang="en-US" altLang="zh-CN" spc="0" dirty="0">
                <a:solidFill>
                  <a:srgbClr val="F0F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PropheTech</a:t>
            </a:r>
            <a:endParaRPr lang="zh-CN" altLang="en-US" spc="0" dirty="0">
              <a:solidFill>
                <a:srgbClr val="F0F0F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xmlns="" id="{1355C131-4A6E-4F60-B425-B407319B361D}"/>
              </a:ext>
            </a:extLst>
          </p:cNvPr>
          <p:cNvSpPr txBox="1"/>
          <p:nvPr userDrawn="1"/>
        </p:nvSpPr>
        <p:spPr>
          <a:xfrm rot="19801619" flipH="1">
            <a:off x="2023737" y="4672426"/>
            <a:ext cx="2695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rgbClr val="F0F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博飞科技 </a:t>
            </a:r>
            <a:r>
              <a:rPr lang="en-US" altLang="zh-CN" spc="0" dirty="0">
                <a:solidFill>
                  <a:srgbClr val="F0F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PropheTech</a:t>
            </a:r>
            <a:endParaRPr lang="zh-CN" altLang="en-US" spc="0" dirty="0">
              <a:solidFill>
                <a:srgbClr val="F0F0F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xmlns="" id="{77AB92F1-8502-483A-81C1-F90F69E6518D}"/>
              </a:ext>
            </a:extLst>
          </p:cNvPr>
          <p:cNvSpPr txBox="1"/>
          <p:nvPr userDrawn="1"/>
        </p:nvSpPr>
        <p:spPr>
          <a:xfrm rot="19801619" flipH="1">
            <a:off x="6318647" y="4777720"/>
            <a:ext cx="2695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rgbClr val="F0F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博飞科技 </a:t>
            </a:r>
            <a:r>
              <a:rPr lang="en-US" altLang="zh-CN" spc="0" dirty="0">
                <a:solidFill>
                  <a:srgbClr val="F0F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PropheTech</a:t>
            </a:r>
            <a:endParaRPr lang="zh-CN" altLang="en-US" spc="0" dirty="0">
              <a:solidFill>
                <a:srgbClr val="F0F0F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879469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xmlns="" id="{BA569E87-7DAC-43E7-A70F-38C7F9ACCE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xmlns="" id="{DEADC2DC-D4FB-4565-9F33-8C415839C8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D42EBE8D-C28D-4E42-BE0A-7B078AE1A10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BF57F8-D497-4CDE-9FAB-5083B4B936D1}" type="datetimeFigureOut">
              <a:rPr lang="zh-CN" altLang="en-US" smtClean="0"/>
              <a:t>2017/12/22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096491F9-FC49-49B6-9E57-1B72EB0669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72126DA9-0EBE-48A6-AD19-71FECDA223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9B72F8-A93E-4FCC-939D-1BF5EF2364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89797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8" r:id="rId3"/>
    <p:sldLayoutId id="2147483657" r:id="rId4"/>
    <p:sldLayoutId id="2147483650" r:id="rId5"/>
    <p:sldLayoutId id="2147483667" r:id="rId6"/>
    <p:sldLayoutId id="2147483661" r:id="rId7"/>
    <p:sldLayoutId id="2147483664" r:id="rId8"/>
    <p:sldLayoutId id="2147483655" r:id="rId9"/>
    <p:sldLayoutId id="2147483656" r:id="rId10"/>
    <p:sldLayoutId id="2147483659" r:id="rId11"/>
    <p:sldLayoutId id="2147483660" r:id="rId12"/>
    <p:sldLayoutId id="2147483665" r:id="rId13"/>
    <p:sldLayoutId id="2147483666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8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2.png"/><Relationship Id="rId3" Type="http://schemas.openxmlformats.org/officeDocument/2006/relationships/image" Target="../media/image6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image" Target="../media/image69.png"/><Relationship Id="rId20" Type="http://schemas.openxmlformats.org/officeDocument/2006/relationships/image" Target="../media/image80.png"/><Relationship Id="rId33" Type="http://schemas.openxmlformats.org/officeDocument/2006/relationships/image" Target="../media/image91.svg"/><Relationship Id="rId34" Type="http://schemas.openxmlformats.org/officeDocument/2006/relationships/image" Target="../media/image86.png"/><Relationship Id="rId35" Type="http://schemas.openxmlformats.org/officeDocument/2006/relationships/image" Target="../media/image93.svg"/><Relationship Id="rId24" Type="http://schemas.openxmlformats.org/officeDocument/2006/relationships/image" Target="../media/image82.svg"/><Relationship Id="rId25" Type="http://schemas.openxmlformats.org/officeDocument/2006/relationships/image" Target="../media/image81.png"/><Relationship Id="rId26" Type="http://schemas.openxmlformats.org/officeDocument/2006/relationships/image" Target="../media/image84.svg"/><Relationship Id="rId27" Type="http://schemas.openxmlformats.org/officeDocument/2006/relationships/image" Target="../media/image82.png"/><Relationship Id="rId28" Type="http://schemas.openxmlformats.org/officeDocument/2006/relationships/image" Target="../media/image86.svg"/><Relationship Id="rId29" Type="http://schemas.openxmlformats.org/officeDocument/2006/relationships/image" Target="../media/image83.png"/><Relationship Id="rId30" Type="http://schemas.openxmlformats.org/officeDocument/2006/relationships/image" Target="../media/image84.png"/><Relationship Id="rId31" Type="http://schemas.openxmlformats.org/officeDocument/2006/relationships/image" Target="../media/image89.svg"/><Relationship Id="rId32" Type="http://schemas.openxmlformats.org/officeDocument/2006/relationships/image" Target="../media/image85.png"/><Relationship Id="rId10" Type="http://schemas.openxmlformats.org/officeDocument/2006/relationships/image" Target="../media/image70.png"/><Relationship Id="rId11" Type="http://schemas.openxmlformats.org/officeDocument/2006/relationships/image" Target="../media/image71.png"/><Relationship Id="rId12" Type="http://schemas.openxmlformats.org/officeDocument/2006/relationships/image" Target="../media/image72.png"/><Relationship Id="rId13" Type="http://schemas.openxmlformats.org/officeDocument/2006/relationships/image" Target="../media/image73.png"/><Relationship Id="rId14" Type="http://schemas.openxmlformats.org/officeDocument/2006/relationships/image" Target="../media/image74.png"/><Relationship Id="rId15" Type="http://schemas.openxmlformats.org/officeDocument/2006/relationships/image" Target="../media/image75.png"/><Relationship Id="rId16" Type="http://schemas.openxmlformats.org/officeDocument/2006/relationships/image" Target="../media/image76.png"/><Relationship Id="rId17" Type="http://schemas.openxmlformats.org/officeDocument/2006/relationships/image" Target="../media/image77.png"/><Relationship Id="rId18" Type="http://schemas.openxmlformats.org/officeDocument/2006/relationships/image" Target="../media/image78.png"/><Relationship Id="rId19" Type="http://schemas.openxmlformats.org/officeDocument/2006/relationships/image" Target="../media/image79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4.png"/><Relationship Id="rId4" Type="http://schemas.openxmlformats.org/officeDocument/2006/relationships/image" Target="../media/image65.png"/><Relationship Id="rId5" Type="http://schemas.openxmlformats.org/officeDocument/2006/relationships/image" Target="../media/image66.png"/><Relationship Id="rId6" Type="http://schemas.openxmlformats.org/officeDocument/2006/relationships/image" Target="../media/image67.png"/><Relationship Id="rId7" Type="http://schemas.openxmlformats.org/officeDocument/2006/relationships/image" Target="../media/image68.png"/><Relationship Id="rId8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95.tiff"/><Relationship Id="rId12" Type="http://schemas.openxmlformats.org/officeDocument/2006/relationships/image" Target="../media/image96.tiff"/><Relationship Id="rId13" Type="http://schemas.openxmlformats.org/officeDocument/2006/relationships/image" Target="../media/image97.tiff"/><Relationship Id="rId14" Type="http://schemas.openxmlformats.org/officeDocument/2006/relationships/image" Target="../media/image98.tif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7.tiff"/><Relationship Id="rId4" Type="http://schemas.openxmlformats.org/officeDocument/2006/relationships/image" Target="../media/image88.tiff"/><Relationship Id="rId5" Type="http://schemas.openxmlformats.org/officeDocument/2006/relationships/image" Target="../media/image89.tiff"/><Relationship Id="rId6" Type="http://schemas.openxmlformats.org/officeDocument/2006/relationships/image" Target="../media/image90.tiff"/><Relationship Id="rId7" Type="http://schemas.openxmlformats.org/officeDocument/2006/relationships/image" Target="../media/image91.tiff"/><Relationship Id="rId8" Type="http://schemas.openxmlformats.org/officeDocument/2006/relationships/image" Target="../media/image92.png"/><Relationship Id="rId9" Type="http://schemas.openxmlformats.org/officeDocument/2006/relationships/image" Target="../media/image93.png"/><Relationship Id="rId10" Type="http://schemas.openxmlformats.org/officeDocument/2006/relationships/image" Target="../media/image9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94.png"/><Relationship Id="rId12" Type="http://schemas.openxmlformats.org/officeDocument/2006/relationships/image" Target="../media/image106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9.png"/><Relationship Id="rId3" Type="http://schemas.openxmlformats.org/officeDocument/2006/relationships/image" Target="../media/image100.png"/><Relationship Id="rId4" Type="http://schemas.openxmlformats.org/officeDocument/2006/relationships/image" Target="../media/image101.png"/><Relationship Id="rId5" Type="http://schemas.openxmlformats.org/officeDocument/2006/relationships/image" Target="../media/image93.png"/><Relationship Id="rId6" Type="http://schemas.openxmlformats.org/officeDocument/2006/relationships/image" Target="../media/image92.png"/><Relationship Id="rId7" Type="http://schemas.openxmlformats.org/officeDocument/2006/relationships/image" Target="../media/image102.png"/><Relationship Id="rId8" Type="http://schemas.openxmlformats.org/officeDocument/2006/relationships/image" Target="../media/image103.png"/><Relationship Id="rId9" Type="http://schemas.openxmlformats.org/officeDocument/2006/relationships/image" Target="../media/image104.png"/><Relationship Id="rId10" Type="http://schemas.openxmlformats.org/officeDocument/2006/relationships/image" Target="../media/image10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4" Type="http://schemas.openxmlformats.org/officeDocument/2006/relationships/image" Target="../media/image109.png"/><Relationship Id="rId5" Type="http://schemas.openxmlformats.org/officeDocument/2006/relationships/image" Target="../media/image110.png"/><Relationship Id="rId6" Type="http://schemas.openxmlformats.org/officeDocument/2006/relationships/image" Target="../media/image111.png"/><Relationship Id="rId7" Type="http://schemas.openxmlformats.org/officeDocument/2006/relationships/image" Target="../media/image112.png"/><Relationship Id="rId8" Type="http://schemas.openxmlformats.org/officeDocument/2006/relationships/image" Target="../media/image113.png"/><Relationship Id="rId9" Type="http://schemas.openxmlformats.org/officeDocument/2006/relationships/image" Target="../media/image114.png"/><Relationship Id="rId10" Type="http://schemas.openxmlformats.org/officeDocument/2006/relationships/image" Target="../media/image115.png"/><Relationship Id="rId11" Type="http://schemas.openxmlformats.org/officeDocument/2006/relationships/image" Target="../media/image116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7.png"/></Relationships>
</file>

<file path=ppt/slides/_rels/slide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6.png"/><Relationship Id="rId12" Type="http://schemas.openxmlformats.org/officeDocument/2006/relationships/image" Target="../media/image19.svg"/><Relationship Id="rId13" Type="http://schemas.openxmlformats.org/officeDocument/2006/relationships/image" Target="../media/image17.png"/><Relationship Id="rId14" Type="http://schemas.openxmlformats.org/officeDocument/2006/relationships/image" Target="../media/image21.svg"/><Relationship Id="rId15" Type="http://schemas.openxmlformats.org/officeDocument/2006/relationships/image" Target="../media/image18.png"/><Relationship Id="rId16" Type="http://schemas.openxmlformats.org/officeDocument/2006/relationships/image" Target="../media/image23.svg"/><Relationship Id="rId17" Type="http://schemas.openxmlformats.org/officeDocument/2006/relationships/image" Target="../media/image19.png"/><Relationship Id="rId18" Type="http://schemas.openxmlformats.org/officeDocument/2006/relationships/image" Target="../media/image25.sv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1.svg"/><Relationship Id="rId5" Type="http://schemas.openxmlformats.org/officeDocument/2006/relationships/image" Target="../media/image13.png"/><Relationship Id="rId6" Type="http://schemas.openxmlformats.org/officeDocument/2006/relationships/image" Target="../media/image13.svg"/><Relationship Id="rId7" Type="http://schemas.openxmlformats.org/officeDocument/2006/relationships/image" Target="../media/image14.png"/><Relationship Id="rId8" Type="http://schemas.openxmlformats.org/officeDocument/2006/relationships/image" Target="../media/image15.svg"/><Relationship Id="rId9" Type="http://schemas.openxmlformats.org/officeDocument/2006/relationships/image" Target="../media/image15.png"/><Relationship Id="rId10" Type="http://schemas.openxmlformats.org/officeDocument/2006/relationships/image" Target="../media/image17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24.png"/><Relationship Id="rId12" Type="http://schemas.openxmlformats.org/officeDocument/2006/relationships/image" Target="../media/image132.svg"/><Relationship Id="rId13" Type="http://schemas.openxmlformats.org/officeDocument/2006/relationships/image" Target="../media/image125.png"/><Relationship Id="rId14" Type="http://schemas.openxmlformats.org/officeDocument/2006/relationships/image" Target="../media/image126.png"/><Relationship Id="rId15" Type="http://schemas.openxmlformats.org/officeDocument/2006/relationships/image" Target="../media/image134.svg"/><Relationship Id="rId16" Type="http://schemas.openxmlformats.org/officeDocument/2006/relationships/image" Target="../media/image127.png"/><Relationship Id="rId17" Type="http://schemas.openxmlformats.org/officeDocument/2006/relationships/image" Target="../media/image136.svg"/><Relationship Id="rId18" Type="http://schemas.openxmlformats.org/officeDocument/2006/relationships/image" Target="../media/image128.png"/><Relationship Id="rId19" Type="http://schemas.openxmlformats.org/officeDocument/2006/relationships/image" Target="../media/image138.sv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9.png"/><Relationship Id="rId3" Type="http://schemas.openxmlformats.org/officeDocument/2006/relationships/image" Target="../media/image123.svg"/><Relationship Id="rId4" Type="http://schemas.openxmlformats.org/officeDocument/2006/relationships/image" Target="../media/image120.png"/><Relationship Id="rId5" Type="http://schemas.openxmlformats.org/officeDocument/2006/relationships/image" Target="../media/image121.png"/><Relationship Id="rId6" Type="http://schemas.openxmlformats.org/officeDocument/2006/relationships/image" Target="../media/image126.svg"/><Relationship Id="rId7" Type="http://schemas.openxmlformats.org/officeDocument/2006/relationships/image" Target="../media/image122.png"/><Relationship Id="rId8" Type="http://schemas.openxmlformats.org/officeDocument/2006/relationships/image" Target="../media/image128.svg"/><Relationship Id="rId9" Type="http://schemas.openxmlformats.org/officeDocument/2006/relationships/image" Target="../media/image123.png"/><Relationship Id="rId10" Type="http://schemas.openxmlformats.org/officeDocument/2006/relationships/image" Target="../media/image130.svg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image" Target="../media/image136.png"/><Relationship Id="rId20" Type="http://schemas.openxmlformats.org/officeDocument/2006/relationships/image" Target="../media/image85.png"/><Relationship Id="rId21" Type="http://schemas.openxmlformats.org/officeDocument/2006/relationships/image" Target="../media/image91.svg"/><Relationship Id="rId22" Type="http://schemas.openxmlformats.org/officeDocument/2006/relationships/image" Target="../media/image86.png"/><Relationship Id="rId23" Type="http://schemas.openxmlformats.org/officeDocument/2006/relationships/image" Target="../media/image93.svg"/><Relationship Id="rId10" Type="http://schemas.openxmlformats.org/officeDocument/2006/relationships/image" Target="../media/image137.png"/><Relationship Id="rId11" Type="http://schemas.openxmlformats.org/officeDocument/2006/relationships/image" Target="../media/image138.png"/><Relationship Id="rId12" Type="http://schemas.openxmlformats.org/officeDocument/2006/relationships/image" Target="../media/image145.svg"/><Relationship Id="rId13" Type="http://schemas.openxmlformats.org/officeDocument/2006/relationships/image" Target="../media/image139.png"/><Relationship Id="rId14" Type="http://schemas.openxmlformats.org/officeDocument/2006/relationships/image" Target="../media/image140.png"/><Relationship Id="rId15" Type="http://schemas.openxmlformats.org/officeDocument/2006/relationships/image" Target="../media/image141.png"/><Relationship Id="rId16" Type="http://schemas.openxmlformats.org/officeDocument/2006/relationships/image" Target="../media/image142.png"/><Relationship Id="rId17" Type="http://schemas.openxmlformats.org/officeDocument/2006/relationships/image" Target="../media/image83.png"/><Relationship Id="rId18" Type="http://schemas.openxmlformats.org/officeDocument/2006/relationships/image" Target="../media/image84.png"/><Relationship Id="rId19" Type="http://schemas.openxmlformats.org/officeDocument/2006/relationships/image" Target="../media/image89.sv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9.png"/><Relationship Id="rId3" Type="http://schemas.openxmlformats.org/officeDocument/2006/relationships/image" Target="../media/image130.png"/><Relationship Id="rId4" Type="http://schemas.openxmlformats.org/officeDocument/2006/relationships/image" Target="../media/image131.png"/><Relationship Id="rId5" Type="http://schemas.openxmlformats.org/officeDocument/2006/relationships/image" Target="../media/image132.png"/><Relationship Id="rId6" Type="http://schemas.openxmlformats.org/officeDocument/2006/relationships/image" Target="../media/image133.png"/><Relationship Id="rId7" Type="http://schemas.openxmlformats.org/officeDocument/2006/relationships/image" Target="../media/image134.png"/><Relationship Id="rId8" Type="http://schemas.openxmlformats.org/officeDocument/2006/relationships/image" Target="../media/image135.png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29.png"/><Relationship Id="rId20" Type="http://schemas.openxmlformats.org/officeDocument/2006/relationships/image" Target="../media/image84.svg"/><Relationship Id="rId21" Type="http://schemas.openxmlformats.org/officeDocument/2006/relationships/image" Target="../media/image82.png"/><Relationship Id="rId22" Type="http://schemas.openxmlformats.org/officeDocument/2006/relationships/image" Target="../media/image86.svg"/><Relationship Id="rId23" Type="http://schemas.openxmlformats.org/officeDocument/2006/relationships/image" Target="../media/image143.png"/><Relationship Id="rId24" Type="http://schemas.openxmlformats.org/officeDocument/2006/relationships/image" Target="../media/image149.svg"/><Relationship Id="rId25" Type="http://schemas.openxmlformats.org/officeDocument/2006/relationships/image" Target="../media/image144.png"/><Relationship Id="rId26" Type="http://schemas.openxmlformats.org/officeDocument/2006/relationships/image" Target="../media/image151.svg"/><Relationship Id="rId10" Type="http://schemas.openxmlformats.org/officeDocument/2006/relationships/image" Target="../media/image131.png"/><Relationship Id="rId11" Type="http://schemas.openxmlformats.org/officeDocument/2006/relationships/image" Target="../media/image132.png"/><Relationship Id="rId12" Type="http://schemas.openxmlformats.org/officeDocument/2006/relationships/image" Target="../media/image133.png"/><Relationship Id="rId13" Type="http://schemas.openxmlformats.org/officeDocument/2006/relationships/image" Target="../media/image134.png"/><Relationship Id="rId14" Type="http://schemas.openxmlformats.org/officeDocument/2006/relationships/image" Target="../media/image135.png"/><Relationship Id="rId15" Type="http://schemas.openxmlformats.org/officeDocument/2006/relationships/image" Target="../media/image136.png"/><Relationship Id="rId16" Type="http://schemas.openxmlformats.org/officeDocument/2006/relationships/image" Target="../media/image137.png"/><Relationship Id="rId17" Type="http://schemas.openxmlformats.org/officeDocument/2006/relationships/image" Target="../media/image80.png"/><Relationship Id="rId18" Type="http://schemas.openxmlformats.org/officeDocument/2006/relationships/image" Target="../media/image82.svg"/><Relationship Id="rId19" Type="http://schemas.openxmlformats.org/officeDocument/2006/relationships/image" Target="../media/image81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3.png"/><Relationship Id="rId3" Type="http://schemas.openxmlformats.org/officeDocument/2006/relationships/image" Target="../media/image84.png"/><Relationship Id="rId4" Type="http://schemas.openxmlformats.org/officeDocument/2006/relationships/image" Target="../media/image89.svg"/><Relationship Id="rId5" Type="http://schemas.openxmlformats.org/officeDocument/2006/relationships/image" Target="../media/image85.png"/><Relationship Id="rId6" Type="http://schemas.openxmlformats.org/officeDocument/2006/relationships/image" Target="../media/image91.svg"/><Relationship Id="rId7" Type="http://schemas.openxmlformats.org/officeDocument/2006/relationships/image" Target="../media/image86.png"/><Relationship Id="rId8" Type="http://schemas.openxmlformats.org/officeDocument/2006/relationships/image" Target="../media/image93.sv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53.png"/><Relationship Id="rId12" Type="http://schemas.openxmlformats.org/officeDocument/2006/relationships/image" Target="../media/image154.png"/><Relationship Id="rId13" Type="http://schemas.openxmlformats.org/officeDocument/2006/relationships/image" Target="../media/image155.png"/><Relationship Id="rId14" Type="http://schemas.openxmlformats.org/officeDocument/2006/relationships/image" Target="../media/image156.png"/><Relationship Id="rId15" Type="http://schemas.openxmlformats.org/officeDocument/2006/relationships/image" Target="../media/image157.png"/><Relationship Id="rId16" Type="http://schemas.openxmlformats.org/officeDocument/2006/relationships/image" Target="../media/image158.png"/><Relationship Id="rId17" Type="http://schemas.openxmlformats.org/officeDocument/2006/relationships/image" Target="../media/image159.png"/><Relationship Id="rId18" Type="http://schemas.openxmlformats.org/officeDocument/2006/relationships/image" Target="../media/image160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5.png"/><Relationship Id="rId3" Type="http://schemas.openxmlformats.org/officeDocument/2006/relationships/image" Target="../media/image146.png"/><Relationship Id="rId4" Type="http://schemas.openxmlformats.org/officeDocument/2006/relationships/image" Target="../media/image147.png"/><Relationship Id="rId5" Type="http://schemas.openxmlformats.org/officeDocument/2006/relationships/image" Target="../media/image148.png"/><Relationship Id="rId6" Type="http://schemas.openxmlformats.org/officeDocument/2006/relationships/image" Target="../media/image149.png"/><Relationship Id="rId7" Type="http://schemas.openxmlformats.org/officeDocument/2006/relationships/image" Target="../media/image150.emf"/><Relationship Id="rId8" Type="http://schemas.openxmlformats.org/officeDocument/2006/relationships/image" Target="../media/image151.png"/><Relationship Id="rId9" Type="http://schemas.openxmlformats.org/officeDocument/2006/relationships/image" Target="../media/image2.png"/><Relationship Id="rId10" Type="http://schemas.openxmlformats.org/officeDocument/2006/relationships/image" Target="../media/image15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chart" Target="../charts/char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6.png"/><Relationship Id="rId12" Type="http://schemas.openxmlformats.org/officeDocument/2006/relationships/image" Target="../media/image27.png"/><Relationship Id="rId13" Type="http://schemas.openxmlformats.org/officeDocument/2006/relationships/image" Target="../media/image28.png"/><Relationship Id="rId14" Type="http://schemas.openxmlformats.org/officeDocument/2006/relationships/image" Target="../media/image29.png"/><Relationship Id="rId15" Type="http://schemas.openxmlformats.org/officeDocument/2006/relationships/image" Target="../media/image30.png"/><Relationship Id="rId16" Type="http://schemas.openxmlformats.org/officeDocument/2006/relationships/image" Target="../media/image31.png"/><Relationship Id="rId17" Type="http://schemas.openxmlformats.org/officeDocument/2006/relationships/image" Target="../media/image32.png"/><Relationship Id="rId18" Type="http://schemas.openxmlformats.org/officeDocument/2006/relationships/image" Target="../media/image33.png"/><Relationship Id="rId19" Type="http://schemas.openxmlformats.org/officeDocument/2006/relationships/image" Target="../media/image34.png"/><Relationship Id="rId20" Type="http://schemas.openxmlformats.org/officeDocument/2006/relationships/image" Target="../media/image35.png"/><Relationship Id="rId21" Type="http://schemas.openxmlformats.org/officeDocument/2006/relationships/image" Target="../media/image36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9" Type="http://schemas.openxmlformats.org/officeDocument/2006/relationships/image" Target="../media/image33.svg"/><Relationship Id="rId10" Type="http://schemas.openxmlformats.org/officeDocument/2006/relationships/image" Target="../media/image2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4" Type="http://schemas.openxmlformats.org/officeDocument/2006/relationships/image" Target="../media/image163.png"/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61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4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73.svg"/><Relationship Id="rId20" Type="http://schemas.openxmlformats.org/officeDocument/2006/relationships/image" Target="../media/image179.png"/><Relationship Id="rId10" Type="http://schemas.openxmlformats.org/officeDocument/2006/relationships/image" Target="../media/image169.png"/><Relationship Id="rId11" Type="http://schemas.openxmlformats.org/officeDocument/2006/relationships/image" Target="../media/image170.png"/><Relationship Id="rId12" Type="http://schemas.openxmlformats.org/officeDocument/2006/relationships/image" Target="../media/image171.png"/><Relationship Id="rId13" Type="http://schemas.openxmlformats.org/officeDocument/2006/relationships/image" Target="../media/image172.png"/><Relationship Id="rId14" Type="http://schemas.openxmlformats.org/officeDocument/2006/relationships/image" Target="../media/image173.png"/><Relationship Id="rId15" Type="http://schemas.openxmlformats.org/officeDocument/2006/relationships/image" Target="../media/image174.png"/><Relationship Id="rId16" Type="http://schemas.openxmlformats.org/officeDocument/2006/relationships/image" Target="../media/image175.png"/><Relationship Id="rId17" Type="http://schemas.openxmlformats.org/officeDocument/2006/relationships/image" Target="../media/image176.png"/><Relationship Id="rId18" Type="http://schemas.openxmlformats.org/officeDocument/2006/relationships/image" Target="../media/image177.png"/><Relationship Id="rId19" Type="http://schemas.openxmlformats.org/officeDocument/2006/relationships/image" Target="../media/image178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5.png"/><Relationship Id="rId3" Type="http://schemas.openxmlformats.org/officeDocument/2006/relationships/image" Target="../media/image167.svg"/><Relationship Id="rId4" Type="http://schemas.openxmlformats.org/officeDocument/2006/relationships/image" Target="../media/image166.png"/><Relationship Id="rId5" Type="http://schemas.openxmlformats.org/officeDocument/2006/relationships/image" Target="../media/image169.svg"/><Relationship Id="rId6" Type="http://schemas.openxmlformats.org/officeDocument/2006/relationships/image" Target="../media/image167.png"/><Relationship Id="rId7" Type="http://schemas.openxmlformats.org/officeDocument/2006/relationships/image" Target="../media/image171.svg"/><Relationship Id="rId8" Type="http://schemas.openxmlformats.org/officeDocument/2006/relationships/image" Target="../media/image168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28.png"/><Relationship Id="rId12" Type="http://schemas.openxmlformats.org/officeDocument/2006/relationships/image" Target="../media/image138.svg"/><Relationship Id="rId13" Type="http://schemas.openxmlformats.org/officeDocument/2006/relationships/image" Target="../media/image121.png"/><Relationship Id="rId14" Type="http://schemas.openxmlformats.org/officeDocument/2006/relationships/image" Target="../media/image126.svg"/><Relationship Id="rId15" Type="http://schemas.openxmlformats.org/officeDocument/2006/relationships/image" Target="../media/image124.png"/><Relationship Id="rId16" Type="http://schemas.openxmlformats.org/officeDocument/2006/relationships/image" Target="../media/image123.png"/><Relationship Id="rId17" Type="http://schemas.openxmlformats.org/officeDocument/2006/relationships/image" Target="../media/image181.tiff"/><Relationship Id="rId18" Type="http://schemas.openxmlformats.org/officeDocument/2006/relationships/image" Target="../media/image182.tiff"/><Relationship Id="rId19" Type="http://schemas.openxmlformats.org/officeDocument/2006/relationships/image" Target="../media/image183.tif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5.png"/><Relationship Id="rId4" Type="http://schemas.openxmlformats.org/officeDocument/2006/relationships/image" Target="../media/image130.svg"/><Relationship Id="rId5" Type="http://schemas.openxmlformats.org/officeDocument/2006/relationships/image" Target="../media/image180.png"/><Relationship Id="rId6" Type="http://schemas.openxmlformats.org/officeDocument/2006/relationships/image" Target="../media/image132.svg"/><Relationship Id="rId7" Type="http://schemas.openxmlformats.org/officeDocument/2006/relationships/image" Target="../media/image126.png"/><Relationship Id="rId8" Type="http://schemas.openxmlformats.org/officeDocument/2006/relationships/image" Target="../media/image134.svg"/><Relationship Id="rId9" Type="http://schemas.openxmlformats.org/officeDocument/2006/relationships/image" Target="../media/image127.png"/><Relationship Id="rId10" Type="http://schemas.openxmlformats.org/officeDocument/2006/relationships/image" Target="../media/image136.sv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svg"/><Relationship Id="rId4" Type="http://schemas.openxmlformats.org/officeDocument/2006/relationships/image" Target="../media/image185.png"/><Relationship Id="rId5" Type="http://schemas.openxmlformats.org/officeDocument/2006/relationships/image" Target="../media/image182.svg"/><Relationship Id="rId6" Type="http://schemas.openxmlformats.org/officeDocument/2006/relationships/image" Target="../media/image186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svg"/><Relationship Id="rId4" Type="http://schemas.openxmlformats.org/officeDocument/2006/relationships/image" Target="../media/image188.png"/><Relationship Id="rId5" Type="http://schemas.openxmlformats.org/officeDocument/2006/relationships/image" Target="../media/image189.png"/><Relationship Id="rId6" Type="http://schemas.openxmlformats.org/officeDocument/2006/relationships/image" Target="../media/image187.svg"/><Relationship Id="rId7" Type="http://schemas.openxmlformats.org/officeDocument/2006/relationships/image" Target="../media/image190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7.png"/></Relationships>
</file>

<file path=ppt/slides/_rels/slide39.xml.rels><?xml version="1.0" encoding="UTF-8" standalone="yes"?>
<Relationships xmlns="http://schemas.openxmlformats.org/package/2006/relationships"><Relationship Id="rId9" Type="http://schemas.openxmlformats.org/officeDocument/2006/relationships/image" Target="../media/image194.svg"/><Relationship Id="rId20" Type="http://schemas.openxmlformats.org/officeDocument/2006/relationships/image" Target="../media/image198.png"/><Relationship Id="rId21" Type="http://schemas.openxmlformats.org/officeDocument/2006/relationships/image" Target="../media/image202.svg"/><Relationship Id="rId10" Type="http://schemas.openxmlformats.org/officeDocument/2006/relationships/image" Target="../media/image187.png"/><Relationship Id="rId11" Type="http://schemas.openxmlformats.org/officeDocument/2006/relationships/image" Target="../media/image185.svg"/><Relationship Id="rId12" Type="http://schemas.openxmlformats.org/officeDocument/2006/relationships/image" Target="../media/image194.png"/><Relationship Id="rId13" Type="http://schemas.openxmlformats.org/officeDocument/2006/relationships/image" Target="../media/image190.png"/><Relationship Id="rId14" Type="http://schemas.openxmlformats.org/officeDocument/2006/relationships/image" Target="../media/image195.png"/><Relationship Id="rId15" Type="http://schemas.openxmlformats.org/officeDocument/2006/relationships/image" Target="../media/image196.svg"/><Relationship Id="rId16" Type="http://schemas.openxmlformats.org/officeDocument/2006/relationships/image" Target="../media/image196.png"/><Relationship Id="rId17" Type="http://schemas.openxmlformats.org/officeDocument/2006/relationships/image" Target="../media/image198.svg"/><Relationship Id="rId18" Type="http://schemas.openxmlformats.org/officeDocument/2006/relationships/image" Target="../media/image197.png"/><Relationship Id="rId19" Type="http://schemas.openxmlformats.org/officeDocument/2006/relationships/image" Target="../media/image200.sv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9.png"/><Relationship Id="rId3" Type="http://schemas.openxmlformats.org/officeDocument/2006/relationships/image" Target="../media/image187.svg"/><Relationship Id="rId4" Type="http://schemas.openxmlformats.org/officeDocument/2006/relationships/image" Target="../media/image191.png"/><Relationship Id="rId5" Type="http://schemas.openxmlformats.org/officeDocument/2006/relationships/image" Target="../media/image190.svg"/><Relationship Id="rId6" Type="http://schemas.openxmlformats.org/officeDocument/2006/relationships/image" Target="../media/image192.png"/><Relationship Id="rId7" Type="http://schemas.openxmlformats.org/officeDocument/2006/relationships/image" Target="../media/image192.svg"/><Relationship Id="rId8" Type="http://schemas.openxmlformats.org/officeDocument/2006/relationships/image" Target="../media/image193.png"/></Relationships>
</file>

<file path=ppt/slides/_rels/slide4.xml.rels><?xml version="1.0" encoding="UTF-8" standalone="yes"?>
<Relationships xmlns="http://schemas.openxmlformats.org/package/2006/relationships"><Relationship Id="rId42" Type="http://schemas.openxmlformats.org/officeDocument/2006/relationships/image" Target="../media/image33.png"/><Relationship Id="rId43" Type="http://schemas.openxmlformats.org/officeDocument/2006/relationships/image" Target="../media/image34.png"/><Relationship Id="rId44" Type="http://schemas.openxmlformats.org/officeDocument/2006/relationships/image" Target="../media/image35.png"/><Relationship Id="rId45" Type="http://schemas.openxmlformats.org/officeDocument/2006/relationships/image" Target="../media/image36.png"/><Relationship Id="rId23" Type="http://schemas.openxmlformats.org/officeDocument/2006/relationships/image" Target="../media/image46.svg"/><Relationship Id="rId24" Type="http://schemas.openxmlformats.org/officeDocument/2006/relationships/image" Target="../media/image39.png"/><Relationship Id="rId25" Type="http://schemas.openxmlformats.org/officeDocument/2006/relationships/image" Target="../media/image48.svg"/><Relationship Id="rId26" Type="http://schemas.openxmlformats.org/officeDocument/2006/relationships/image" Target="../media/image40.png"/><Relationship Id="rId27" Type="http://schemas.openxmlformats.org/officeDocument/2006/relationships/image" Target="../media/image50.svg"/><Relationship Id="rId28" Type="http://schemas.openxmlformats.org/officeDocument/2006/relationships/image" Target="../media/image41.png"/><Relationship Id="rId29" Type="http://schemas.openxmlformats.org/officeDocument/2006/relationships/image" Target="../media/image52.svg"/><Relationship Id="rId30" Type="http://schemas.openxmlformats.org/officeDocument/2006/relationships/image" Target="../media/image20.png"/><Relationship Id="rId31" Type="http://schemas.openxmlformats.org/officeDocument/2006/relationships/image" Target="../media/image21.png"/><Relationship Id="rId32" Type="http://schemas.openxmlformats.org/officeDocument/2006/relationships/image" Target="../media/image22.png"/><Relationship Id="rId33" Type="http://schemas.openxmlformats.org/officeDocument/2006/relationships/image" Target="../media/image23.png"/><Relationship Id="rId34" Type="http://schemas.openxmlformats.org/officeDocument/2006/relationships/image" Target="../media/image25.png"/><Relationship Id="rId35" Type="http://schemas.openxmlformats.org/officeDocument/2006/relationships/image" Target="../media/image26.png"/><Relationship Id="rId36" Type="http://schemas.openxmlformats.org/officeDocument/2006/relationships/image" Target="../media/image27.png"/><Relationship Id="rId37" Type="http://schemas.openxmlformats.org/officeDocument/2006/relationships/image" Target="../media/image28.png"/><Relationship Id="rId38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39" Type="http://schemas.openxmlformats.org/officeDocument/2006/relationships/image" Target="../media/image30.png"/><Relationship Id="rId40" Type="http://schemas.openxmlformats.org/officeDocument/2006/relationships/image" Target="../media/image31.png"/><Relationship Id="rId41" Type="http://schemas.openxmlformats.org/officeDocument/2006/relationships/image" Target="../media/image32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9.png"/><Relationship Id="rId3" Type="http://schemas.openxmlformats.org/officeDocument/2006/relationships/image" Target="../media/image204.sv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9.png"/><Relationship Id="rId3" Type="http://schemas.openxmlformats.org/officeDocument/2006/relationships/image" Target="../media/image204.svg"/></Relationships>
</file>

<file path=ppt/slides/_rels/slide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0.png"/><Relationship Id="rId12" Type="http://schemas.openxmlformats.org/officeDocument/2006/relationships/image" Target="../media/image51.png"/><Relationship Id="rId13" Type="http://schemas.openxmlformats.org/officeDocument/2006/relationships/image" Target="../media/image52.png"/><Relationship Id="rId14" Type="http://schemas.openxmlformats.org/officeDocument/2006/relationships/image" Target="../media/image53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44.png"/><Relationship Id="rId6" Type="http://schemas.openxmlformats.org/officeDocument/2006/relationships/image" Target="../media/image45.png"/><Relationship Id="rId7" Type="http://schemas.openxmlformats.org/officeDocument/2006/relationships/image" Target="../media/image46.png"/><Relationship Id="rId8" Type="http://schemas.openxmlformats.org/officeDocument/2006/relationships/image" Target="../media/image47.png"/><Relationship Id="rId9" Type="http://schemas.openxmlformats.org/officeDocument/2006/relationships/image" Target="../media/image48.png"/><Relationship Id="rId10" Type="http://schemas.openxmlformats.org/officeDocument/2006/relationships/image" Target="../media/image4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svg"/><Relationship Id="rId4" Type="http://schemas.openxmlformats.org/officeDocument/2006/relationships/image" Target="../media/image55.png"/><Relationship Id="rId5" Type="http://schemas.openxmlformats.org/officeDocument/2006/relationships/image" Target="../media/image63.svg"/><Relationship Id="rId6" Type="http://schemas.openxmlformats.org/officeDocument/2006/relationships/image" Target="../media/image56.png"/><Relationship Id="rId7" Type="http://schemas.openxmlformats.org/officeDocument/2006/relationships/image" Target="../media/image65.svg"/><Relationship Id="rId8" Type="http://schemas.openxmlformats.org/officeDocument/2006/relationships/image" Target="../media/image57.png"/><Relationship Id="rId9" Type="http://schemas.openxmlformats.org/officeDocument/2006/relationships/image" Target="../media/image67.sv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4" Type="http://schemas.openxmlformats.org/officeDocument/2006/relationships/image" Target="../media/image60.png"/><Relationship Id="rId5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占位符 9">
            <a:extLst>
              <a:ext uri="{FF2B5EF4-FFF2-40B4-BE49-F238E27FC236}">
                <a16:creationId xmlns:a16="http://schemas.microsoft.com/office/drawing/2014/main" xmlns="" id="{DE81EF97-FDA6-4370-A74F-92ED915C60A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</p:spPr>
      </p:pic>
      <p:pic>
        <p:nvPicPr>
          <p:cNvPr id="13" name="Picture 4">
            <a:extLst>
              <a:ext uri="{FF2B5EF4-FFF2-40B4-BE49-F238E27FC236}">
                <a16:creationId xmlns:a16="http://schemas.microsoft.com/office/drawing/2014/main" xmlns="" id="{400A4B04-3872-426C-9465-3DB577378B3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67237" y="1888163"/>
            <a:ext cx="1030325" cy="996587"/>
          </a:xfrm>
          <a:prstGeom prst="rect">
            <a:avLst/>
          </a:prstGeom>
        </p:spPr>
      </p:pic>
      <p:pic>
        <p:nvPicPr>
          <p:cNvPr id="14" name="Picture 6">
            <a:extLst>
              <a:ext uri="{FF2B5EF4-FFF2-40B4-BE49-F238E27FC236}">
                <a16:creationId xmlns:a16="http://schemas.microsoft.com/office/drawing/2014/main" xmlns="" id="{81B9F6C8-2ED2-4986-B3EA-65629DE421E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00002" y="1888163"/>
            <a:ext cx="1140671" cy="996587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xmlns="" id="{7BE53BD6-2437-45F1-A53E-E2A056AD1C63}"/>
              </a:ext>
            </a:extLst>
          </p:cNvPr>
          <p:cNvSpPr txBox="1"/>
          <p:nvPr/>
        </p:nvSpPr>
        <p:spPr>
          <a:xfrm>
            <a:off x="5181775" y="2847482"/>
            <a:ext cx="18291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err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PropheTech</a:t>
            </a:r>
            <a:endParaRPr lang="zh-CN" altLang="en-US" sz="2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xmlns="" id="{717C174C-5D62-455E-B406-9CAAE1983646}"/>
              </a:ext>
            </a:extLst>
          </p:cNvPr>
          <p:cNvSpPr txBox="1"/>
          <p:nvPr/>
        </p:nvSpPr>
        <p:spPr>
          <a:xfrm>
            <a:off x="1530001" y="5362770"/>
            <a:ext cx="9074235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16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Cross-platform </a:t>
            </a:r>
            <a:r>
              <a:rPr lang="zh-CN" altLang="en-US" sz="216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Disaster </a:t>
            </a:r>
            <a:r>
              <a:rPr lang="en-US" altLang="zh-CN" sz="2160" b="1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R</a:t>
            </a:r>
            <a:r>
              <a:rPr lang="zh-CN" altLang="en-US" sz="2160" b="1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ecovery</a:t>
            </a:r>
            <a:r>
              <a:rPr lang="en-US" altLang="zh-CN" sz="2160" b="1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(DR)</a:t>
            </a:r>
            <a:r>
              <a:rPr lang="zh-CN" altLang="en-US" sz="2160" b="1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, </a:t>
            </a:r>
            <a:r>
              <a:rPr lang="en-US" altLang="zh-CN" sz="216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M</a:t>
            </a:r>
            <a:r>
              <a:rPr lang="zh-CN" altLang="en-US" sz="216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igration </a:t>
            </a:r>
            <a:r>
              <a:rPr lang="zh-CN" altLang="en-US" sz="216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Services</a:t>
            </a:r>
            <a:endParaRPr lang="zh-CN" altLang="en-US" sz="216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xmlns="" id="{11BBE88E-2D67-496A-A7E8-8C6625CAA035}"/>
              </a:ext>
            </a:extLst>
          </p:cNvPr>
          <p:cNvSpPr txBox="1"/>
          <p:nvPr/>
        </p:nvSpPr>
        <p:spPr>
          <a:xfrm>
            <a:off x="3664537" y="4924020"/>
            <a:ext cx="4805162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16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Business </a:t>
            </a:r>
            <a:r>
              <a:rPr lang="zh-CN" altLang="en-US" sz="216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Continuity </a:t>
            </a:r>
            <a:r>
              <a:rPr lang="en-US" altLang="zh-CN" sz="216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◇ </a:t>
            </a:r>
            <a:r>
              <a:rPr lang="zh-CN" altLang="en-US" sz="216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资产流转</a:t>
            </a:r>
            <a:endParaRPr lang="zh-CN" altLang="en-US" sz="216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xmlns="" id="{B7DD150D-AEBE-419E-A172-F995D6D2DBCE}"/>
              </a:ext>
            </a:extLst>
          </p:cNvPr>
          <p:cNvSpPr/>
          <p:nvPr/>
        </p:nvSpPr>
        <p:spPr>
          <a:xfrm>
            <a:off x="5364043" y="4485270"/>
            <a:ext cx="1406154" cy="4247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16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Cloud</a:t>
            </a:r>
            <a:r>
              <a:rPr lang="en-US" altLang="zh-CN" sz="216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Era</a:t>
            </a:r>
            <a:endParaRPr lang="zh-CN" altLang="en-US" sz="2160" dirty="0"/>
          </a:p>
        </p:txBody>
      </p:sp>
    </p:spTree>
    <p:extLst>
      <p:ext uri="{BB962C8B-B14F-4D97-AF65-F5344CB8AC3E}">
        <p14:creationId xmlns:p14="http://schemas.microsoft.com/office/powerpoint/2010/main" val="3701200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矩形: 单圆角 48">
            <a:extLst>
              <a:ext uri="{FF2B5EF4-FFF2-40B4-BE49-F238E27FC236}">
                <a16:creationId xmlns:a16="http://schemas.microsoft.com/office/drawing/2014/main" xmlns="" id="{E9318B18-55CB-45F2-949C-60C83A152497}"/>
              </a:ext>
            </a:extLst>
          </p:cNvPr>
          <p:cNvSpPr/>
          <p:nvPr/>
        </p:nvSpPr>
        <p:spPr>
          <a:xfrm flipH="1">
            <a:off x="7468297" y="3855995"/>
            <a:ext cx="4348783" cy="650403"/>
          </a:xfrm>
          <a:prstGeom prst="round1Rect">
            <a:avLst>
              <a:gd name="adj" fmla="val 50000"/>
            </a:avLst>
          </a:prstGeom>
          <a:solidFill>
            <a:srgbClr val="A283C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矩形: 单圆角 47">
            <a:extLst>
              <a:ext uri="{FF2B5EF4-FFF2-40B4-BE49-F238E27FC236}">
                <a16:creationId xmlns:a16="http://schemas.microsoft.com/office/drawing/2014/main" xmlns="" id="{1B02BD68-AFA2-4121-BC5D-B212D9F68ADA}"/>
              </a:ext>
            </a:extLst>
          </p:cNvPr>
          <p:cNvSpPr/>
          <p:nvPr/>
        </p:nvSpPr>
        <p:spPr>
          <a:xfrm flipH="1">
            <a:off x="6382861" y="4515269"/>
            <a:ext cx="5440196" cy="650403"/>
          </a:xfrm>
          <a:prstGeom prst="round1Rect">
            <a:avLst>
              <a:gd name="adj" fmla="val 50000"/>
            </a:avLst>
          </a:prstGeom>
          <a:solidFill>
            <a:srgbClr val="53B2C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: 单圆角 34">
            <a:extLst>
              <a:ext uri="{FF2B5EF4-FFF2-40B4-BE49-F238E27FC236}">
                <a16:creationId xmlns:a16="http://schemas.microsoft.com/office/drawing/2014/main" xmlns="" id="{43CF065E-A590-4863-BEAE-92398FEE9EF5}"/>
              </a:ext>
            </a:extLst>
          </p:cNvPr>
          <p:cNvSpPr/>
          <p:nvPr/>
        </p:nvSpPr>
        <p:spPr>
          <a:xfrm flipH="1">
            <a:off x="1440913" y="5203394"/>
            <a:ext cx="10382143" cy="1240963"/>
          </a:xfrm>
          <a:prstGeom prst="round1Rect">
            <a:avLst>
              <a:gd name="adj" fmla="val 50000"/>
            </a:avLst>
          </a:prstGeom>
          <a:solidFill>
            <a:schemeClr val="tx2">
              <a:lumMod val="60000"/>
              <a:lumOff val="40000"/>
            </a:schemeClr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Roadmap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228326" y="4667380"/>
            <a:ext cx="41233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</a:rPr>
              <a:t>Data</a:t>
            </a:r>
            <a:r>
              <a:rPr lang="zh-CN" altLang="en-US" sz="2000" b="1" dirty="0">
                <a:solidFill>
                  <a:schemeClr val="bg1"/>
                </a:solidFill>
              </a:rPr>
              <a:t> </a:t>
            </a:r>
            <a:r>
              <a:rPr lang="en-US" altLang="zh-CN" sz="2000" b="1" dirty="0">
                <a:solidFill>
                  <a:schemeClr val="bg1"/>
                </a:solidFill>
              </a:rPr>
              <a:t>Transmission</a:t>
            </a:r>
            <a:r>
              <a:rPr lang="zh-CN" altLang="en-US" sz="2000" b="1" dirty="0">
                <a:solidFill>
                  <a:schemeClr val="bg1"/>
                </a:solidFill>
              </a:rPr>
              <a:t> </a:t>
            </a:r>
            <a:r>
              <a:rPr lang="en-US" altLang="zh-CN" sz="2000" b="1" dirty="0">
                <a:solidFill>
                  <a:schemeClr val="bg1"/>
                </a:solidFill>
              </a:rPr>
              <a:t>Optimization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751532" y="3985973"/>
            <a:ext cx="41754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</a:rPr>
              <a:t>Service</a:t>
            </a:r>
            <a:r>
              <a:rPr lang="zh-CN" altLang="en-US" sz="2000" b="1" dirty="0">
                <a:solidFill>
                  <a:schemeClr val="bg1"/>
                </a:solidFill>
              </a:rPr>
              <a:t> </a:t>
            </a:r>
            <a:r>
              <a:rPr lang="en-US" altLang="zh-CN" sz="2000" b="1" dirty="0">
                <a:solidFill>
                  <a:schemeClr val="bg1"/>
                </a:solidFill>
              </a:rPr>
              <a:t>Management</a:t>
            </a:r>
            <a:r>
              <a:rPr lang="zh-CN" altLang="en-US" sz="2000" b="1" dirty="0">
                <a:solidFill>
                  <a:schemeClr val="bg1"/>
                </a:solidFill>
              </a:rPr>
              <a:t> </a:t>
            </a:r>
            <a:r>
              <a:rPr lang="en-US" altLang="zh-CN" sz="2000" b="1" dirty="0">
                <a:solidFill>
                  <a:schemeClr val="bg1"/>
                </a:solidFill>
              </a:rPr>
              <a:t>Platform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12" name="Snip Diagonal Corner Rectangle 11"/>
          <p:cNvSpPr/>
          <p:nvPr/>
        </p:nvSpPr>
        <p:spPr>
          <a:xfrm>
            <a:off x="1880080" y="5571197"/>
            <a:ext cx="1378105" cy="850053"/>
          </a:xfrm>
          <a:prstGeom prst="snip2Diag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/>
              <a:t>Auto</a:t>
            </a:r>
            <a:r>
              <a:rPr lang="zh-CN" altLang="en-US" sz="1600" dirty="0"/>
              <a:t> </a:t>
            </a:r>
            <a:endParaRPr lang="en-US" altLang="zh-CN" sz="1600" dirty="0"/>
          </a:p>
          <a:p>
            <a:pPr algn="ctr"/>
            <a:r>
              <a:rPr lang="en-US" altLang="zh-CN" sz="1600" dirty="0"/>
              <a:t>Driver</a:t>
            </a:r>
          </a:p>
          <a:p>
            <a:pPr algn="ctr"/>
            <a:r>
              <a:rPr lang="zh-CN" altLang="en-US" sz="1600" dirty="0"/>
              <a:t> </a:t>
            </a:r>
            <a:r>
              <a:rPr lang="en-US" altLang="zh-CN" sz="1600" dirty="0"/>
              <a:t>Fill-in</a:t>
            </a:r>
            <a:endParaRPr lang="en-US" sz="1600" dirty="0"/>
          </a:p>
        </p:txBody>
      </p:sp>
      <p:sp>
        <p:nvSpPr>
          <p:cNvPr id="13" name="Snip Diagonal Corner Rectangle 12"/>
          <p:cNvSpPr/>
          <p:nvPr/>
        </p:nvSpPr>
        <p:spPr>
          <a:xfrm>
            <a:off x="3890424" y="5578830"/>
            <a:ext cx="1481249" cy="850053"/>
          </a:xfrm>
          <a:prstGeom prst="snip2Diag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/>
              <a:t>Adoptive</a:t>
            </a:r>
            <a:r>
              <a:rPr lang="zh-CN" altLang="en-US" sz="1600" dirty="0"/>
              <a:t> </a:t>
            </a:r>
            <a:r>
              <a:rPr lang="en-US" altLang="zh-CN" sz="1600" dirty="0"/>
              <a:t>Bandwidth</a:t>
            </a:r>
          </a:p>
          <a:p>
            <a:pPr algn="ctr"/>
            <a:r>
              <a:rPr lang="en-US" altLang="zh-CN" sz="1600" dirty="0"/>
              <a:t>Adjustment</a:t>
            </a:r>
            <a:r>
              <a:rPr lang="zh-CN" altLang="en-US" sz="1600" dirty="0"/>
              <a:t>  </a:t>
            </a:r>
            <a:endParaRPr lang="en-US" sz="1600" dirty="0"/>
          </a:p>
        </p:txBody>
      </p:sp>
      <p:sp>
        <p:nvSpPr>
          <p:cNvPr id="15" name="Left Brace 14"/>
          <p:cNvSpPr/>
          <p:nvPr/>
        </p:nvSpPr>
        <p:spPr>
          <a:xfrm>
            <a:off x="838785" y="3645866"/>
            <a:ext cx="327190" cy="2775384"/>
          </a:xfrm>
          <a:prstGeom prst="leftBrace">
            <a:avLst>
              <a:gd name="adj1" fmla="val 55825"/>
              <a:gd name="adj2" fmla="val 50000"/>
            </a:avLst>
          </a:prstGeom>
          <a:ln w="19050">
            <a:solidFill>
              <a:srgbClr val="5E73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1655752" y="2239070"/>
            <a:ext cx="22952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HyperMotion</a:t>
            </a:r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™</a:t>
            </a:r>
            <a:endParaRPr lang="en-US" sz="2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575961" y="1754337"/>
            <a:ext cx="9236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5E73A6"/>
                </a:solidFill>
              </a:rPr>
              <a:t>eDR</a:t>
            </a:r>
            <a:r>
              <a:rPr lang="zh-CN" altLang="en-US" sz="2000" b="1" dirty="0">
                <a:solidFill>
                  <a:srgbClr val="5E73A6"/>
                </a:solidFill>
              </a:rPr>
              <a:t>™</a:t>
            </a:r>
            <a:endParaRPr lang="en-US" sz="2000" b="1" dirty="0">
              <a:solidFill>
                <a:srgbClr val="5E73A6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543315" y="1761325"/>
            <a:ext cx="18671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5E73A6"/>
                </a:solidFill>
              </a:rPr>
              <a:t>eMigration</a:t>
            </a:r>
            <a:r>
              <a:rPr lang="zh-CN" altLang="en-US" sz="2000" b="1" dirty="0">
                <a:solidFill>
                  <a:srgbClr val="5E73A6"/>
                </a:solidFill>
              </a:rPr>
              <a:t>™</a:t>
            </a:r>
            <a:endParaRPr lang="en-US" sz="2000" b="1" dirty="0">
              <a:solidFill>
                <a:srgbClr val="5E73A6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529779" y="2241998"/>
            <a:ext cx="21767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HybridDR</a:t>
            </a:r>
            <a:endParaRPr lang="en-US" sz="2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087268" y="2245567"/>
            <a:ext cx="1220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DRaaS</a:t>
            </a:r>
            <a:endParaRPr lang="en-US" sz="2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9101771" y="1860322"/>
            <a:ext cx="22209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Integrated</a:t>
            </a:r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lang="en-US" altLang="zh-CN" sz="2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Service</a:t>
            </a:r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Pack</a:t>
            </a:r>
            <a:endParaRPr lang="en-US" sz="2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3" name="Up Arrow 22"/>
          <p:cNvSpPr/>
          <p:nvPr/>
        </p:nvSpPr>
        <p:spPr>
          <a:xfrm>
            <a:off x="2051129" y="3016834"/>
            <a:ext cx="975550" cy="468049"/>
          </a:xfrm>
          <a:prstGeom prst="upArrow">
            <a:avLst>
              <a:gd name="adj1" fmla="val 51714"/>
              <a:gd name="adj2" fmla="val 50000"/>
            </a:avLst>
          </a:prstGeom>
          <a:solidFill>
            <a:srgbClr val="F6C0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Up Arrow 23"/>
          <p:cNvSpPr/>
          <p:nvPr/>
        </p:nvSpPr>
        <p:spPr>
          <a:xfrm>
            <a:off x="4642581" y="2842388"/>
            <a:ext cx="975550" cy="662807"/>
          </a:xfrm>
          <a:prstGeom prst="upArrow">
            <a:avLst/>
          </a:prstGeom>
          <a:solidFill>
            <a:srgbClr val="F6C0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Up Arrow 24"/>
          <p:cNvSpPr/>
          <p:nvPr/>
        </p:nvSpPr>
        <p:spPr>
          <a:xfrm>
            <a:off x="7175359" y="2786473"/>
            <a:ext cx="975550" cy="662807"/>
          </a:xfrm>
          <a:prstGeom prst="upArrow">
            <a:avLst/>
          </a:prstGeom>
          <a:solidFill>
            <a:srgbClr val="F6C0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Up Arrow 25"/>
          <p:cNvSpPr/>
          <p:nvPr/>
        </p:nvSpPr>
        <p:spPr>
          <a:xfrm>
            <a:off x="9552748" y="2650138"/>
            <a:ext cx="975550" cy="817457"/>
          </a:xfrm>
          <a:prstGeom prst="upArrow">
            <a:avLst/>
          </a:prstGeom>
          <a:solidFill>
            <a:srgbClr val="F6C0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Left Brace 26"/>
          <p:cNvSpPr/>
          <p:nvPr/>
        </p:nvSpPr>
        <p:spPr>
          <a:xfrm>
            <a:off x="824197" y="1412818"/>
            <a:ext cx="327190" cy="2053216"/>
          </a:xfrm>
          <a:prstGeom prst="leftBrace">
            <a:avLst>
              <a:gd name="adj1" fmla="val 46692"/>
              <a:gd name="adj2" fmla="val 50000"/>
            </a:avLst>
          </a:prstGeom>
          <a:ln w="19050">
            <a:solidFill>
              <a:srgbClr val="5E73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 rot="16200000">
            <a:off x="-989483" y="4709531"/>
            <a:ext cx="29601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Technology</a:t>
            </a:r>
            <a:r>
              <a:rPr lang="zh-CN" altLang="en-US" sz="2400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Stacks</a:t>
            </a:r>
            <a:endParaRPr lang="en-US" sz="2400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TextBox 29"/>
          <p:cNvSpPr txBox="1"/>
          <p:nvPr/>
        </p:nvSpPr>
        <p:spPr>
          <a:xfrm rot="16200000">
            <a:off x="-200618" y="2057921"/>
            <a:ext cx="13394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Product</a:t>
            </a:r>
            <a:endParaRPr lang="en-US" sz="2400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983491" y="5270163"/>
            <a:ext cx="230650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Hyper</a:t>
            </a:r>
            <a:r>
              <a:rPr lang="zh-CN" altLang="en-US" sz="2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Gate</a:t>
            </a:r>
            <a:r>
              <a:rPr lang="zh-CN" altLang="en-US" b="1" dirty="0">
                <a:solidFill>
                  <a:schemeClr val="bg1"/>
                </a:solidFill>
              </a:rPr>
              <a:t>™</a:t>
            </a:r>
            <a:endParaRPr lang="en-US" b="1" dirty="0">
              <a:solidFill>
                <a:schemeClr val="bg1"/>
              </a:solidFill>
            </a:endParaRPr>
          </a:p>
        </p:txBody>
      </p:sp>
      <p:grpSp>
        <p:nvGrpSpPr>
          <p:cNvPr id="44" name="组合 43">
            <a:extLst>
              <a:ext uri="{FF2B5EF4-FFF2-40B4-BE49-F238E27FC236}">
                <a16:creationId xmlns:a16="http://schemas.microsoft.com/office/drawing/2014/main" xmlns="" id="{537CD311-4090-4D96-AEC6-A2A5BC9EC3BB}"/>
              </a:ext>
            </a:extLst>
          </p:cNvPr>
          <p:cNvGrpSpPr/>
          <p:nvPr/>
        </p:nvGrpSpPr>
        <p:grpSpPr>
          <a:xfrm>
            <a:off x="5654329" y="5749487"/>
            <a:ext cx="4749267" cy="627936"/>
            <a:chOff x="4785556" y="5486139"/>
            <a:chExt cx="3224837" cy="627936"/>
          </a:xfrm>
        </p:grpSpPr>
        <p:cxnSp>
          <p:nvCxnSpPr>
            <p:cNvPr id="38" name="直接连接符 37">
              <a:extLst>
                <a:ext uri="{FF2B5EF4-FFF2-40B4-BE49-F238E27FC236}">
                  <a16:creationId xmlns:a16="http://schemas.microsoft.com/office/drawing/2014/main" xmlns="" id="{9E728C92-64DE-40C7-A6BC-219D1C161C29}"/>
                </a:ext>
              </a:extLst>
            </p:cNvPr>
            <p:cNvCxnSpPr>
              <a:cxnSpLocks/>
            </p:cNvCxnSpPr>
            <p:nvPr/>
          </p:nvCxnSpPr>
          <p:spPr>
            <a:xfrm>
              <a:off x="4785556" y="5797426"/>
              <a:ext cx="3224837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梯形 38">
              <a:extLst>
                <a:ext uri="{FF2B5EF4-FFF2-40B4-BE49-F238E27FC236}">
                  <a16:creationId xmlns:a16="http://schemas.microsoft.com/office/drawing/2014/main" xmlns="" id="{81914DBF-E8EC-4906-95F0-13322FB40B22}"/>
                </a:ext>
              </a:extLst>
            </p:cNvPr>
            <p:cNvSpPr/>
            <p:nvPr/>
          </p:nvSpPr>
          <p:spPr>
            <a:xfrm>
              <a:off x="4823655" y="5486139"/>
              <a:ext cx="3156663" cy="294894"/>
            </a:xfrm>
            <a:prstGeom prst="trapezoid">
              <a:avLst>
                <a:gd name="adj" fmla="val 54305"/>
              </a:avLst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/>
                <a:t>TecentCloud | AliCloud | AWS</a:t>
              </a:r>
              <a:endParaRPr lang="zh-CN" altLang="en-US" sz="1400" dirty="0"/>
            </a:p>
          </p:txBody>
        </p:sp>
        <p:grpSp>
          <p:nvGrpSpPr>
            <p:cNvPr id="42" name="组合 41">
              <a:extLst>
                <a:ext uri="{FF2B5EF4-FFF2-40B4-BE49-F238E27FC236}">
                  <a16:creationId xmlns:a16="http://schemas.microsoft.com/office/drawing/2014/main" xmlns="" id="{ACC0BF39-E6E4-4F6F-836E-10D22C7A7766}"/>
                </a:ext>
              </a:extLst>
            </p:cNvPr>
            <p:cNvGrpSpPr/>
            <p:nvPr/>
          </p:nvGrpSpPr>
          <p:grpSpPr>
            <a:xfrm>
              <a:off x="4823656" y="5806298"/>
              <a:ext cx="3156663" cy="307777"/>
              <a:chOff x="5225416" y="5854717"/>
              <a:chExt cx="3388453" cy="307777"/>
            </a:xfrm>
          </p:grpSpPr>
          <p:sp>
            <p:nvSpPr>
              <p:cNvPr id="40" name="梯形 39">
                <a:extLst>
                  <a:ext uri="{FF2B5EF4-FFF2-40B4-BE49-F238E27FC236}">
                    <a16:creationId xmlns:a16="http://schemas.microsoft.com/office/drawing/2014/main" xmlns="" id="{44BB9BD3-1D8E-4A72-9386-CFB5774363E6}"/>
                  </a:ext>
                </a:extLst>
              </p:cNvPr>
              <p:cNvSpPr/>
              <p:nvPr/>
            </p:nvSpPr>
            <p:spPr>
              <a:xfrm flipV="1">
                <a:off x="5225416" y="5870827"/>
                <a:ext cx="3388453" cy="288557"/>
              </a:xfrm>
              <a:prstGeom prst="trapezoid">
                <a:avLst>
                  <a:gd name="adj" fmla="val 54305"/>
                </a:avLst>
              </a:prstGeom>
              <a:solidFill>
                <a:srgbClr val="7F7F7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 dirty="0"/>
              </a:p>
            </p:txBody>
          </p:sp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xmlns="" id="{9D59BAA6-DF44-4378-9781-EAF56A3D24FD}"/>
                  </a:ext>
                </a:extLst>
              </p:cNvPr>
              <p:cNvSpPr txBox="1"/>
              <p:nvPr/>
            </p:nvSpPr>
            <p:spPr>
              <a:xfrm>
                <a:off x="6066111" y="5854717"/>
                <a:ext cx="25074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dirty="0">
                    <a:solidFill>
                      <a:schemeClr val="bg1"/>
                    </a:solidFill>
                  </a:rPr>
                  <a:t>vSAN | more Platform Storage</a:t>
                </a:r>
                <a:endParaRPr lang="zh-CN" altLang="en-US" sz="1400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47" name="箭头: V 形 46">
            <a:extLst>
              <a:ext uri="{FF2B5EF4-FFF2-40B4-BE49-F238E27FC236}">
                <a16:creationId xmlns:a16="http://schemas.microsoft.com/office/drawing/2014/main" xmlns="" id="{4DEDD42E-AB53-4E3C-915E-6F9BA3497799}"/>
              </a:ext>
            </a:extLst>
          </p:cNvPr>
          <p:cNvSpPr/>
          <p:nvPr/>
        </p:nvSpPr>
        <p:spPr>
          <a:xfrm>
            <a:off x="1106682" y="3370484"/>
            <a:ext cx="10552359" cy="372365"/>
          </a:xfrm>
          <a:prstGeom prst="chevron">
            <a:avLst>
              <a:gd name="adj" fmla="val 105602"/>
            </a:avLst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163184" y="3408005"/>
            <a:ext cx="10467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2017.12</a:t>
            </a:r>
            <a:endParaRPr 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972291" y="3408005"/>
            <a:ext cx="25297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2018.01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~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2018.06</a:t>
            </a:r>
            <a:endParaRPr 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509638" y="3408005"/>
            <a:ext cx="25921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2018.07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~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2018.11</a:t>
            </a:r>
            <a:endParaRPr 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9554147" y="3389199"/>
            <a:ext cx="10467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2018.12</a:t>
            </a:r>
            <a:endParaRPr 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030245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9">
            <a:extLst>
              <a:ext uri="{FF2B5EF4-FFF2-40B4-BE49-F238E27FC236}">
                <a16:creationId xmlns:a16="http://schemas.microsoft.com/office/drawing/2014/main" xmlns="" id="{9A582974-1F23-4A7F-A4BC-176EC922A14D}"/>
              </a:ext>
            </a:extLst>
          </p:cNvPr>
          <p:cNvSpPr/>
          <p:nvPr/>
        </p:nvSpPr>
        <p:spPr>
          <a:xfrm>
            <a:off x="2309642" y="1433267"/>
            <a:ext cx="7457719" cy="2270680"/>
          </a:xfrm>
          <a:prstGeom prst="rect">
            <a:avLst/>
          </a:prstGeom>
          <a:noFill/>
          <a:ln w="38100" cap="rnd">
            <a:solidFill>
              <a:schemeClr val="tx1"/>
            </a:solidFill>
            <a:prstDash val="solid"/>
            <a:rou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44"/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xmlns="" id="{67D8A254-7379-41ED-A2B8-88D005141D30}"/>
              </a:ext>
            </a:extLst>
          </p:cNvPr>
          <p:cNvSpPr txBox="1"/>
          <p:nvPr/>
        </p:nvSpPr>
        <p:spPr>
          <a:xfrm>
            <a:off x="2498214" y="1857447"/>
            <a:ext cx="708057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000" spc="266" dirty="0">
                <a:latin typeface="微软雅黑" panose="020B0503020204020204" pitchFamily="34" charset="-122"/>
                <a:ea typeface="微软雅黑" panose="020B0503020204020204" pitchFamily="34" charset="-122"/>
              </a:rPr>
              <a:t>Speedway wide </a:t>
            </a:r>
            <a:r>
              <a:rPr lang="zh-CN" altLang="en-US" sz="3000" spc="266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enough</a:t>
            </a:r>
            <a:r>
              <a:rPr lang="en-US" altLang="zh-CN" sz="3000" spc="266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?</a:t>
            </a:r>
            <a:endParaRPr lang="zh-CN" altLang="en-US" sz="3000" spc="266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xmlns="" id="{352C25D2-2615-4A32-90AF-277A2FE0CAA1}"/>
              </a:ext>
            </a:extLst>
          </p:cNvPr>
          <p:cNvSpPr txBox="1"/>
          <p:nvPr/>
        </p:nvSpPr>
        <p:spPr>
          <a:xfrm>
            <a:off x="4281137" y="2828344"/>
            <a:ext cx="351472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000" spc="266" dirty="0" smtClean="0">
                <a:solidFill>
                  <a:srgbClr val="B4296A"/>
                </a:solidFill>
                <a:latin typeface="华文琥珀" panose="02010800040101010101" pitchFamily="2" charset="-122"/>
                <a:ea typeface="华文琥珀" panose="02010800040101010101" pitchFamily="2" charset="-122"/>
              </a:rPr>
              <a:t>Yup</a:t>
            </a:r>
            <a:r>
              <a:rPr lang="zh-CN" altLang="en-US" sz="3000" spc="266" dirty="0" smtClean="0">
                <a:solidFill>
                  <a:srgbClr val="B4296A"/>
                </a:solidFill>
                <a:latin typeface="华文琥珀" panose="02010800040101010101" pitchFamily="2" charset="-122"/>
                <a:ea typeface="华文琥珀" panose="02010800040101010101" pitchFamily="2" charset="-122"/>
              </a:rPr>
              <a:t>! </a:t>
            </a:r>
            <a:r>
              <a:rPr lang="en-US" altLang="zh-CN" sz="3000" spc="266" dirty="0" smtClean="0">
                <a:solidFill>
                  <a:srgbClr val="B4296A"/>
                </a:solidFill>
                <a:latin typeface="华文琥珀" panose="02010800040101010101" pitchFamily="2" charset="-122"/>
                <a:ea typeface="华文琥珀" panose="02010800040101010101" pitchFamily="2" charset="-122"/>
              </a:rPr>
              <a:t>But empty</a:t>
            </a:r>
            <a:endParaRPr lang="zh-CN" altLang="en-US" sz="3000" spc="266" dirty="0">
              <a:solidFill>
                <a:srgbClr val="B4296A"/>
              </a:solidFill>
              <a:latin typeface="华文琥珀" panose="02010800040101010101" pitchFamily="2" charset="-122"/>
              <a:ea typeface="华文琥珀" panose="02010800040101010101" pitchFamily="2" charset="-122"/>
            </a:endParaRPr>
          </a:p>
        </p:txBody>
      </p:sp>
      <p:sp>
        <p:nvSpPr>
          <p:cNvPr id="48" name="Rectangle 57">
            <a:extLst>
              <a:ext uri="{FF2B5EF4-FFF2-40B4-BE49-F238E27FC236}">
                <a16:creationId xmlns:a16="http://schemas.microsoft.com/office/drawing/2014/main" xmlns="" id="{A2971D4B-9271-49A7-B2DB-99EB28DFE538}"/>
              </a:ext>
            </a:extLst>
          </p:cNvPr>
          <p:cNvSpPr/>
          <p:nvPr/>
        </p:nvSpPr>
        <p:spPr>
          <a:xfrm>
            <a:off x="1788301" y="4128127"/>
            <a:ext cx="8500406" cy="23021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680" spc="266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Cloud </a:t>
            </a:r>
            <a:r>
              <a:rPr lang="zh-CN" altLang="en-US" sz="1680" spc="266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infrastructure</a:t>
            </a:r>
            <a:r>
              <a:rPr lang="en-US" altLang="zh-CN" sz="1680" spc="266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computing trends</a:t>
            </a:r>
          </a:p>
          <a:p>
            <a:pPr algn="ctr"/>
            <a:endParaRPr lang="en-US" altLang="zh-CN" sz="1680" spc="266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algn="ctr">
              <a:spcBef>
                <a:spcPts val="360"/>
              </a:spcBef>
            </a:pPr>
            <a:r>
              <a:rPr lang="en-US" altLang="zh-CN" sz="1320" spc="266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Global </a:t>
            </a:r>
            <a:r>
              <a:rPr lang="zh-CN" altLang="en-US" sz="1320" spc="266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outbreak</a:t>
            </a:r>
            <a:r>
              <a:rPr lang="en-US" altLang="zh-CN" sz="1320" spc="266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2018 </a:t>
            </a:r>
            <a:r>
              <a:rPr lang="en-US" altLang="zh-CN" sz="1320" spc="266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~ 2020</a:t>
            </a:r>
            <a:r>
              <a:rPr lang="zh-CN" altLang="en-US" sz="1320" spc="266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; </a:t>
            </a:r>
            <a:r>
              <a:rPr lang="en-US" altLang="zh-CN" sz="1320" spc="266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Reshuffle stage </a:t>
            </a:r>
            <a:r>
              <a:rPr lang="en-US" altLang="zh-CN" sz="1320" spc="266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2020 </a:t>
            </a:r>
            <a:r>
              <a:rPr lang="en-US" altLang="zh-CN" sz="1320" spc="266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~ </a:t>
            </a:r>
            <a:r>
              <a:rPr lang="en-US" altLang="zh-CN" sz="1320" spc="266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2024</a:t>
            </a:r>
            <a:r>
              <a:rPr lang="en-US" altLang="zh-CN" sz="1320" spc="266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, </a:t>
            </a:r>
          </a:p>
          <a:p>
            <a:pPr algn="ctr">
              <a:spcBef>
                <a:spcPts val="360"/>
              </a:spcBef>
            </a:pPr>
            <a:r>
              <a:rPr lang="zh-CN" altLang="en-US" sz="1320" spc="266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Reach </a:t>
            </a:r>
            <a:r>
              <a:rPr lang="en-US" altLang="zh-CN" sz="1320" spc="266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the</a:t>
            </a:r>
            <a:r>
              <a:rPr lang="zh-CN" altLang="en-US" sz="1320" spc="266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zh-CN" altLang="en-US" sz="1320" spc="266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peak </a:t>
            </a:r>
            <a:r>
              <a:rPr lang="en-US" altLang="zh-CN" sz="1320" spc="266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2024</a:t>
            </a:r>
          </a:p>
          <a:p>
            <a:pPr algn="ctr">
              <a:spcBef>
                <a:spcPts val="360"/>
              </a:spcBef>
            </a:pPr>
            <a:endParaRPr lang="en-US" altLang="zh-CN" sz="1320" spc="266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algn="ctr">
              <a:spcBef>
                <a:spcPts val="360"/>
              </a:spcBef>
            </a:pPr>
            <a:r>
              <a:rPr lang="en-US" altLang="zh-CN" sz="1680" spc="266" dirty="0" err="1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DRaaS</a:t>
            </a:r>
            <a:r>
              <a:rPr lang="en-US" altLang="zh-CN" sz="1680" spc="266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zh-CN" altLang="en-US" sz="1680" spc="266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Demand outbreak</a:t>
            </a:r>
            <a:endParaRPr lang="en-US" altLang="zh-CN" sz="1680" spc="266" dirty="0" smtClean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algn="ctr">
              <a:spcBef>
                <a:spcPts val="360"/>
              </a:spcBef>
            </a:pPr>
            <a:endParaRPr lang="en-US" altLang="zh-CN" sz="1680" spc="266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algn="ctr">
              <a:spcBef>
                <a:spcPts val="360"/>
              </a:spcBef>
            </a:pPr>
            <a:r>
              <a:rPr lang="zh-CN" altLang="en-US" sz="1680" b="1" spc="266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'Just </a:t>
            </a:r>
            <a:r>
              <a:rPr lang="en-US" altLang="zh-CN" sz="1680" b="1" spc="266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the right time</a:t>
            </a:r>
            <a:r>
              <a:rPr lang="zh-CN" altLang="en-US" sz="1680" b="1" spc="266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'</a:t>
            </a:r>
            <a:endParaRPr lang="ko-KR" altLang="en-US" sz="1680" spc="266" dirty="0">
              <a:latin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994391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图片 98">
            <a:extLst>
              <a:ext uri="{FF2B5EF4-FFF2-40B4-BE49-F238E27FC236}">
                <a16:creationId xmlns:a16="http://schemas.microsoft.com/office/drawing/2014/main" xmlns="" id="{EF782A12-F6EC-4175-9BD1-B96187964FBC}"/>
              </a:ext>
            </a:extLst>
          </p:cNvPr>
          <p:cNvPicPr/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2243" y="2113666"/>
            <a:ext cx="7468748" cy="3421984"/>
          </a:xfrm>
          <a:prstGeom prst="rect">
            <a:avLst/>
          </a:prstGeom>
          <a:ln>
            <a:noFill/>
          </a:ln>
        </p:spPr>
      </p:pic>
      <p:pic>
        <p:nvPicPr>
          <p:cNvPr id="100" name="图片 99">
            <a:extLst>
              <a:ext uri="{FF2B5EF4-FFF2-40B4-BE49-F238E27FC236}">
                <a16:creationId xmlns:a16="http://schemas.microsoft.com/office/drawing/2014/main" xmlns="" id="{E8F04068-FDD2-4829-9656-41AFD7ACFFA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38147" y="2845561"/>
            <a:ext cx="4187032" cy="2690089"/>
          </a:xfrm>
          <a:prstGeom prst="rect">
            <a:avLst/>
          </a:prstGeom>
        </p:spPr>
      </p:pic>
      <p:sp>
        <p:nvSpPr>
          <p:cNvPr id="103" name="文本框 102">
            <a:extLst>
              <a:ext uri="{FF2B5EF4-FFF2-40B4-BE49-F238E27FC236}">
                <a16:creationId xmlns:a16="http://schemas.microsoft.com/office/drawing/2014/main" xmlns="" id="{B4D471CA-7EBB-4843-8598-1218F2BFDB66}"/>
              </a:ext>
            </a:extLst>
          </p:cNvPr>
          <p:cNvSpPr txBox="1"/>
          <p:nvPr/>
        </p:nvSpPr>
        <p:spPr>
          <a:xfrm>
            <a:off x="8547937" y="1793338"/>
            <a:ext cx="17128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spc="100" smtClean="0">
                <a:solidFill>
                  <a:srgbClr val="EF5AA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600B</a:t>
            </a:r>
            <a:endParaRPr lang="en-US" altLang="zh-CN" sz="800" spc="100" dirty="0">
              <a:solidFill>
                <a:schemeClr val="accent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Yr</a:t>
            </a:r>
            <a:r>
              <a:rPr lang="en-US" altLang="zh-CN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2020</a:t>
            </a: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xmlns="" id="{74C70AF8-DD57-42CB-BD6F-7D91E61F241D}"/>
              </a:ext>
            </a:extLst>
          </p:cNvPr>
          <p:cNvGrpSpPr/>
          <p:nvPr/>
        </p:nvGrpSpPr>
        <p:grpSpPr>
          <a:xfrm>
            <a:off x="7944016" y="1813594"/>
            <a:ext cx="570132" cy="613780"/>
            <a:chOff x="6856974" y="1821030"/>
            <a:chExt cx="475110" cy="511483"/>
          </a:xfrm>
        </p:grpSpPr>
        <p:sp>
          <p:nvSpPr>
            <p:cNvPr id="144" name="Oval 405">
              <a:extLst>
                <a:ext uri="{FF2B5EF4-FFF2-40B4-BE49-F238E27FC236}">
                  <a16:creationId xmlns:a16="http://schemas.microsoft.com/office/drawing/2014/main" xmlns="" id="{4487E5F4-4C85-4E20-86F0-D47346439109}"/>
                </a:ext>
              </a:extLst>
            </p:cNvPr>
            <p:cNvSpPr/>
            <p:nvPr/>
          </p:nvSpPr>
          <p:spPr>
            <a:xfrm>
              <a:off x="6958381" y="1936801"/>
              <a:ext cx="261685" cy="261685"/>
            </a:xfrm>
            <a:prstGeom prst="ellipse">
              <a:avLst/>
            </a:prstGeom>
            <a:solidFill>
              <a:srgbClr val="EB5BA6"/>
            </a:solidFill>
            <a:ln w="25400"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1280" tIns="40640" rIns="81280" bIns="406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067"/>
            </a:p>
          </p:txBody>
        </p:sp>
        <p:sp>
          <p:nvSpPr>
            <p:cNvPr id="106" name="Freeform 121">
              <a:extLst>
                <a:ext uri="{FF2B5EF4-FFF2-40B4-BE49-F238E27FC236}">
                  <a16:creationId xmlns:a16="http://schemas.microsoft.com/office/drawing/2014/main" xmlns="" id="{18A6E986-50C9-4015-8028-B313F94286F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856974" y="1821030"/>
              <a:ext cx="475110" cy="511483"/>
            </a:xfrm>
            <a:custGeom>
              <a:avLst/>
              <a:gdLst>
                <a:gd name="T0" fmla="*/ 1318 w 1362"/>
                <a:gd name="T1" fmla="*/ 196 h 1481"/>
                <a:gd name="T2" fmla="*/ 1292 w 1362"/>
                <a:gd name="T3" fmla="*/ 179 h 1481"/>
                <a:gd name="T4" fmla="*/ 1068 w 1362"/>
                <a:gd name="T5" fmla="*/ 176 h 1481"/>
                <a:gd name="T6" fmla="*/ 699 w 1362"/>
                <a:gd name="T7" fmla="*/ 8 h 1481"/>
                <a:gd name="T8" fmla="*/ 682 w 1362"/>
                <a:gd name="T9" fmla="*/ 0 h 1481"/>
                <a:gd name="T10" fmla="*/ 681 w 1362"/>
                <a:gd name="T11" fmla="*/ 0 h 1481"/>
                <a:gd name="T12" fmla="*/ 663 w 1362"/>
                <a:gd name="T13" fmla="*/ 8 h 1481"/>
                <a:gd name="T14" fmla="*/ 295 w 1362"/>
                <a:gd name="T15" fmla="*/ 176 h 1481"/>
                <a:gd name="T16" fmla="*/ 70 w 1362"/>
                <a:gd name="T17" fmla="*/ 179 h 1481"/>
                <a:gd name="T18" fmla="*/ 44 w 1362"/>
                <a:gd name="T19" fmla="*/ 196 h 1481"/>
                <a:gd name="T20" fmla="*/ 73 w 1362"/>
                <a:gd name="T21" fmla="*/ 800 h 1481"/>
                <a:gd name="T22" fmla="*/ 271 w 1362"/>
                <a:gd name="T23" fmla="*/ 1176 h 1481"/>
                <a:gd name="T24" fmla="*/ 671 w 1362"/>
                <a:gd name="T25" fmla="*/ 1479 h 1481"/>
                <a:gd name="T26" fmla="*/ 681 w 1362"/>
                <a:gd name="T27" fmla="*/ 1481 h 1481"/>
                <a:gd name="T28" fmla="*/ 682 w 1362"/>
                <a:gd name="T29" fmla="*/ 1481 h 1481"/>
                <a:gd name="T30" fmla="*/ 691 w 1362"/>
                <a:gd name="T31" fmla="*/ 1479 h 1481"/>
                <a:gd name="T32" fmla="*/ 1091 w 1362"/>
                <a:gd name="T33" fmla="*/ 1176 h 1481"/>
                <a:gd name="T34" fmla="*/ 1289 w 1362"/>
                <a:gd name="T35" fmla="*/ 800 h 1481"/>
                <a:gd name="T36" fmla="*/ 1318 w 1362"/>
                <a:gd name="T37" fmla="*/ 196 h 1481"/>
                <a:gd name="T38" fmla="*/ 1243 w 1362"/>
                <a:gd name="T39" fmla="*/ 786 h 1481"/>
                <a:gd name="T40" fmla="*/ 1054 w 1362"/>
                <a:gd name="T41" fmla="*/ 1146 h 1481"/>
                <a:gd name="T42" fmla="*/ 681 w 1362"/>
                <a:gd name="T43" fmla="*/ 1431 h 1481"/>
                <a:gd name="T44" fmla="*/ 308 w 1362"/>
                <a:gd name="T45" fmla="*/ 1146 h 1481"/>
                <a:gd name="T46" fmla="*/ 119 w 1362"/>
                <a:gd name="T47" fmla="*/ 786 h 1481"/>
                <a:gd name="T48" fmla="*/ 85 w 1362"/>
                <a:gd name="T49" fmla="*/ 229 h 1481"/>
                <a:gd name="T50" fmla="*/ 300 w 1362"/>
                <a:gd name="T51" fmla="*/ 223 h 1481"/>
                <a:gd name="T52" fmla="*/ 681 w 1362"/>
                <a:gd name="T53" fmla="*/ 58 h 1481"/>
                <a:gd name="T54" fmla="*/ 1062 w 1362"/>
                <a:gd name="T55" fmla="*/ 223 h 1481"/>
                <a:gd name="T56" fmla="*/ 1277 w 1362"/>
                <a:gd name="T57" fmla="*/ 229 h 1481"/>
                <a:gd name="T58" fmla="*/ 1243 w 1362"/>
                <a:gd name="T59" fmla="*/ 786 h 1481"/>
                <a:gd name="T60" fmla="*/ 1243 w 1362"/>
                <a:gd name="T61" fmla="*/ 786 h 1481"/>
                <a:gd name="T62" fmla="*/ 1243 w 1362"/>
                <a:gd name="T63" fmla="*/ 786 h 1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362" h="1481">
                  <a:moveTo>
                    <a:pt x="1318" y="196"/>
                  </a:moveTo>
                  <a:cubicBezTo>
                    <a:pt x="1315" y="185"/>
                    <a:pt x="1304" y="178"/>
                    <a:pt x="1292" y="179"/>
                  </a:cubicBezTo>
                  <a:cubicBezTo>
                    <a:pt x="1291" y="179"/>
                    <a:pt x="1191" y="191"/>
                    <a:pt x="1068" y="176"/>
                  </a:cubicBezTo>
                  <a:cubicBezTo>
                    <a:pt x="956" y="162"/>
                    <a:pt x="800" y="121"/>
                    <a:pt x="699" y="8"/>
                  </a:cubicBezTo>
                  <a:cubicBezTo>
                    <a:pt x="695" y="2"/>
                    <a:pt x="688" y="0"/>
                    <a:pt x="682" y="0"/>
                  </a:cubicBezTo>
                  <a:cubicBezTo>
                    <a:pt x="681" y="0"/>
                    <a:pt x="681" y="0"/>
                    <a:pt x="681" y="0"/>
                  </a:cubicBezTo>
                  <a:cubicBezTo>
                    <a:pt x="674" y="0"/>
                    <a:pt x="668" y="2"/>
                    <a:pt x="663" y="8"/>
                  </a:cubicBezTo>
                  <a:cubicBezTo>
                    <a:pt x="562" y="121"/>
                    <a:pt x="408" y="161"/>
                    <a:pt x="295" y="176"/>
                  </a:cubicBezTo>
                  <a:cubicBezTo>
                    <a:pt x="172" y="191"/>
                    <a:pt x="71" y="179"/>
                    <a:pt x="70" y="179"/>
                  </a:cubicBezTo>
                  <a:cubicBezTo>
                    <a:pt x="59" y="178"/>
                    <a:pt x="48" y="185"/>
                    <a:pt x="44" y="196"/>
                  </a:cubicBezTo>
                  <a:cubicBezTo>
                    <a:pt x="7" y="320"/>
                    <a:pt x="0" y="562"/>
                    <a:pt x="73" y="800"/>
                  </a:cubicBezTo>
                  <a:cubicBezTo>
                    <a:pt x="116" y="941"/>
                    <a:pt x="183" y="1068"/>
                    <a:pt x="271" y="1176"/>
                  </a:cubicBezTo>
                  <a:cubicBezTo>
                    <a:pt x="376" y="1304"/>
                    <a:pt x="510" y="1406"/>
                    <a:pt x="671" y="1479"/>
                  </a:cubicBezTo>
                  <a:cubicBezTo>
                    <a:pt x="674" y="1480"/>
                    <a:pt x="678" y="1481"/>
                    <a:pt x="681" y="1481"/>
                  </a:cubicBezTo>
                  <a:cubicBezTo>
                    <a:pt x="682" y="1481"/>
                    <a:pt x="682" y="1481"/>
                    <a:pt x="682" y="1481"/>
                  </a:cubicBezTo>
                  <a:cubicBezTo>
                    <a:pt x="685" y="1481"/>
                    <a:pt x="688" y="1480"/>
                    <a:pt x="691" y="1479"/>
                  </a:cubicBezTo>
                  <a:cubicBezTo>
                    <a:pt x="852" y="1406"/>
                    <a:pt x="987" y="1304"/>
                    <a:pt x="1091" y="1176"/>
                  </a:cubicBezTo>
                  <a:cubicBezTo>
                    <a:pt x="1179" y="1068"/>
                    <a:pt x="1246" y="941"/>
                    <a:pt x="1289" y="800"/>
                  </a:cubicBezTo>
                  <a:cubicBezTo>
                    <a:pt x="1362" y="562"/>
                    <a:pt x="1355" y="320"/>
                    <a:pt x="1318" y="196"/>
                  </a:cubicBezTo>
                  <a:close/>
                  <a:moveTo>
                    <a:pt x="1243" y="786"/>
                  </a:moveTo>
                  <a:cubicBezTo>
                    <a:pt x="1202" y="921"/>
                    <a:pt x="1138" y="1042"/>
                    <a:pt x="1054" y="1146"/>
                  </a:cubicBezTo>
                  <a:cubicBezTo>
                    <a:pt x="956" y="1266"/>
                    <a:pt x="831" y="1362"/>
                    <a:pt x="681" y="1431"/>
                  </a:cubicBezTo>
                  <a:cubicBezTo>
                    <a:pt x="532" y="1362"/>
                    <a:pt x="406" y="1266"/>
                    <a:pt x="308" y="1146"/>
                  </a:cubicBezTo>
                  <a:cubicBezTo>
                    <a:pt x="224" y="1042"/>
                    <a:pt x="161" y="921"/>
                    <a:pt x="119" y="786"/>
                  </a:cubicBezTo>
                  <a:cubicBezTo>
                    <a:pt x="49" y="556"/>
                    <a:pt x="59" y="335"/>
                    <a:pt x="85" y="229"/>
                  </a:cubicBezTo>
                  <a:cubicBezTo>
                    <a:pt x="122" y="232"/>
                    <a:pt x="204" y="236"/>
                    <a:pt x="300" y="223"/>
                  </a:cubicBezTo>
                  <a:cubicBezTo>
                    <a:pt x="462" y="203"/>
                    <a:pt x="593" y="146"/>
                    <a:pt x="681" y="58"/>
                  </a:cubicBezTo>
                  <a:cubicBezTo>
                    <a:pt x="769" y="146"/>
                    <a:pt x="900" y="203"/>
                    <a:pt x="1062" y="223"/>
                  </a:cubicBezTo>
                  <a:cubicBezTo>
                    <a:pt x="1159" y="236"/>
                    <a:pt x="1241" y="232"/>
                    <a:pt x="1277" y="229"/>
                  </a:cubicBezTo>
                  <a:cubicBezTo>
                    <a:pt x="1323" y="406"/>
                    <a:pt x="1283" y="657"/>
                    <a:pt x="1243" y="786"/>
                  </a:cubicBezTo>
                  <a:close/>
                  <a:moveTo>
                    <a:pt x="1243" y="786"/>
                  </a:moveTo>
                  <a:cubicBezTo>
                    <a:pt x="1243" y="786"/>
                    <a:pt x="1243" y="786"/>
                    <a:pt x="1243" y="786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81280" tIns="40640" rIns="81280" bIns="4064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67"/>
            </a:p>
          </p:txBody>
        </p:sp>
        <p:sp>
          <p:nvSpPr>
            <p:cNvPr id="107" name="Freeform 122">
              <a:extLst>
                <a:ext uri="{FF2B5EF4-FFF2-40B4-BE49-F238E27FC236}">
                  <a16:creationId xmlns:a16="http://schemas.microsoft.com/office/drawing/2014/main" xmlns="" id="{3C76D799-AA5D-4A6F-B868-64C75FADC1D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14586" y="1953637"/>
              <a:ext cx="159759" cy="246270"/>
            </a:xfrm>
            <a:custGeom>
              <a:avLst/>
              <a:gdLst>
                <a:gd name="T0" fmla="*/ 434 w 458"/>
                <a:gd name="T1" fmla="*/ 240 h 713"/>
                <a:gd name="T2" fmla="*/ 387 w 458"/>
                <a:gd name="T3" fmla="*/ 96 h 713"/>
                <a:gd name="T4" fmla="*/ 304 w 458"/>
                <a:gd name="T5" fmla="*/ 24 h 713"/>
                <a:gd name="T6" fmla="*/ 256 w 458"/>
                <a:gd name="T7" fmla="*/ 24 h 713"/>
                <a:gd name="T8" fmla="*/ 229 w 458"/>
                <a:gd name="T9" fmla="*/ 51 h 713"/>
                <a:gd name="T10" fmla="*/ 202 w 458"/>
                <a:gd name="T11" fmla="*/ 24 h 713"/>
                <a:gd name="T12" fmla="*/ 154 w 458"/>
                <a:gd name="T13" fmla="*/ 24 h 713"/>
                <a:gd name="T14" fmla="*/ 71 w 458"/>
                <a:gd name="T15" fmla="*/ 96 h 713"/>
                <a:gd name="T16" fmla="*/ 71 w 458"/>
                <a:gd name="T17" fmla="*/ 335 h 713"/>
                <a:gd name="T18" fmla="*/ 154 w 458"/>
                <a:gd name="T19" fmla="*/ 603 h 713"/>
                <a:gd name="T20" fmla="*/ 24 w 458"/>
                <a:gd name="T21" fmla="*/ 473 h 713"/>
                <a:gd name="T22" fmla="*/ 71 w 458"/>
                <a:gd name="T23" fmla="*/ 617 h 713"/>
                <a:gd name="T24" fmla="*/ 154 w 458"/>
                <a:gd name="T25" fmla="*/ 689 h 713"/>
                <a:gd name="T26" fmla="*/ 202 w 458"/>
                <a:gd name="T27" fmla="*/ 689 h 713"/>
                <a:gd name="T28" fmla="*/ 229 w 458"/>
                <a:gd name="T29" fmla="*/ 662 h 713"/>
                <a:gd name="T30" fmla="*/ 256 w 458"/>
                <a:gd name="T31" fmla="*/ 689 h 713"/>
                <a:gd name="T32" fmla="*/ 304 w 458"/>
                <a:gd name="T33" fmla="*/ 689 h 713"/>
                <a:gd name="T34" fmla="*/ 387 w 458"/>
                <a:gd name="T35" fmla="*/ 617 h 713"/>
                <a:gd name="T36" fmla="*/ 387 w 458"/>
                <a:gd name="T37" fmla="*/ 378 h 713"/>
                <a:gd name="T38" fmla="*/ 304 w 458"/>
                <a:gd name="T39" fmla="*/ 110 h 713"/>
                <a:gd name="T40" fmla="*/ 48 w 458"/>
                <a:gd name="T41" fmla="*/ 216 h 713"/>
                <a:gd name="T42" fmla="*/ 154 w 458"/>
                <a:gd name="T43" fmla="*/ 321 h 713"/>
                <a:gd name="T44" fmla="*/ 229 w 458"/>
                <a:gd name="T45" fmla="*/ 614 h 713"/>
                <a:gd name="T46" fmla="*/ 202 w 458"/>
                <a:gd name="T47" fmla="*/ 379 h 713"/>
                <a:gd name="T48" fmla="*/ 256 w 458"/>
                <a:gd name="T49" fmla="*/ 382 h 713"/>
                <a:gd name="T50" fmla="*/ 229 w 458"/>
                <a:gd name="T51" fmla="*/ 614 h 713"/>
                <a:gd name="T52" fmla="*/ 304 w 458"/>
                <a:gd name="T53" fmla="*/ 603 h 713"/>
                <a:gd name="T54" fmla="*/ 410 w 458"/>
                <a:gd name="T55" fmla="*/ 497 h 713"/>
                <a:gd name="T56" fmla="*/ 229 w 458"/>
                <a:gd name="T57" fmla="*/ 332 h 713"/>
                <a:gd name="T58" fmla="*/ 202 w 458"/>
                <a:gd name="T59" fmla="*/ 100 h 713"/>
                <a:gd name="T60" fmla="*/ 256 w 458"/>
                <a:gd name="T61" fmla="*/ 100 h 713"/>
                <a:gd name="T62" fmla="*/ 256 w 458"/>
                <a:gd name="T63" fmla="*/ 334 h 7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58" h="713">
                  <a:moveTo>
                    <a:pt x="410" y="216"/>
                  </a:moveTo>
                  <a:cubicBezTo>
                    <a:pt x="410" y="229"/>
                    <a:pt x="420" y="240"/>
                    <a:pt x="434" y="240"/>
                  </a:cubicBezTo>
                  <a:cubicBezTo>
                    <a:pt x="447" y="240"/>
                    <a:pt x="458" y="229"/>
                    <a:pt x="458" y="216"/>
                  </a:cubicBezTo>
                  <a:cubicBezTo>
                    <a:pt x="458" y="170"/>
                    <a:pt x="433" y="127"/>
                    <a:pt x="387" y="96"/>
                  </a:cubicBezTo>
                  <a:cubicBezTo>
                    <a:pt x="363" y="80"/>
                    <a:pt x="335" y="67"/>
                    <a:pt x="304" y="60"/>
                  </a:cubicBezTo>
                  <a:cubicBezTo>
                    <a:pt x="304" y="24"/>
                    <a:pt x="304" y="24"/>
                    <a:pt x="304" y="24"/>
                  </a:cubicBezTo>
                  <a:cubicBezTo>
                    <a:pt x="304" y="10"/>
                    <a:pt x="293" y="0"/>
                    <a:pt x="280" y="0"/>
                  </a:cubicBezTo>
                  <a:cubicBezTo>
                    <a:pt x="267" y="0"/>
                    <a:pt x="256" y="10"/>
                    <a:pt x="256" y="24"/>
                  </a:cubicBezTo>
                  <a:cubicBezTo>
                    <a:pt x="256" y="52"/>
                    <a:pt x="256" y="52"/>
                    <a:pt x="256" y="52"/>
                  </a:cubicBezTo>
                  <a:cubicBezTo>
                    <a:pt x="247" y="51"/>
                    <a:pt x="238" y="51"/>
                    <a:pt x="229" y="51"/>
                  </a:cubicBezTo>
                  <a:cubicBezTo>
                    <a:pt x="220" y="51"/>
                    <a:pt x="211" y="51"/>
                    <a:pt x="202" y="52"/>
                  </a:cubicBezTo>
                  <a:cubicBezTo>
                    <a:pt x="202" y="24"/>
                    <a:pt x="202" y="24"/>
                    <a:pt x="202" y="24"/>
                  </a:cubicBezTo>
                  <a:cubicBezTo>
                    <a:pt x="202" y="10"/>
                    <a:pt x="191" y="0"/>
                    <a:pt x="178" y="0"/>
                  </a:cubicBezTo>
                  <a:cubicBezTo>
                    <a:pt x="164" y="0"/>
                    <a:pt x="154" y="10"/>
                    <a:pt x="154" y="24"/>
                  </a:cubicBezTo>
                  <a:cubicBezTo>
                    <a:pt x="154" y="60"/>
                    <a:pt x="154" y="60"/>
                    <a:pt x="154" y="60"/>
                  </a:cubicBezTo>
                  <a:cubicBezTo>
                    <a:pt x="123" y="67"/>
                    <a:pt x="95" y="80"/>
                    <a:pt x="71" y="96"/>
                  </a:cubicBezTo>
                  <a:cubicBezTo>
                    <a:pt x="25" y="127"/>
                    <a:pt x="0" y="170"/>
                    <a:pt x="0" y="216"/>
                  </a:cubicBezTo>
                  <a:cubicBezTo>
                    <a:pt x="0" y="261"/>
                    <a:pt x="25" y="304"/>
                    <a:pt x="71" y="335"/>
                  </a:cubicBezTo>
                  <a:cubicBezTo>
                    <a:pt x="95" y="351"/>
                    <a:pt x="123" y="364"/>
                    <a:pt x="154" y="371"/>
                  </a:cubicBezTo>
                  <a:cubicBezTo>
                    <a:pt x="154" y="603"/>
                    <a:pt x="154" y="603"/>
                    <a:pt x="154" y="603"/>
                  </a:cubicBezTo>
                  <a:cubicBezTo>
                    <a:pt x="92" y="584"/>
                    <a:pt x="48" y="543"/>
                    <a:pt x="48" y="497"/>
                  </a:cubicBezTo>
                  <a:cubicBezTo>
                    <a:pt x="48" y="484"/>
                    <a:pt x="37" y="473"/>
                    <a:pt x="24" y="473"/>
                  </a:cubicBezTo>
                  <a:cubicBezTo>
                    <a:pt x="11" y="473"/>
                    <a:pt x="0" y="484"/>
                    <a:pt x="0" y="497"/>
                  </a:cubicBezTo>
                  <a:cubicBezTo>
                    <a:pt x="0" y="543"/>
                    <a:pt x="25" y="585"/>
                    <a:pt x="71" y="617"/>
                  </a:cubicBezTo>
                  <a:cubicBezTo>
                    <a:pt x="95" y="633"/>
                    <a:pt x="123" y="645"/>
                    <a:pt x="154" y="653"/>
                  </a:cubicBezTo>
                  <a:cubicBezTo>
                    <a:pt x="154" y="689"/>
                    <a:pt x="154" y="689"/>
                    <a:pt x="154" y="689"/>
                  </a:cubicBezTo>
                  <a:cubicBezTo>
                    <a:pt x="154" y="702"/>
                    <a:pt x="164" y="713"/>
                    <a:pt x="178" y="713"/>
                  </a:cubicBezTo>
                  <a:cubicBezTo>
                    <a:pt x="191" y="713"/>
                    <a:pt x="202" y="702"/>
                    <a:pt x="202" y="689"/>
                  </a:cubicBezTo>
                  <a:cubicBezTo>
                    <a:pt x="202" y="661"/>
                    <a:pt x="202" y="661"/>
                    <a:pt x="202" y="661"/>
                  </a:cubicBezTo>
                  <a:cubicBezTo>
                    <a:pt x="211" y="662"/>
                    <a:pt x="220" y="662"/>
                    <a:pt x="229" y="662"/>
                  </a:cubicBezTo>
                  <a:cubicBezTo>
                    <a:pt x="238" y="662"/>
                    <a:pt x="247" y="662"/>
                    <a:pt x="256" y="661"/>
                  </a:cubicBezTo>
                  <a:cubicBezTo>
                    <a:pt x="256" y="689"/>
                    <a:pt x="256" y="689"/>
                    <a:pt x="256" y="689"/>
                  </a:cubicBezTo>
                  <a:cubicBezTo>
                    <a:pt x="256" y="702"/>
                    <a:pt x="267" y="713"/>
                    <a:pt x="280" y="713"/>
                  </a:cubicBezTo>
                  <a:cubicBezTo>
                    <a:pt x="293" y="713"/>
                    <a:pt x="304" y="702"/>
                    <a:pt x="304" y="689"/>
                  </a:cubicBezTo>
                  <a:cubicBezTo>
                    <a:pt x="304" y="653"/>
                    <a:pt x="304" y="653"/>
                    <a:pt x="304" y="653"/>
                  </a:cubicBezTo>
                  <a:cubicBezTo>
                    <a:pt x="335" y="645"/>
                    <a:pt x="363" y="633"/>
                    <a:pt x="387" y="617"/>
                  </a:cubicBezTo>
                  <a:cubicBezTo>
                    <a:pt x="433" y="585"/>
                    <a:pt x="458" y="543"/>
                    <a:pt x="458" y="497"/>
                  </a:cubicBezTo>
                  <a:cubicBezTo>
                    <a:pt x="458" y="451"/>
                    <a:pt x="433" y="409"/>
                    <a:pt x="387" y="378"/>
                  </a:cubicBezTo>
                  <a:cubicBezTo>
                    <a:pt x="363" y="361"/>
                    <a:pt x="335" y="349"/>
                    <a:pt x="304" y="341"/>
                  </a:cubicBezTo>
                  <a:cubicBezTo>
                    <a:pt x="304" y="110"/>
                    <a:pt x="304" y="110"/>
                    <a:pt x="304" y="110"/>
                  </a:cubicBezTo>
                  <a:cubicBezTo>
                    <a:pt x="366" y="129"/>
                    <a:pt x="410" y="170"/>
                    <a:pt x="410" y="216"/>
                  </a:cubicBezTo>
                  <a:close/>
                  <a:moveTo>
                    <a:pt x="48" y="216"/>
                  </a:moveTo>
                  <a:cubicBezTo>
                    <a:pt x="48" y="170"/>
                    <a:pt x="92" y="129"/>
                    <a:pt x="154" y="110"/>
                  </a:cubicBezTo>
                  <a:cubicBezTo>
                    <a:pt x="154" y="321"/>
                    <a:pt x="154" y="321"/>
                    <a:pt x="154" y="321"/>
                  </a:cubicBezTo>
                  <a:cubicBezTo>
                    <a:pt x="92" y="303"/>
                    <a:pt x="48" y="262"/>
                    <a:pt x="48" y="216"/>
                  </a:cubicBezTo>
                  <a:close/>
                  <a:moveTo>
                    <a:pt x="229" y="614"/>
                  </a:moveTo>
                  <a:cubicBezTo>
                    <a:pt x="220" y="614"/>
                    <a:pt x="211" y="614"/>
                    <a:pt x="202" y="613"/>
                  </a:cubicBezTo>
                  <a:cubicBezTo>
                    <a:pt x="202" y="379"/>
                    <a:pt x="202" y="379"/>
                    <a:pt x="202" y="379"/>
                  </a:cubicBezTo>
                  <a:cubicBezTo>
                    <a:pt x="211" y="380"/>
                    <a:pt x="220" y="380"/>
                    <a:pt x="229" y="380"/>
                  </a:cubicBezTo>
                  <a:cubicBezTo>
                    <a:pt x="238" y="380"/>
                    <a:pt x="247" y="381"/>
                    <a:pt x="256" y="382"/>
                  </a:cubicBezTo>
                  <a:cubicBezTo>
                    <a:pt x="256" y="613"/>
                    <a:pt x="256" y="613"/>
                    <a:pt x="256" y="613"/>
                  </a:cubicBezTo>
                  <a:cubicBezTo>
                    <a:pt x="247" y="614"/>
                    <a:pt x="238" y="614"/>
                    <a:pt x="229" y="614"/>
                  </a:cubicBezTo>
                  <a:close/>
                  <a:moveTo>
                    <a:pt x="410" y="497"/>
                  </a:moveTo>
                  <a:cubicBezTo>
                    <a:pt x="410" y="543"/>
                    <a:pt x="366" y="584"/>
                    <a:pt x="304" y="603"/>
                  </a:cubicBezTo>
                  <a:cubicBezTo>
                    <a:pt x="304" y="391"/>
                    <a:pt x="304" y="391"/>
                    <a:pt x="304" y="391"/>
                  </a:cubicBezTo>
                  <a:cubicBezTo>
                    <a:pt x="366" y="410"/>
                    <a:pt x="410" y="451"/>
                    <a:pt x="410" y="497"/>
                  </a:cubicBezTo>
                  <a:close/>
                  <a:moveTo>
                    <a:pt x="256" y="334"/>
                  </a:moveTo>
                  <a:cubicBezTo>
                    <a:pt x="247" y="333"/>
                    <a:pt x="238" y="332"/>
                    <a:pt x="229" y="332"/>
                  </a:cubicBezTo>
                  <a:cubicBezTo>
                    <a:pt x="220" y="332"/>
                    <a:pt x="211" y="332"/>
                    <a:pt x="202" y="331"/>
                  </a:cubicBezTo>
                  <a:cubicBezTo>
                    <a:pt x="202" y="100"/>
                    <a:pt x="202" y="100"/>
                    <a:pt x="202" y="100"/>
                  </a:cubicBezTo>
                  <a:cubicBezTo>
                    <a:pt x="211" y="99"/>
                    <a:pt x="220" y="99"/>
                    <a:pt x="229" y="99"/>
                  </a:cubicBezTo>
                  <a:cubicBezTo>
                    <a:pt x="238" y="99"/>
                    <a:pt x="247" y="99"/>
                    <a:pt x="256" y="100"/>
                  </a:cubicBezTo>
                  <a:lnTo>
                    <a:pt x="256" y="334"/>
                  </a:lnTo>
                  <a:close/>
                  <a:moveTo>
                    <a:pt x="256" y="334"/>
                  </a:moveTo>
                  <a:cubicBezTo>
                    <a:pt x="256" y="334"/>
                    <a:pt x="256" y="334"/>
                    <a:pt x="256" y="334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81280" tIns="40640" rIns="81280" bIns="4064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67" dirty="0"/>
            </a:p>
          </p:txBody>
        </p:sp>
        <p:sp>
          <p:nvSpPr>
            <p:cNvPr id="110" name="Freeform 123">
              <a:extLst>
                <a:ext uri="{FF2B5EF4-FFF2-40B4-BE49-F238E27FC236}">
                  <a16:creationId xmlns:a16="http://schemas.microsoft.com/office/drawing/2014/main" xmlns="" id="{6380FEB9-AE90-482A-9CD2-3C7A292E8E3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893599" y="1868011"/>
              <a:ext cx="401861" cy="425478"/>
            </a:xfrm>
            <a:custGeom>
              <a:avLst/>
              <a:gdLst>
                <a:gd name="T0" fmla="*/ 1107 w 1152"/>
                <a:gd name="T1" fmla="*/ 150 h 1232"/>
                <a:gd name="T2" fmla="*/ 1092 w 1152"/>
                <a:gd name="T3" fmla="*/ 150 h 1232"/>
                <a:gd name="T4" fmla="*/ 591 w 1152"/>
                <a:gd name="T5" fmla="*/ 7 h 1232"/>
                <a:gd name="T6" fmla="*/ 562 w 1152"/>
                <a:gd name="T7" fmla="*/ 7 h 1232"/>
                <a:gd name="T8" fmla="*/ 61 w 1152"/>
                <a:gd name="T9" fmla="*/ 150 h 1232"/>
                <a:gd name="T10" fmla="*/ 45 w 1152"/>
                <a:gd name="T11" fmla="*/ 150 h 1232"/>
                <a:gd name="T12" fmla="*/ 45 w 1152"/>
                <a:gd name="T13" fmla="*/ 150 h 1232"/>
                <a:gd name="T14" fmla="*/ 21 w 1152"/>
                <a:gd name="T15" fmla="*/ 171 h 1232"/>
                <a:gd name="T16" fmla="*/ 66 w 1152"/>
                <a:gd name="T17" fmla="*/ 634 h 1232"/>
                <a:gd name="T18" fmla="*/ 565 w 1152"/>
                <a:gd name="T19" fmla="*/ 1229 h 1232"/>
                <a:gd name="T20" fmla="*/ 576 w 1152"/>
                <a:gd name="T21" fmla="*/ 1232 h 1232"/>
                <a:gd name="T22" fmla="*/ 587 w 1152"/>
                <a:gd name="T23" fmla="*/ 1229 h 1232"/>
                <a:gd name="T24" fmla="*/ 1086 w 1152"/>
                <a:gd name="T25" fmla="*/ 634 h 1232"/>
                <a:gd name="T26" fmla="*/ 1131 w 1152"/>
                <a:gd name="T27" fmla="*/ 171 h 1232"/>
                <a:gd name="T28" fmla="*/ 1107 w 1152"/>
                <a:gd name="T29" fmla="*/ 150 h 1232"/>
                <a:gd name="T30" fmla="*/ 1040 w 1152"/>
                <a:gd name="T31" fmla="*/ 620 h 1232"/>
                <a:gd name="T32" fmla="*/ 576 w 1152"/>
                <a:gd name="T33" fmla="*/ 1181 h 1232"/>
                <a:gd name="T34" fmla="*/ 112 w 1152"/>
                <a:gd name="T35" fmla="*/ 620 h 1232"/>
                <a:gd name="T36" fmla="*/ 67 w 1152"/>
                <a:gd name="T37" fmla="*/ 198 h 1232"/>
                <a:gd name="T38" fmla="*/ 309 w 1152"/>
                <a:gd name="T39" fmla="*/ 171 h 1232"/>
                <a:gd name="T40" fmla="*/ 576 w 1152"/>
                <a:gd name="T41" fmla="*/ 56 h 1232"/>
                <a:gd name="T42" fmla="*/ 843 w 1152"/>
                <a:gd name="T43" fmla="*/ 171 h 1232"/>
                <a:gd name="T44" fmla="*/ 1086 w 1152"/>
                <a:gd name="T45" fmla="*/ 198 h 1232"/>
                <a:gd name="T46" fmla="*/ 1040 w 1152"/>
                <a:gd name="T47" fmla="*/ 620 h 1232"/>
                <a:gd name="T48" fmla="*/ 1040 w 1152"/>
                <a:gd name="T49" fmla="*/ 620 h 1232"/>
                <a:gd name="T50" fmla="*/ 1040 w 1152"/>
                <a:gd name="T51" fmla="*/ 620 h 1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152" h="1232">
                  <a:moveTo>
                    <a:pt x="1107" y="150"/>
                  </a:moveTo>
                  <a:cubicBezTo>
                    <a:pt x="1102" y="150"/>
                    <a:pt x="1097" y="150"/>
                    <a:pt x="1092" y="150"/>
                  </a:cubicBezTo>
                  <a:cubicBezTo>
                    <a:pt x="975" y="150"/>
                    <a:pt x="754" y="131"/>
                    <a:pt x="591" y="7"/>
                  </a:cubicBezTo>
                  <a:cubicBezTo>
                    <a:pt x="582" y="0"/>
                    <a:pt x="570" y="0"/>
                    <a:pt x="562" y="7"/>
                  </a:cubicBezTo>
                  <a:cubicBezTo>
                    <a:pt x="398" y="131"/>
                    <a:pt x="178" y="150"/>
                    <a:pt x="61" y="150"/>
                  </a:cubicBezTo>
                  <a:cubicBezTo>
                    <a:pt x="55" y="150"/>
                    <a:pt x="50" y="150"/>
                    <a:pt x="45" y="150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33" y="150"/>
                    <a:pt x="23" y="159"/>
                    <a:pt x="21" y="171"/>
                  </a:cubicBezTo>
                  <a:cubicBezTo>
                    <a:pt x="13" y="238"/>
                    <a:pt x="0" y="419"/>
                    <a:pt x="66" y="634"/>
                  </a:cubicBezTo>
                  <a:cubicBezTo>
                    <a:pt x="149" y="904"/>
                    <a:pt x="317" y="1104"/>
                    <a:pt x="565" y="1229"/>
                  </a:cubicBezTo>
                  <a:cubicBezTo>
                    <a:pt x="569" y="1231"/>
                    <a:pt x="573" y="1232"/>
                    <a:pt x="576" y="1232"/>
                  </a:cubicBezTo>
                  <a:cubicBezTo>
                    <a:pt x="580" y="1232"/>
                    <a:pt x="584" y="1231"/>
                    <a:pt x="587" y="1229"/>
                  </a:cubicBezTo>
                  <a:cubicBezTo>
                    <a:pt x="836" y="1104"/>
                    <a:pt x="1004" y="904"/>
                    <a:pt x="1086" y="634"/>
                  </a:cubicBezTo>
                  <a:cubicBezTo>
                    <a:pt x="1152" y="419"/>
                    <a:pt x="1140" y="238"/>
                    <a:pt x="1131" y="171"/>
                  </a:cubicBezTo>
                  <a:cubicBezTo>
                    <a:pt x="1130" y="159"/>
                    <a:pt x="1119" y="150"/>
                    <a:pt x="1107" y="150"/>
                  </a:cubicBezTo>
                  <a:close/>
                  <a:moveTo>
                    <a:pt x="1040" y="620"/>
                  </a:moveTo>
                  <a:cubicBezTo>
                    <a:pt x="963" y="873"/>
                    <a:pt x="807" y="1062"/>
                    <a:pt x="576" y="1181"/>
                  </a:cubicBezTo>
                  <a:cubicBezTo>
                    <a:pt x="346" y="1062"/>
                    <a:pt x="190" y="873"/>
                    <a:pt x="112" y="620"/>
                  </a:cubicBezTo>
                  <a:cubicBezTo>
                    <a:pt x="54" y="431"/>
                    <a:pt x="60" y="267"/>
                    <a:pt x="67" y="198"/>
                  </a:cubicBezTo>
                  <a:cubicBezTo>
                    <a:pt x="126" y="198"/>
                    <a:pt x="215" y="193"/>
                    <a:pt x="309" y="171"/>
                  </a:cubicBezTo>
                  <a:cubicBezTo>
                    <a:pt x="413" y="147"/>
                    <a:pt x="502" y="109"/>
                    <a:pt x="576" y="56"/>
                  </a:cubicBezTo>
                  <a:cubicBezTo>
                    <a:pt x="650" y="109"/>
                    <a:pt x="740" y="147"/>
                    <a:pt x="843" y="171"/>
                  </a:cubicBezTo>
                  <a:cubicBezTo>
                    <a:pt x="937" y="193"/>
                    <a:pt x="1026" y="198"/>
                    <a:pt x="1086" y="198"/>
                  </a:cubicBezTo>
                  <a:cubicBezTo>
                    <a:pt x="1092" y="267"/>
                    <a:pt x="1098" y="431"/>
                    <a:pt x="1040" y="620"/>
                  </a:cubicBezTo>
                  <a:close/>
                  <a:moveTo>
                    <a:pt x="1040" y="620"/>
                  </a:moveTo>
                  <a:cubicBezTo>
                    <a:pt x="1040" y="620"/>
                    <a:pt x="1040" y="620"/>
                    <a:pt x="1040" y="62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81280" tIns="40640" rIns="81280" bIns="4064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67"/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xmlns="" id="{9F66EAD3-EFCD-4AAD-B594-54FDADB0BD47}"/>
              </a:ext>
            </a:extLst>
          </p:cNvPr>
          <p:cNvGrpSpPr/>
          <p:nvPr/>
        </p:nvGrpSpPr>
        <p:grpSpPr>
          <a:xfrm>
            <a:off x="10302040" y="1895464"/>
            <a:ext cx="440568" cy="436402"/>
            <a:chOff x="8580241" y="1871893"/>
            <a:chExt cx="367140" cy="363668"/>
          </a:xfrm>
        </p:grpSpPr>
        <p:sp>
          <p:nvSpPr>
            <p:cNvPr id="112" name="Freeform: Shape 294">
              <a:extLst>
                <a:ext uri="{FF2B5EF4-FFF2-40B4-BE49-F238E27FC236}">
                  <a16:creationId xmlns:a16="http://schemas.microsoft.com/office/drawing/2014/main" xmlns="" id="{BACD5825-CB60-4F01-A75F-EC97966D87AC}"/>
                </a:ext>
              </a:extLst>
            </p:cNvPr>
            <p:cNvSpPr/>
            <p:nvPr/>
          </p:nvSpPr>
          <p:spPr>
            <a:xfrm>
              <a:off x="8601522" y="1923953"/>
              <a:ext cx="315052" cy="306845"/>
            </a:xfrm>
            <a:custGeom>
              <a:avLst/>
              <a:gdLst>
                <a:gd name="connsiteX0" fmla="*/ 12700 w 1584325"/>
                <a:gd name="connsiteY0" fmla="*/ 1203325 h 1543050"/>
                <a:gd name="connsiteX1" fmla="*/ 374650 w 1584325"/>
                <a:gd name="connsiteY1" fmla="*/ 971550 h 1543050"/>
                <a:gd name="connsiteX2" fmla="*/ 530225 w 1584325"/>
                <a:gd name="connsiteY2" fmla="*/ 561975 h 1543050"/>
                <a:gd name="connsiteX3" fmla="*/ 708025 w 1584325"/>
                <a:gd name="connsiteY3" fmla="*/ 841375 h 1543050"/>
                <a:gd name="connsiteX4" fmla="*/ 1054100 w 1584325"/>
                <a:gd name="connsiteY4" fmla="*/ 323850 h 1543050"/>
                <a:gd name="connsiteX5" fmla="*/ 1416050 w 1584325"/>
                <a:gd name="connsiteY5" fmla="*/ 152400 h 1543050"/>
                <a:gd name="connsiteX6" fmla="*/ 1584325 w 1584325"/>
                <a:gd name="connsiteY6" fmla="*/ 0 h 1543050"/>
                <a:gd name="connsiteX7" fmla="*/ 1584325 w 1584325"/>
                <a:gd name="connsiteY7" fmla="*/ 1543050 h 1543050"/>
                <a:gd name="connsiteX8" fmla="*/ 0 w 1584325"/>
                <a:gd name="connsiteY8" fmla="*/ 1536700 h 1543050"/>
                <a:gd name="connsiteX9" fmla="*/ 12700 w 1584325"/>
                <a:gd name="connsiteY9" fmla="*/ 1203325 h 1543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84325" h="1543050">
                  <a:moveTo>
                    <a:pt x="12700" y="1203325"/>
                  </a:moveTo>
                  <a:lnTo>
                    <a:pt x="374650" y="971550"/>
                  </a:lnTo>
                  <a:lnTo>
                    <a:pt x="530225" y="561975"/>
                  </a:lnTo>
                  <a:lnTo>
                    <a:pt x="708025" y="841375"/>
                  </a:lnTo>
                  <a:lnTo>
                    <a:pt x="1054100" y="323850"/>
                  </a:lnTo>
                  <a:lnTo>
                    <a:pt x="1416050" y="152400"/>
                  </a:lnTo>
                  <a:lnTo>
                    <a:pt x="1584325" y="0"/>
                  </a:lnTo>
                  <a:lnTo>
                    <a:pt x="1584325" y="1543050"/>
                  </a:lnTo>
                  <a:lnTo>
                    <a:pt x="0" y="1536700"/>
                  </a:lnTo>
                  <a:lnTo>
                    <a:pt x="12700" y="1203325"/>
                  </a:lnTo>
                  <a:close/>
                </a:path>
              </a:pathLst>
            </a:custGeom>
            <a:solidFill>
              <a:srgbClr val="EF5AA1"/>
            </a:solidFill>
            <a:ln w="25400"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1280" tIns="40640" rIns="81280" bIns="406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067" dirty="0"/>
            </a:p>
          </p:txBody>
        </p:sp>
        <p:sp>
          <p:nvSpPr>
            <p:cNvPr id="113" name="Freeform 351">
              <a:extLst>
                <a:ext uri="{FF2B5EF4-FFF2-40B4-BE49-F238E27FC236}">
                  <a16:creationId xmlns:a16="http://schemas.microsoft.com/office/drawing/2014/main" xmlns="" id="{9BE82F29-D488-45F1-9BAF-8BDB01E03BD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798694" y="2099501"/>
              <a:ext cx="10733" cy="10733"/>
            </a:xfrm>
            <a:custGeom>
              <a:avLst/>
              <a:gdLst>
                <a:gd name="T0" fmla="*/ 41 w 48"/>
                <a:gd name="T1" fmla="*/ 7 h 48"/>
                <a:gd name="T2" fmla="*/ 24 w 48"/>
                <a:gd name="T3" fmla="*/ 0 h 48"/>
                <a:gd name="T4" fmla="*/ 7 w 48"/>
                <a:gd name="T5" fmla="*/ 7 h 48"/>
                <a:gd name="T6" fmla="*/ 0 w 48"/>
                <a:gd name="T7" fmla="*/ 24 h 48"/>
                <a:gd name="T8" fmla="*/ 7 w 48"/>
                <a:gd name="T9" fmla="*/ 41 h 48"/>
                <a:gd name="T10" fmla="*/ 24 w 48"/>
                <a:gd name="T11" fmla="*/ 48 h 48"/>
                <a:gd name="T12" fmla="*/ 41 w 48"/>
                <a:gd name="T13" fmla="*/ 41 h 48"/>
                <a:gd name="T14" fmla="*/ 48 w 48"/>
                <a:gd name="T15" fmla="*/ 24 h 48"/>
                <a:gd name="T16" fmla="*/ 41 w 48"/>
                <a:gd name="T17" fmla="*/ 7 h 48"/>
                <a:gd name="T18" fmla="*/ 41 w 48"/>
                <a:gd name="T19" fmla="*/ 7 h 48"/>
                <a:gd name="T20" fmla="*/ 41 w 48"/>
                <a:gd name="T21" fmla="*/ 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8" h="48">
                  <a:moveTo>
                    <a:pt x="41" y="7"/>
                  </a:moveTo>
                  <a:cubicBezTo>
                    <a:pt x="36" y="3"/>
                    <a:pt x="30" y="0"/>
                    <a:pt x="24" y="0"/>
                  </a:cubicBezTo>
                  <a:cubicBezTo>
                    <a:pt x="17" y="0"/>
                    <a:pt x="11" y="3"/>
                    <a:pt x="7" y="7"/>
                  </a:cubicBezTo>
                  <a:cubicBezTo>
                    <a:pt x="2" y="11"/>
                    <a:pt x="0" y="18"/>
                    <a:pt x="0" y="24"/>
                  </a:cubicBezTo>
                  <a:cubicBezTo>
                    <a:pt x="0" y="30"/>
                    <a:pt x="2" y="37"/>
                    <a:pt x="7" y="41"/>
                  </a:cubicBezTo>
                  <a:cubicBezTo>
                    <a:pt x="11" y="45"/>
                    <a:pt x="17" y="48"/>
                    <a:pt x="24" y="48"/>
                  </a:cubicBezTo>
                  <a:cubicBezTo>
                    <a:pt x="30" y="48"/>
                    <a:pt x="36" y="45"/>
                    <a:pt x="41" y="41"/>
                  </a:cubicBezTo>
                  <a:cubicBezTo>
                    <a:pt x="45" y="37"/>
                    <a:pt x="48" y="30"/>
                    <a:pt x="48" y="24"/>
                  </a:cubicBezTo>
                  <a:cubicBezTo>
                    <a:pt x="48" y="18"/>
                    <a:pt x="45" y="11"/>
                    <a:pt x="41" y="7"/>
                  </a:cubicBezTo>
                  <a:close/>
                  <a:moveTo>
                    <a:pt x="41" y="7"/>
                  </a:moveTo>
                  <a:cubicBezTo>
                    <a:pt x="41" y="7"/>
                    <a:pt x="41" y="7"/>
                    <a:pt x="41" y="7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1280" tIns="40640" rIns="81280" bIns="4064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67"/>
            </a:p>
          </p:txBody>
        </p:sp>
        <p:sp>
          <p:nvSpPr>
            <p:cNvPr id="114" name="Freeform 352">
              <a:extLst>
                <a:ext uri="{FF2B5EF4-FFF2-40B4-BE49-F238E27FC236}">
                  <a16:creationId xmlns:a16="http://schemas.microsoft.com/office/drawing/2014/main" xmlns="" id="{CAFB0E67-D8BE-4189-AA31-18493400CCB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798694" y="2076772"/>
              <a:ext cx="10733" cy="10733"/>
            </a:xfrm>
            <a:custGeom>
              <a:avLst/>
              <a:gdLst>
                <a:gd name="T0" fmla="*/ 41 w 48"/>
                <a:gd name="T1" fmla="*/ 7 h 48"/>
                <a:gd name="T2" fmla="*/ 24 w 48"/>
                <a:gd name="T3" fmla="*/ 0 h 48"/>
                <a:gd name="T4" fmla="*/ 7 w 48"/>
                <a:gd name="T5" fmla="*/ 7 h 48"/>
                <a:gd name="T6" fmla="*/ 0 w 48"/>
                <a:gd name="T7" fmla="*/ 24 h 48"/>
                <a:gd name="T8" fmla="*/ 7 w 48"/>
                <a:gd name="T9" fmla="*/ 41 h 48"/>
                <a:gd name="T10" fmla="*/ 24 w 48"/>
                <a:gd name="T11" fmla="*/ 48 h 48"/>
                <a:gd name="T12" fmla="*/ 41 w 48"/>
                <a:gd name="T13" fmla="*/ 41 h 48"/>
                <a:gd name="T14" fmla="*/ 48 w 48"/>
                <a:gd name="T15" fmla="*/ 24 h 48"/>
                <a:gd name="T16" fmla="*/ 41 w 48"/>
                <a:gd name="T17" fmla="*/ 7 h 48"/>
                <a:gd name="T18" fmla="*/ 41 w 48"/>
                <a:gd name="T19" fmla="*/ 7 h 48"/>
                <a:gd name="T20" fmla="*/ 41 w 48"/>
                <a:gd name="T21" fmla="*/ 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8" h="48">
                  <a:moveTo>
                    <a:pt x="41" y="7"/>
                  </a:moveTo>
                  <a:cubicBezTo>
                    <a:pt x="36" y="2"/>
                    <a:pt x="30" y="0"/>
                    <a:pt x="24" y="0"/>
                  </a:cubicBezTo>
                  <a:cubicBezTo>
                    <a:pt x="17" y="0"/>
                    <a:pt x="11" y="2"/>
                    <a:pt x="7" y="7"/>
                  </a:cubicBezTo>
                  <a:cubicBezTo>
                    <a:pt x="2" y="11"/>
                    <a:pt x="0" y="17"/>
                    <a:pt x="0" y="24"/>
                  </a:cubicBezTo>
                  <a:cubicBezTo>
                    <a:pt x="0" y="30"/>
                    <a:pt x="2" y="36"/>
                    <a:pt x="7" y="41"/>
                  </a:cubicBezTo>
                  <a:cubicBezTo>
                    <a:pt x="11" y="45"/>
                    <a:pt x="17" y="48"/>
                    <a:pt x="24" y="48"/>
                  </a:cubicBezTo>
                  <a:cubicBezTo>
                    <a:pt x="30" y="48"/>
                    <a:pt x="36" y="45"/>
                    <a:pt x="41" y="41"/>
                  </a:cubicBezTo>
                  <a:cubicBezTo>
                    <a:pt x="45" y="36"/>
                    <a:pt x="48" y="30"/>
                    <a:pt x="48" y="24"/>
                  </a:cubicBezTo>
                  <a:cubicBezTo>
                    <a:pt x="48" y="17"/>
                    <a:pt x="45" y="11"/>
                    <a:pt x="41" y="7"/>
                  </a:cubicBezTo>
                  <a:close/>
                  <a:moveTo>
                    <a:pt x="41" y="7"/>
                  </a:moveTo>
                  <a:cubicBezTo>
                    <a:pt x="41" y="7"/>
                    <a:pt x="41" y="7"/>
                    <a:pt x="41" y="7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1280" tIns="40640" rIns="81280" bIns="4064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67"/>
            </a:p>
          </p:txBody>
        </p:sp>
        <p:sp>
          <p:nvSpPr>
            <p:cNvPr id="115" name="Freeform 353">
              <a:extLst>
                <a:ext uri="{FF2B5EF4-FFF2-40B4-BE49-F238E27FC236}">
                  <a16:creationId xmlns:a16="http://schemas.microsoft.com/office/drawing/2014/main" xmlns="" id="{B7E87259-D124-4438-A570-166BA5B8A25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798694" y="2054043"/>
              <a:ext cx="10733" cy="10733"/>
            </a:xfrm>
            <a:custGeom>
              <a:avLst/>
              <a:gdLst>
                <a:gd name="T0" fmla="*/ 41 w 48"/>
                <a:gd name="T1" fmla="*/ 7 h 48"/>
                <a:gd name="T2" fmla="*/ 24 w 48"/>
                <a:gd name="T3" fmla="*/ 0 h 48"/>
                <a:gd name="T4" fmla="*/ 7 w 48"/>
                <a:gd name="T5" fmla="*/ 7 h 48"/>
                <a:gd name="T6" fmla="*/ 0 w 48"/>
                <a:gd name="T7" fmla="*/ 24 h 48"/>
                <a:gd name="T8" fmla="*/ 7 w 48"/>
                <a:gd name="T9" fmla="*/ 41 h 48"/>
                <a:gd name="T10" fmla="*/ 24 w 48"/>
                <a:gd name="T11" fmla="*/ 48 h 48"/>
                <a:gd name="T12" fmla="*/ 41 w 48"/>
                <a:gd name="T13" fmla="*/ 41 h 48"/>
                <a:gd name="T14" fmla="*/ 48 w 48"/>
                <a:gd name="T15" fmla="*/ 24 h 48"/>
                <a:gd name="T16" fmla="*/ 41 w 48"/>
                <a:gd name="T17" fmla="*/ 7 h 48"/>
                <a:gd name="T18" fmla="*/ 41 w 48"/>
                <a:gd name="T19" fmla="*/ 7 h 48"/>
                <a:gd name="T20" fmla="*/ 41 w 48"/>
                <a:gd name="T21" fmla="*/ 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8" h="48">
                  <a:moveTo>
                    <a:pt x="41" y="7"/>
                  </a:moveTo>
                  <a:cubicBezTo>
                    <a:pt x="36" y="3"/>
                    <a:pt x="30" y="0"/>
                    <a:pt x="24" y="0"/>
                  </a:cubicBezTo>
                  <a:cubicBezTo>
                    <a:pt x="17" y="0"/>
                    <a:pt x="11" y="3"/>
                    <a:pt x="7" y="7"/>
                  </a:cubicBezTo>
                  <a:cubicBezTo>
                    <a:pt x="2" y="12"/>
                    <a:pt x="0" y="18"/>
                    <a:pt x="0" y="24"/>
                  </a:cubicBezTo>
                  <a:cubicBezTo>
                    <a:pt x="0" y="31"/>
                    <a:pt x="2" y="37"/>
                    <a:pt x="7" y="41"/>
                  </a:cubicBezTo>
                  <a:cubicBezTo>
                    <a:pt x="11" y="46"/>
                    <a:pt x="17" y="48"/>
                    <a:pt x="24" y="48"/>
                  </a:cubicBezTo>
                  <a:cubicBezTo>
                    <a:pt x="30" y="48"/>
                    <a:pt x="36" y="46"/>
                    <a:pt x="41" y="41"/>
                  </a:cubicBezTo>
                  <a:cubicBezTo>
                    <a:pt x="45" y="37"/>
                    <a:pt x="48" y="31"/>
                    <a:pt x="48" y="24"/>
                  </a:cubicBezTo>
                  <a:cubicBezTo>
                    <a:pt x="48" y="18"/>
                    <a:pt x="45" y="12"/>
                    <a:pt x="41" y="7"/>
                  </a:cubicBezTo>
                  <a:close/>
                  <a:moveTo>
                    <a:pt x="41" y="7"/>
                  </a:moveTo>
                  <a:cubicBezTo>
                    <a:pt x="41" y="7"/>
                    <a:pt x="41" y="7"/>
                    <a:pt x="41" y="7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1280" tIns="40640" rIns="81280" bIns="4064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67"/>
            </a:p>
          </p:txBody>
        </p:sp>
        <p:sp>
          <p:nvSpPr>
            <p:cNvPr id="116" name="Freeform 354">
              <a:extLst>
                <a:ext uri="{FF2B5EF4-FFF2-40B4-BE49-F238E27FC236}">
                  <a16:creationId xmlns:a16="http://schemas.microsoft.com/office/drawing/2014/main" xmlns="" id="{DE4BDB1F-64CF-4132-AC57-F76047A30C6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798694" y="2031313"/>
              <a:ext cx="10733" cy="10733"/>
            </a:xfrm>
            <a:custGeom>
              <a:avLst/>
              <a:gdLst>
                <a:gd name="T0" fmla="*/ 41 w 48"/>
                <a:gd name="T1" fmla="*/ 7 h 48"/>
                <a:gd name="T2" fmla="*/ 24 w 48"/>
                <a:gd name="T3" fmla="*/ 0 h 48"/>
                <a:gd name="T4" fmla="*/ 7 w 48"/>
                <a:gd name="T5" fmla="*/ 7 h 48"/>
                <a:gd name="T6" fmla="*/ 0 w 48"/>
                <a:gd name="T7" fmla="*/ 24 h 48"/>
                <a:gd name="T8" fmla="*/ 7 w 48"/>
                <a:gd name="T9" fmla="*/ 41 h 48"/>
                <a:gd name="T10" fmla="*/ 24 w 48"/>
                <a:gd name="T11" fmla="*/ 48 h 48"/>
                <a:gd name="T12" fmla="*/ 41 w 48"/>
                <a:gd name="T13" fmla="*/ 41 h 48"/>
                <a:gd name="T14" fmla="*/ 48 w 48"/>
                <a:gd name="T15" fmla="*/ 24 h 48"/>
                <a:gd name="T16" fmla="*/ 41 w 48"/>
                <a:gd name="T17" fmla="*/ 7 h 48"/>
                <a:gd name="T18" fmla="*/ 41 w 48"/>
                <a:gd name="T19" fmla="*/ 7 h 48"/>
                <a:gd name="T20" fmla="*/ 41 w 48"/>
                <a:gd name="T21" fmla="*/ 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8" h="48">
                  <a:moveTo>
                    <a:pt x="41" y="7"/>
                  </a:moveTo>
                  <a:cubicBezTo>
                    <a:pt x="36" y="2"/>
                    <a:pt x="30" y="0"/>
                    <a:pt x="24" y="0"/>
                  </a:cubicBezTo>
                  <a:cubicBezTo>
                    <a:pt x="17" y="0"/>
                    <a:pt x="11" y="2"/>
                    <a:pt x="7" y="7"/>
                  </a:cubicBezTo>
                  <a:cubicBezTo>
                    <a:pt x="2" y="11"/>
                    <a:pt x="0" y="17"/>
                    <a:pt x="0" y="24"/>
                  </a:cubicBezTo>
                  <a:cubicBezTo>
                    <a:pt x="0" y="30"/>
                    <a:pt x="2" y="36"/>
                    <a:pt x="7" y="41"/>
                  </a:cubicBezTo>
                  <a:cubicBezTo>
                    <a:pt x="11" y="45"/>
                    <a:pt x="17" y="48"/>
                    <a:pt x="24" y="48"/>
                  </a:cubicBezTo>
                  <a:cubicBezTo>
                    <a:pt x="30" y="48"/>
                    <a:pt x="36" y="45"/>
                    <a:pt x="41" y="41"/>
                  </a:cubicBezTo>
                  <a:cubicBezTo>
                    <a:pt x="45" y="36"/>
                    <a:pt x="48" y="30"/>
                    <a:pt x="48" y="24"/>
                  </a:cubicBezTo>
                  <a:cubicBezTo>
                    <a:pt x="48" y="17"/>
                    <a:pt x="45" y="11"/>
                    <a:pt x="41" y="7"/>
                  </a:cubicBezTo>
                  <a:close/>
                  <a:moveTo>
                    <a:pt x="41" y="7"/>
                  </a:moveTo>
                  <a:cubicBezTo>
                    <a:pt x="41" y="7"/>
                    <a:pt x="41" y="7"/>
                    <a:pt x="41" y="7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1280" tIns="40640" rIns="81280" bIns="4064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67"/>
            </a:p>
          </p:txBody>
        </p:sp>
        <p:sp>
          <p:nvSpPr>
            <p:cNvPr id="117" name="Freeform 355">
              <a:extLst>
                <a:ext uri="{FF2B5EF4-FFF2-40B4-BE49-F238E27FC236}">
                  <a16:creationId xmlns:a16="http://schemas.microsoft.com/office/drawing/2014/main" xmlns="" id="{4003D01E-F4BF-42E8-8E93-6E8F27584FD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798694" y="2008269"/>
              <a:ext cx="10733" cy="10733"/>
            </a:xfrm>
            <a:custGeom>
              <a:avLst/>
              <a:gdLst>
                <a:gd name="T0" fmla="*/ 41 w 48"/>
                <a:gd name="T1" fmla="*/ 7 h 48"/>
                <a:gd name="T2" fmla="*/ 24 w 48"/>
                <a:gd name="T3" fmla="*/ 0 h 48"/>
                <a:gd name="T4" fmla="*/ 7 w 48"/>
                <a:gd name="T5" fmla="*/ 7 h 48"/>
                <a:gd name="T6" fmla="*/ 0 w 48"/>
                <a:gd name="T7" fmla="*/ 24 h 48"/>
                <a:gd name="T8" fmla="*/ 7 w 48"/>
                <a:gd name="T9" fmla="*/ 41 h 48"/>
                <a:gd name="T10" fmla="*/ 24 w 48"/>
                <a:gd name="T11" fmla="*/ 48 h 48"/>
                <a:gd name="T12" fmla="*/ 41 w 48"/>
                <a:gd name="T13" fmla="*/ 41 h 48"/>
                <a:gd name="T14" fmla="*/ 48 w 48"/>
                <a:gd name="T15" fmla="*/ 24 h 48"/>
                <a:gd name="T16" fmla="*/ 41 w 48"/>
                <a:gd name="T17" fmla="*/ 7 h 48"/>
                <a:gd name="T18" fmla="*/ 41 w 48"/>
                <a:gd name="T19" fmla="*/ 7 h 48"/>
                <a:gd name="T20" fmla="*/ 41 w 48"/>
                <a:gd name="T21" fmla="*/ 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8" h="48">
                  <a:moveTo>
                    <a:pt x="41" y="7"/>
                  </a:moveTo>
                  <a:cubicBezTo>
                    <a:pt x="36" y="3"/>
                    <a:pt x="30" y="0"/>
                    <a:pt x="24" y="0"/>
                  </a:cubicBezTo>
                  <a:cubicBezTo>
                    <a:pt x="17" y="0"/>
                    <a:pt x="11" y="3"/>
                    <a:pt x="7" y="7"/>
                  </a:cubicBezTo>
                  <a:cubicBezTo>
                    <a:pt x="2" y="12"/>
                    <a:pt x="0" y="18"/>
                    <a:pt x="0" y="24"/>
                  </a:cubicBezTo>
                  <a:cubicBezTo>
                    <a:pt x="0" y="31"/>
                    <a:pt x="2" y="37"/>
                    <a:pt x="7" y="41"/>
                  </a:cubicBezTo>
                  <a:cubicBezTo>
                    <a:pt x="11" y="46"/>
                    <a:pt x="17" y="48"/>
                    <a:pt x="24" y="48"/>
                  </a:cubicBezTo>
                  <a:cubicBezTo>
                    <a:pt x="30" y="48"/>
                    <a:pt x="36" y="46"/>
                    <a:pt x="41" y="41"/>
                  </a:cubicBezTo>
                  <a:cubicBezTo>
                    <a:pt x="45" y="37"/>
                    <a:pt x="48" y="31"/>
                    <a:pt x="48" y="24"/>
                  </a:cubicBezTo>
                  <a:cubicBezTo>
                    <a:pt x="48" y="18"/>
                    <a:pt x="45" y="12"/>
                    <a:pt x="41" y="7"/>
                  </a:cubicBezTo>
                  <a:close/>
                  <a:moveTo>
                    <a:pt x="41" y="7"/>
                  </a:moveTo>
                  <a:cubicBezTo>
                    <a:pt x="41" y="7"/>
                    <a:pt x="41" y="7"/>
                    <a:pt x="41" y="7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1280" tIns="40640" rIns="81280" bIns="4064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67"/>
            </a:p>
          </p:txBody>
        </p:sp>
        <p:sp>
          <p:nvSpPr>
            <p:cNvPr id="118" name="Freeform 356">
              <a:extLst>
                <a:ext uri="{FF2B5EF4-FFF2-40B4-BE49-F238E27FC236}">
                  <a16:creationId xmlns:a16="http://schemas.microsoft.com/office/drawing/2014/main" xmlns="" id="{D502C69B-2368-4E47-A1A2-F9156203FC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798694" y="2190734"/>
              <a:ext cx="10733" cy="10733"/>
            </a:xfrm>
            <a:custGeom>
              <a:avLst/>
              <a:gdLst>
                <a:gd name="T0" fmla="*/ 24 w 48"/>
                <a:gd name="T1" fmla="*/ 0 h 48"/>
                <a:gd name="T2" fmla="*/ 7 w 48"/>
                <a:gd name="T3" fmla="*/ 7 h 48"/>
                <a:gd name="T4" fmla="*/ 0 w 48"/>
                <a:gd name="T5" fmla="*/ 24 h 48"/>
                <a:gd name="T6" fmla="*/ 7 w 48"/>
                <a:gd name="T7" fmla="*/ 41 h 48"/>
                <a:gd name="T8" fmla="*/ 24 w 48"/>
                <a:gd name="T9" fmla="*/ 48 h 48"/>
                <a:gd name="T10" fmla="*/ 41 w 48"/>
                <a:gd name="T11" fmla="*/ 41 h 48"/>
                <a:gd name="T12" fmla="*/ 48 w 48"/>
                <a:gd name="T13" fmla="*/ 24 h 48"/>
                <a:gd name="T14" fmla="*/ 41 w 48"/>
                <a:gd name="T15" fmla="*/ 7 h 48"/>
                <a:gd name="T16" fmla="*/ 24 w 48"/>
                <a:gd name="T17" fmla="*/ 0 h 48"/>
                <a:gd name="T18" fmla="*/ 24 w 48"/>
                <a:gd name="T19" fmla="*/ 0 h 48"/>
                <a:gd name="T20" fmla="*/ 24 w 48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8" h="48">
                  <a:moveTo>
                    <a:pt x="24" y="0"/>
                  </a:moveTo>
                  <a:cubicBezTo>
                    <a:pt x="17" y="0"/>
                    <a:pt x="11" y="2"/>
                    <a:pt x="7" y="7"/>
                  </a:cubicBezTo>
                  <a:cubicBezTo>
                    <a:pt x="2" y="11"/>
                    <a:pt x="0" y="17"/>
                    <a:pt x="0" y="24"/>
                  </a:cubicBezTo>
                  <a:cubicBezTo>
                    <a:pt x="0" y="30"/>
                    <a:pt x="2" y="36"/>
                    <a:pt x="7" y="41"/>
                  </a:cubicBezTo>
                  <a:cubicBezTo>
                    <a:pt x="11" y="45"/>
                    <a:pt x="17" y="48"/>
                    <a:pt x="24" y="48"/>
                  </a:cubicBezTo>
                  <a:cubicBezTo>
                    <a:pt x="30" y="48"/>
                    <a:pt x="36" y="45"/>
                    <a:pt x="41" y="41"/>
                  </a:cubicBezTo>
                  <a:cubicBezTo>
                    <a:pt x="45" y="36"/>
                    <a:pt x="48" y="30"/>
                    <a:pt x="48" y="24"/>
                  </a:cubicBezTo>
                  <a:cubicBezTo>
                    <a:pt x="48" y="17"/>
                    <a:pt x="45" y="11"/>
                    <a:pt x="41" y="7"/>
                  </a:cubicBezTo>
                  <a:cubicBezTo>
                    <a:pt x="36" y="2"/>
                    <a:pt x="30" y="0"/>
                    <a:pt x="24" y="0"/>
                  </a:cubicBezTo>
                  <a:close/>
                  <a:moveTo>
                    <a:pt x="24" y="0"/>
                  </a:moveTo>
                  <a:cubicBezTo>
                    <a:pt x="24" y="0"/>
                    <a:pt x="24" y="0"/>
                    <a:pt x="2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1280" tIns="40640" rIns="81280" bIns="4064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67"/>
            </a:p>
          </p:txBody>
        </p:sp>
        <p:sp>
          <p:nvSpPr>
            <p:cNvPr id="119" name="Freeform 357">
              <a:extLst>
                <a:ext uri="{FF2B5EF4-FFF2-40B4-BE49-F238E27FC236}">
                  <a16:creationId xmlns:a16="http://schemas.microsoft.com/office/drawing/2014/main" xmlns="" id="{C552D98D-98FC-4869-B142-094BC1B145C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798694" y="2168005"/>
              <a:ext cx="10733" cy="10418"/>
            </a:xfrm>
            <a:custGeom>
              <a:avLst/>
              <a:gdLst>
                <a:gd name="T0" fmla="*/ 41 w 48"/>
                <a:gd name="T1" fmla="*/ 7 h 48"/>
                <a:gd name="T2" fmla="*/ 24 w 48"/>
                <a:gd name="T3" fmla="*/ 0 h 48"/>
                <a:gd name="T4" fmla="*/ 7 w 48"/>
                <a:gd name="T5" fmla="*/ 7 h 48"/>
                <a:gd name="T6" fmla="*/ 0 w 48"/>
                <a:gd name="T7" fmla="*/ 24 h 48"/>
                <a:gd name="T8" fmla="*/ 7 w 48"/>
                <a:gd name="T9" fmla="*/ 41 h 48"/>
                <a:gd name="T10" fmla="*/ 24 w 48"/>
                <a:gd name="T11" fmla="*/ 48 h 48"/>
                <a:gd name="T12" fmla="*/ 41 w 48"/>
                <a:gd name="T13" fmla="*/ 41 h 48"/>
                <a:gd name="T14" fmla="*/ 48 w 48"/>
                <a:gd name="T15" fmla="*/ 24 h 48"/>
                <a:gd name="T16" fmla="*/ 41 w 48"/>
                <a:gd name="T17" fmla="*/ 7 h 48"/>
                <a:gd name="T18" fmla="*/ 41 w 48"/>
                <a:gd name="T19" fmla="*/ 7 h 48"/>
                <a:gd name="T20" fmla="*/ 41 w 48"/>
                <a:gd name="T21" fmla="*/ 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8" h="48">
                  <a:moveTo>
                    <a:pt x="41" y="7"/>
                  </a:moveTo>
                  <a:cubicBezTo>
                    <a:pt x="36" y="3"/>
                    <a:pt x="30" y="0"/>
                    <a:pt x="24" y="0"/>
                  </a:cubicBezTo>
                  <a:cubicBezTo>
                    <a:pt x="17" y="0"/>
                    <a:pt x="11" y="3"/>
                    <a:pt x="7" y="7"/>
                  </a:cubicBezTo>
                  <a:cubicBezTo>
                    <a:pt x="2" y="12"/>
                    <a:pt x="0" y="18"/>
                    <a:pt x="0" y="24"/>
                  </a:cubicBezTo>
                  <a:cubicBezTo>
                    <a:pt x="0" y="30"/>
                    <a:pt x="2" y="37"/>
                    <a:pt x="7" y="41"/>
                  </a:cubicBezTo>
                  <a:cubicBezTo>
                    <a:pt x="11" y="46"/>
                    <a:pt x="17" y="48"/>
                    <a:pt x="24" y="48"/>
                  </a:cubicBezTo>
                  <a:cubicBezTo>
                    <a:pt x="30" y="48"/>
                    <a:pt x="36" y="46"/>
                    <a:pt x="41" y="41"/>
                  </a:cubicBezTo>
                  <a:cubicBezTo>
                    <a:pt x="45" y="37"/>
                    <a:pt x="48" y="30"/>
                    <a:pt x="48" y="24"/>
                  </a:cubicBezTo>
                  <a:cubicBezTo>
                    <a:pt x="48" y="18"/>
                    <a:pt x="45" y="12"/>
                    <a:pt x="41" y="7"/>
                  </a:cubicBezTo>
                  <a:close/>
                  <a:moveTo>
                    <a:pt x="41" y="7"/>
                  </a:moveTo>
                  <a:cubicBezTo>
                    <a:pt x="41" y="7"/>
                    <a:pt x="41" y="7"/>
                    <a:pt x="41" y="7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1280" tIns="40640" rIns="81280" bIns="4064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67"/>
            </a:p>
          </p:txBody>
        </p:sp>
        <p:sp>
          <p:nvSpPr>
            <p:cNvPr id="120" name="Freeform 358">
              <a:extLst>
                <a:ext uri="{FF2B5EF4-FFF2-40B4-BE49-F238E27FC236}">
                  <a16:creationId xmlns:a16="http://schemas.microsoft.com/office/drawing/2014/main" xmlns="" id="{9FC819E6-41B7-4BBB-84EA-E7C9AC5ACFD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798694" y="2145275"/>
              <a:ext cx="10733" cy="10733"/>
            </a:xfrm>
            <a:custGeom>
              <a:avLst/>
              <a:gdLst>
                <a:gd name="T0" fmla="*/ 41 w 48"/>
                <a:gd name="T1" fmla="*/ 7 h 48"/>
                <a:gd name="T2" fmla="*/ 24 w 48"/>
                <a:gd name="T3" fmla="*/ 0 h 48"/>
                <a:gd name="T4" fmla="*/ 7 w 48"/>
                <a:gd name="T5" fmla="*/ 7 h 48"/>
                <a:gd name="T6" fmla="*/ 0 w 48"/>
                <a:gd name="T7" fmla="*/ 24 h 48"/>
                <a:gd name="T8" fmla="*/ 7 w 48"/>
                <a:gd name="T9" fmla="*/ 41 h 48"/>
                <a:gd name="T10" fmla="*/ 24 w 48"/>
                <a:gd name="T11" fmla="*/ 48 h 48"/>
                <a:gd name="T12" fmla="*/ 41 w 48"/>
                <a:gd name="T13" fmla="*/ 41 h 48"/>
                <a:gd name="T14" fmla="*/ 48 w 48"/>
                <a:gd name="T15" fmla="*/ 24 h 48"/>
                <a:gd name="T16" fmla="*/ 41 w 48"/>
                <a:gd name="T17" fmla="*/ 7 h 48"/>
                <a:gd name="T18" fmla="*/ 41 w 48"/>
                <a:gd name="T19" fmla="*/ 7 h 48"/>
                <a:gd name="T20" fmla="*/ 41 w 48"/>
                <a:gd name="T21" fmla="*/ 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8" h="48">
                  <a:moveTo>
                    <a:pt x="41" y="7"/>
                  </a:moveTo>
                  <a:cubicBezTo>
                    <a:pt x="36" y="2"/>
                    <a:pt x="30" y="0"/>
                    <a:pt x="24" y="0"/>
                  </a:cubicBezTo>
                  <a:cubicBezTo>
                    <a:pt x="17" y="0"/>
                    <a:pt x="11" y="2"/>
                    <a:pt x="7" y="7"/>
                  </a:cubicBezTo>
                  <a:cubicBezTo>
                    <a:pt x="2" y="11"/>
                    <a:pt x="0" y="17"/>
                    <a:pt x="0" y="24"/>
                  </a:cubicBezTo>
                  <a:cubicBezTo>
                    <a:pt x="0" y="30"/>
                    <a:pt x="2" y="36"/>
                    <a:pt x="7" y="41"/>
                  </a:cubicBezTo>
                  <a:cubicBezTo>
                    <a:pt x="11" y="45"/>
                    <a:pt x="17" y="48"/>
                    <a:pt x="24" y="48"/>
                  </a:cubicBezTo>
                  <a:cubicBezTo>
                    <a:pt x="30" y="48"/>
                    <a:pt x="36" y="45"/>
                    <a:pt x="41" y="41"/>
                  </a:cubicBezTo>
                  <a:cubicBezTo>
                    <a:pt x="45" y="36"/>
                    <a:pt x="48" y="30"/>
                    <a:pt x="48" y="24"/>
                  </a:cubicBezTo>
                  <a:cubicBezTo>
                    <a:pt x="48" y="17"/>
                    <a:pt x="45" y="11"/>
                    <a:pt x="41" y="7"/>
                  </a:cubicBezTo>
                  <a:close/>
                  <a:moveTo>
                    <a:pt x="41" y="7"/>
                  </a:moveTo>
                  <a:cubicBezTo>
                    <a:pt x="41" y="7"/>
                    <a:pt x="41" y="7"/>
                    <a:pt x="41" y="7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1280" tIns="40640" rIns="81280" bIns="4064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67"/>
            </a:p>
          </p:txBody>
        </p:sp>
        <p:sp>
          <p:nvSpPr>
            <p:cNvPr id="121" name="Freeform 359">
              <a:extLst>
                <a:ext uri="{FF2B5EF4-FFF2-40B4-BE49-F238E27FC236}">
                  <a16:creationId xmlns:a16="http://schemas.microsoft.com/office/drawing/2014/main" xmlns="" id="{EAD7E4F8-9CF1-426B-BF49-FC52BCA18FE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798694" y="2122230"/>
              <a:ext cx="10733" cy="10733"/>
            </a:xfrm>
            <a:custGeom>
              <a:avLst/>
              <a:gdLst>
                <a:gd name="T0" fmla="*/ 41 w 48"/>
                <a:gd name="T1" fmla="*/ 7 h 48"/>
                <a:gd name="T2" fmla="*/ 24 w 48"/>
                <a:gd name="T3" fmla="*/ 0 h 48"/>
                <a:gd name="T4" fmla="*/ 7 w 48"/>
                <a:gd name="T5" fmla="*/ 7 h 48"/>
                <a:gd name="T6" fmla="*/ 0 w 48"/>
                <a:gd name="T7" fmla="*/ 24 h 48"/>
                <a:gd name="T8" fmla="*/ 7 w 48"/>
                <a:gd name="T9" fmla="*/ 41 h 48"/>
                <a:gd name="T10" fmla="*/ 24 w 48"/>
                <a:gd name="T11" fmla="*/ 48 h 48"/>
                <a:gd name="T12" fmla="*/ 41 w 48"/>
                <a:gd name="T13" fmla="*/ 41 h 48"/>
                <a:gd name="T14" fmla="*/ 48 w 48"/>
                <a:gd name="T15" fmla="*/ 24 h 48"/>
                <a:gd name="T16" fmla="*/ 41 w 48"/>
                <a:gd name="T17" fmla="*/ 7 h 48"/>
                <a:gd name="T18" fmla="*/ 41 w 48"/>
                <a:gd name="T19" fmla="*/ 7 h 48"/>
                <a:gd name="T20" fmla="*/ 41 w 48"/>
                <a:gd name="T21" fmla="*/ 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8" h="48">
                  <a:moveTo>
                    <a:pt x="41" y="7"/>
                  </a:moveTo>
                  <a:cubicBezTo>
                    <a:pt x="36" y="3"/>
                    <a:pt x="30" y="0"/>
                    <a:pt x="24" y="0"/>
                  </a:cubicBezTo>
                  <a:cubicBezTo>
                    <a:pt x="17" y="0"/>
                    <a:pt x="11" y="3"/>
                    <a:pt x="7" y="7"/>
                  </a:cubicBezTo>
                  <a:cubicBezTo>
                    <a:pt x="2" y="12"/>
                    <a:pt x="0" y="18"/>
                    <a:pt x="0" y="24"/>
                  </a:cubicBezTo>
                  <a:cubicBezTo>
                    <a:pt x="0" y="31"/>
                    <a:pt x="2" y="37"/>
                    <a:pt x="7" y="41"/>
                  </a:cubicBezTo>
                  <a:cubicBezTo>
                    <a:pt x="11" y="46"/>
                    <a:pt x="17" y="48"/>
                    <a:pt x="24" y="48"/>
                  </a:cubicBezTo>
                  <a:cubicBezTo>
                    <a:pt x="30" y="48"/>
                    <a:pt x="36" y="46"/>
                    <a:pt x="41" y="41"/>
                  </a:cubicBezTo>
                  <a:cubicBezTo>
                    <a:pt x="45" y="37"/>
                    <a:pt x="48" y="31"/>
                    <a:pt x="48" y="24"/>
                  </a:cubicBezTo>
                  <a:cubicBezTo>
                    <a:pt x="48" y="18"/>
                    <a:pt x="45" y="12"/>
                    <a:pt x="41" y="7"/>
                  </a:cubicBezTo>
                  <a:close/>
                  <a:moveTo>
                    <a:pt x="41" y="7"/>
                  </a:moveTo>
                  <a:cubicBezTo>
                    <a:pt x="41" y="7"/>
                    <a:pt x="41" y="7"/>
                    <a:pt x="41" y="7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1280" tIns="40640" rIns="81280" bIns="4064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67"/>
            </a:p>
          </p:txBody>
        </p:sp>
        <p:sp>
          <p:nvSpPr>
            <p:cNvPr id="122" name="Freeform 360">
              <a:extLst>
                <a:ext uri="{FF2B5EF4-FFF2-40B4-BE49-F238E27FC236}">
                  <a16:creationId xmlns:a16="http://schemas.microsoft.com/office/drawing/2014/main" xmlns="" id="{3917E6A2-0112-4643-A74F-03D0903F0DC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867513" y="2099501"/>
              <a:ext cx="10733" cy="10733"/>
            </a:xfrm>
            <a:custGeom>
              <a:avLst/>
              <a:gdLst>
                <a:gd name="T0" fmla="*/ 41 w 48"/>
                <a:gd name="T1" fmla="*/ 7 h 48"/>
                <a:gd name="T2" fmla="*/ 24 w 48"/>
                <a:gd name="T3" fmla="*/ 0 h 48"/>
                <a:gd name="T4" fmla="*/ 7 w 48"/>
                <a:gd name="T5" fmla="*/ 7 h 48"/>
                <a:gd name="T6" fmla="*/ 0 w 48"/>
                <a:gd name="T7" fmla="*/ 24 h 48"/>
                <a:gd name="T8" fmla="*/ 7 w 48"/>
                <a:gd name="T9" fmla="*/ 41 h 48"/>
                <a:gd name="T10" fmla="*/ 24 w 48"/>
                <a:gd name="T11" fmla="*/ 48 h 48"/>
                <a:gd name="T12" fmla="*/ 41 w 48"/>
                <a:gd name="T13" fmla="*/ 41 h 48"/>
                <a:gd name="T14" fmla="*/ 48 w 48"/>
                <a:gd name="T15" fmla="*/ 24 h 48"/>
                <a:gd name="T16" fmla="*/ 41 w 48"/>
                <a:gd name="T17" fmla="*/ 7 h 48"/>
                <a:gd name="T18" fmla="*/ 41 w 48"/>
                <a:gd name="T19" fmla="*/ 7 h 48"/>
                <a:gd name="T20" fmla="*/ 41 w 48"/>
                <a:gd name="T21" fmla="*/ 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8" h="48">
                  <a:moveTo>
                    <a:pt x="41" y="7"/>
                  </a:moveTo>
                  <a:cubicBezTo>
                    <a:pt x="37" y="3"/>
                    <a:pt x="30" y="0"/>
                    <a:pt x="24" y="0"/>
                  </a:cubicBezTo>
                  <a:cubicBezTo>
                    <a:pt x="18" y="0"/>
                    <a:pt x="11" y="3"/>
                    <a:pt x="7" y="7"/>
                  </a:cubicBezTo>
                  <a:cubicBezTo>
                    <a:pt x="3" y="11"/>
                    <a:pt x="0" y="18"/>
                    <a:pt x="0" y="24"/>
                  </a:cubicBezTo>
                  <a:cubicBezTo>
                    <a:pt x="0" y="30"/>
                    <a:pt x="3" y="37"/>
                    <a:pt x="7" y="41"/>
                  </a:cubicBezTo>
                  <a:cubicBezTo>
                    <a:pt x="11" y="45"/>
                    <a:pt x="18" y="48"/>
                    <a:pt x="24" y="48"/>
                  </a:cubicBezTo>
                  <a:cubicBezTo>
                    <a:pt x="30" y="48"/>
                    <a:pt x="37" y="45"/>
                    <a:pt x="41" y="41"/>
                  </a:cubicBezTo>
                  <a:cubicBezTo>
                    <a:pt x="45" y="37"/>
                    <a:pt x="48" y="30"/>
                    <a:pt x="48" y="24"/>
                  </a:cubicBezTo>
                  <a:cubicBezTo>
                    <a:pt x="48" y="18"/>
                    <a:pt x="45" y="11"/>
                    <a:pt x="41" y="7"/>
                  </a:cubicBezTo>
                  <a:close/>
                  <a:moveTo>
                    <a:pt x="41" y="7"/>
                  </a:moveTo>
                  <a:cubicBezTo>
                    <a:pt x="41" y="7"/>
                    <a:pt x="41" y="7"/>
                    <a:pt x="41" y="7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1280" tIns="40640" rIns="81280" bIns="4064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67"/>
            </a:p>
          </p:txBody>
        </p:sp>
        <p:sp>
          <p:nvSpPr>
            <p:cNvPr id="123" name="Freeform 361">
              <a:extLst>
                <a:ext uri="{FF2B5EF4-FFF2-40B4-BE49-F238E27FC236}">
                  <a16:creationId xmlns:a16="http://schemas.microsoft.com/office/drawing/2014/main" xmlns="" id="{B4E1DCFC-74CD-4140-90A8-5801634F8AD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867513" y="2076772"/>
              <a:ext cx="10733" cy="10733"/>
            </a:xfrm>
            <a:custGeom>
              <a:avLst/>
              <a:gdLst>
                <a:gd name="T0" fmla="*/ 41 w 48"/>
                <a:gd name="T1" fmla="*/ 7 h 48"/>
                <a:gd name="T2" fmla="*/ 24 w 48"/>
                <a:gd name="T3" fmla="*/ 0 h 48"/>
                <a:gd name="T4" fmla="*/ 7 w 48"/>
                <a:gd name="T5" fmla="*/ 7 h 48"/>
                <a:gd name="T6" fmla="*/ 0 w 48"/>
                <a:gd name="T7" fmla="*/ 24 h 48"/>
                <a:gd name="T8" fmla="*/ 7 w 48"/>
                <a:gd name="T9" fmla="*/ 41 h 48"/>
                <a:gd name="T10" fmla="*/ 24 w 48"/>
                <a:gd name="T11" fmla="*/ 48 h 48"/>
                <a:gd name="T12" fmla="*/ 41 w 48"/>
                <a:gd name="T13" fmla="*/ 41 h 48"/>
                <a:gd name="T14" fmla="*/ 48 w 48"/>
                <a:gd name="T15" fmla="*/ 24 h 48"/>
                <a:gd name="T16" fmla="*/ 41 w 48"/>
                <a:gd name="T17" fmla="*/ 7 h 48"/>
                <a:gd name="T18" fmla="*/ 41 w 48"/>
                <a:gd name="T19" fmla="*/ 7 h 48"/>
                <a:gd name="T20" fmla="*/ 41 w 48"/>
                <a:gd name="T21" fmla="*/ 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8" h="48">
                  <a:moveTo>
                    <a:pt x="41" y="7"/>
                  </a:moveTo>
                  <a:cubicBezTo>
                    <a:pt x="37" y="2"/>
                    <a:pt x="30" y="0"/>
                    <a:pt x="24" y="0"/>
                  </a:cubicBezTo>
                  <a:cubicBezTo>
                    <a:pt x="18" y="0"/>
                    <a:pt x="11" y="2"/>
                    <a:pt x="7" y="7"/>
                  </a:cubicBezTo>
                  <a:cubicBezTo>
                    <a:pt x="3" y="11"/>
                    <a:pt x="0" y="17"/>
                    <a:pt x="0" y="24"/>
                  </a:cubicBezTo>
                  <a:cubicBezTo>
                    <a:pt x="0" y="30"/>
                    <a:pt x="3" y="36"/>
                    <a:pt x="7" y="41"/>
                  </a:cubicBezTo>
                  <a:cubicBezTo>
                    <a:pt x="11" y="45"/>
                    <a:pt x="18" y="48"/>
                    <a:pt x="24" y="48"/>
                  </a:cubicBezTo>
                  <a:cubicBezTo>
                    <a:pt x="30" y="48"/>
                    <a:pt x="37" y="45"/>
                    <a:pt x="41" y="41"/>
                  </a:cubicBezTo>
                  <a:cubicBezTo>
                    <a:pt x="45" y="36"/>
                    <a:pt x="48" y="30"/>
                    <a:pt x="48" y="24"/>
                  </a:cubicBezTo>
                  <a:cubicBezTo>
                    <a:pt x="48" y="17"/>
                    <a:pt x="45" y="11"/>
                    <a:pt x="41" y="7"/>
                  </a:cubicBezTo>
                  <a:close/>
                  <a:moveTo>
                    <a:pt x="41" y="7"/>
                  </a:moveTo>
                  <a:cubicBezTo>
                    <a:pt x="41" y="7"/>
                    <a:pt x="41" y="7"/>
                    <a:pt x="41" y="7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1280" tIns="40640" rIns="81280" bIns="4064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67"/>
            </a:p>
          </p:txBody>
        </p:sp>
        <p:sp>
          <p:nvSpPr>
            <p:cNvPr id="124" name="Freeform 362">
              <a:extLst>
                <a:ext uri="{FF2B5EF4-FFF2-40B4-BE49-F238E27FC236}">
                  <a16:creationId xmlns:a16="http://schemas.microsoft.com/office/drawing/2014/main" xmlns="" id="{F00C5611-7896-466A-9BDD-1E3AB8CB48E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867513" y="2054043"/>
              <a:ext cx="10733" cy="10733"/>
            </a:xfrm>
            <a:custGeom>
              <a:avLst/>
              <a:gdLst>
                <a:gd name="T0" fmla="*/ 41 w 48"/>
                <a:gd name="T1" fmla="*/ 7 h 48"/>
                <a:gd name="T2" fmla="*/ 24 w 48"/>
                <a:gd name="T3" fmla="*/ 0 h 48"/>
                <a:gd name="T4" fmla="*/ 7 w 48"/>
                <a:gd name="T5" fmla="*/ 7 h 48"/>
                <a:gd name="T6" fmla="*/ 0 w 48"/>
                <a:gd name="T7" fmla="*/ 24 h 48"/>
                <a:gd name="T8" fmla="*/ 7 w 48"/>
                <a:gd name="T9" fmla="*/ 41 h 48"/>
                <a:gd name="T10" fmla="*/ 24 w 48"/>
                <a:gd name="T11" fmla="*/ 48 h 48"/>
                <a:gd name="T12" fmla="*/ 41 w 48"/>
                <a:gd name="T13" fmla="*/ 41 h 48"/>
                <a:gd name="T14" fmla="*/ 48 w 48"/>
                <a:gd name="T15" fmla="*/ 24 h 48"/>
                <a:gd name="T16" fmla="*/ 41 w 48"/>
                <a:gd name="T17" fmla="*/ 7 h 48"/>
                <a:gd name="T18" fmla="*/ 41 w 48"/>
                <a:gd name="T19" fmla="*/ 7 h 48"/>
                <a:gd name="T20" fmla="*/ 41 w 48"/>
                <a:gd name="T21" fmla="*/ 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8" h="48">
                  <a:moveTo>
                    <a:pt x="41" y="7"/>
                  </a:moveTo>
                  <a:cubicBezTo>
                    <a:pt x="37" y="3"/>
                    <a:pt x="30" y="0"/>
                    <a:pt x="24" y="0"/>
                  </a:cubicBezTo>
                  <a:cubicBezTo>
                    <a:pt x="18" y="0"/>
                    <a:pt x="11" y="3"/>
                    <a:pt x="7" y="7"/>
                  </a:cubicBezTo>
                  <a:cubicBezTo>
                    <a:pt x="3" y="12"/>
                    <a:pt x="0" y="18"/>
                    <a:pt x="0" y="24"/>
                  </a:cubicBezTo>
                  <a:cubicBezTo>
                    <a:pt x="0" y="30"/>
                    <a:pt x="3" y="37"/>
                    <a:pt x="7" y="41"/>
                  </a:cubicBezTo>
                  <a:cubicBezTo>
                    <a:pt x="11" y="46"/>
                    <a:pt x="18" y="48"/>
                    <a:pt x="24" y="48"/>
                  </a:cubicBezTo>
                  <a:cubicBezTo>
                    <a:pt x="30" y="48"/>
                    <a:pt x="37" y="46"/>
                    <a:pt x="41" y="41"/>
                  </a:cubicBezTo>
                  <a:cubicBezTo>
                    <a:pt x="45" y="37"/>
                    <a:pt x="48" y="30"/>
                    <a:pt x="48" y="24"/>
                  </a:cubicBezTo>
                  <a:cubicBezTo>
                    <a:pt x="48" y="18"/>
                    <a:pt x="45" y="12"/>
                    <a:pt x="41" y="7"/>
                  </a:cubicBezTo>
                  <a:close/>
                  <a:moveTo>
                    <a:pt x="41" y="7"/>
                  </a:moveTo>
                  <a:cubicBezTo>
                    <a:pt x="41" y="7"/>
                    <a:pt x="41" y="7"/>
                    <a:pt x="41" y="7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1280" tIns="40640" rIns="81280" bIns="4064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67"/>
            </a:p>
          </p:txBody>
        </p:sp>
        <p:sp>
          <p:nvSpPr>
            <p:cNvPr id="125" name="Freeform 363">
              <a:extLst>
                <a:ext uri="{FF2B5EF4-FFF2-40B4-BE49-F238E27FC236}">
                  <a16:creationId xmlns:a16="http://schemas.microsoft.com/office/drawing/2014/main" xmlns="" id="{0E3CD65F-9FEB-4B57-8D5D-3CCEB6D42C7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867513" y="2031313"/>
              <a:ext cx="10733" cy="10733"/>
            </a:xfrm>
            <a:custGeom>
              <a:avLst/>
              <a:gdLst>
                <a:gd name="T0" fmla="*/ 41 w 48"/>
                <a:gd name="T1" fmla="*/ 7 h 48"/>
                <a:gd name="T2" fmla="*/ 24 w 48"/>
                <a:gd name="T3" fmla="*/ 0 h 48"/>
                <a:gd name="T4" fmla="*/ 7 w 48"/>
                <a:gd name="T5" fmla="*/ 7 h 48"/>
                <a:gd name="T6" fmla="*/ 0 w 48"/>
                <a:gd name="T7" fmla="*/ 24 h 48"/>
                <a:gd name="T8" fmla="*/ 7 w 48"/>
                <a:gd name="T9" fmla="*/ 41 h 48"/>
                <a:gd name="T10" fmla="*/ 24 w 48"/>
                <a:gd name="T11" fmla="*/ 48 h 48"/>
                <a:gd name="T12" fmla="*/ 41 w 48"/>
                <a:gd name="T13" fmla="*/ 41 h 48"/>
                <a:gd name="T14" fmla="*/ 48 w 48"/>
                <a:gd name="T15" fmla="*/ 24 h 48"/>
                <a:gd name="T16" fmla="*/ 41 w 48"/>
                <a:gd name="T17" fmla="*/ 7 h 48"/>
                <a:gd name="T18" fmla="*/ 41 w 48"/>
                <a:gd name="T19" fmla="*/ 7 h 48"/>
                <a:gd name="T20" fmla="*/ 41 w 48"/>
                <a:gd name="T21" fmla="*/ 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8" h="48">
                  <a:moveTo>
                    <a:pt x="41" y="7"/>
                  </a:moveTo>
                  <a:cubicBezTo>
                    <a:pt x="37" y="2"/>
                    <a:pt x="30" y="0"/>
                    <a:pt x="24" y="0"/>
                  </a:cubicBezTo>
                  <a:cubicBezTo>
                    <a:pt x="18" y="0"/>
                    <a:pt x="11" y="2"/>
                    <a:pt x="7" y="7"/>
                  </a:cubicBezTo>
                  <a:cubicBezTo>
                    <a:pt x="3" y="11"/>
                    <a:pt x="0" y="17"/>
                    <a:pt x="0" y="24"/>
                  </a:cubicBezTo>
                  <a:cubicBezTo>
                    <a:pt x="0" y="30"/>
                    <a:pt x="3" y="36"/>
                    <a:pt x="7" y="41"/>
                  </a:cubicBezTo>
                  <a:cubicBezTo>
                    <a:pt x="11" y="45"/>
                    <a:pt x="18" y="48"/>
                    <a:pt x="24" y="48"/>
                  </a:cubicBezTo>
                  <a:cubicBezTo>
                    <a:pt x="30" y="48"/>
                    <a:pt x="37" y="45"/>
                    <a:pt x="41" y="41"/>
                  </a:cubicBezTo>
                  <a:cubicBezTo>
                    <a:pt x="45" y="36"/>
                    <a:pt x="48" y="30"/>
                    <a:pt x="48" y="24"/>
                  </a:cubicBezTo>
                  <a:cubicBezTo>
                    <a:pt x="48" y="17"/>
                    <a:pt x="45" y="11"/>
                    <a:pt x="41" y="7"/>
                  </a:cubicBezTo>
                  <a:close/>
                  <a:moveTo>
                    <a:pt x="41" y="7"/>
                  </a:moveTo>
                  <a:cubicBezTo>
                    <a:pt x="41" y="7"/>
                    <a:pt x="41" y="7"/>
                    <a:pt x="41" y="7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1280" tIns="40640" rIns="81280" bIns="4064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67"/>
            </a:p>
          </p:txBody>
        </p:sp>
        <p:sp>
          <p:nvSpPr>
            <p:cNvPr id="126" name="Freeform 364">
              <a:extLst>
                <a:ext uri="{FF2B5EF4-FFF2-40B4-BE49-F238E27FC236}">
                  <a16:creationId xmlns:a16="http://schemas.microsoft.com/office/drawing/2014/main" xmlns="" id="{47BE6EC0-72D9-4084-91FC-292AA26C07D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867513" y="2008269"/>
              <a:ext cx="10733" cy="10733"/>
            </a:xfrm>
            <a:custGeom>
              <a:avLst/>
              <a:gdLst>
                <a:gd name="T0" fmla="*/ 41 w 48"/>
                <a:gd name="T1" fmla="*/ 7 h 48"/>
                <a:gd name="T2" fmla="*/ 24 w 48"/>
                <a:gd name="T3" fmla="*/ 0 h 48"/>
                <a:gd name="T4" fmla="*/ 7 w 48"/>
                <a:gd name="T5" fmla="*/ 7 h 48"/>
                <a:gd name="T6" fmla="*/ 0 w 48"/>
                <a:gd name="T7" fmla="*/ 24 h 48"/>
                <a:gd name="T8" fmla="*/ 7 w 48"/>
                <a:gd name="T9" fmla="*/ 41 h 48"/>
                <a:gd name="T10" fmla="*/ 24 w 48"/>
                <a:gd name="T11" fmla="*/ 48 h 48"/>
                <a:gd name="T12" fmla="*/ 41 w 48"/>
                <a:gd name="T13" fmla="*/ 41 h 48"/>
                <a:gd name="T14" fmla="*/ 48 w 48"/>
                <a:gd name="T15" fmla="*/ 24 h 48"/>
                <a:gd name="T16" fmla="*/ 41 w 48"/>
                <a:gd name="T17" fmla="*/ 7 h 48"/>
                <a:gd name="T18" fmla="*/ 41 w 48"/>
                <a:gd name="T19" fmla="*/ 7 h 48"/>
                <a:gd name="T20" fmla="*/ 41 w 48"/>
                <a:gd name="T21" fmla="*/ 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8" h="48">
                  <a:moveTo>
                    <a:pt x="41" y="7"/>
                  </a:moveTo>
                  <a:cubicBezTo>
                    <a:pt x="37" y="3"/>
                    <a:pt x="30" y="0"/>
                    <a:pt x="24" y="0"/>
                  </a:cubicBezTo>
                  <a:cubicBezTo>
                    <a:pt x="18" y="0"/>
                    <a:pt x="11" y="3"/>
                    <a:pt x="7" y="7"/>
                  </a:cubicBezTo>
                  <a:cubicBezTo>
                    <a:pt x="3" y="12"/>
                    <a:pt x="0" y="18"/>
                    <a:pt x="0" y="24"/>
                  </a:cubicBezTo>
                  <a:cubicBezTo>
                    <a:pt x="0" y="31"/>
                    <a:pt x="3" y="37"/>
                    <a:pt x="7" y="41"/>
                  </a:cubicBezTo>
                  <a:cubicBezTo>
                    <a:pt x="11" y="46"/>
                    <a:pt x="18" y="48"/>
                    <a:pt x="24" y="48"/>
                  </a:cubicBezTo>
                  <a:cubicBezTo>
                    <a:pt x="30" y="48"/>
                    <a:pt x="37" y="46"/>
                    <a:pt x="41" y="41"/>
                  </a:cubicBezTo>
                  <a:cubicBezTo>
                    <a:pt x="45" y="37"/>
                    <a:pt x="48" y="31"/>
                    <a:pt x="48" y="24"/>
                  </a:cubicBezTo>
                  <a:cubicBezTo>
                    <a:pt x="48" y="18"/>
                    <a:pt x="45" y="12"/>
                    <a:pt x="41" y="7"/>
                  </a:cubicBezTo>
                  <a:close/>
                  <a:moveTo>
                    <a:pt x="41" y="7"/>
                  </a:moveTo>
                  <a:cubicBezTo>
                    <a:pt x="41" y="7"/>
                    <a:pt x="41" y="7"/>
                    <a:pt x="41" y="7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1280" tIns="40640" rIns="81280" bIns="4064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67"/>
            </a:p>
          </p:txBody>
        </p:sp>
        <p:sp>
          <p:nvSpPr>
            <p:cNvPr id="127" name="Freeform 365">
              <a:extLst>
                <a:ext uri="{FF2B5EF4-FFF2-40B4-BE49-F238E27FC236}">
                  <a16:creationId xmlns:a16="http://schemas.microsoft.com/office/drawing/2014/main" xmlns="" id="{7F2DD646-ED17-4076-82AE-357F5B6E489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867513" y="1985855"/>
              <a:ext cx="10733" cy="10418"/>
            </a:xfrm>
            <a:custGeom>
              <a:avLst/>
              <a:gdLst>
                <a:gd name="T0" fmla="*/ 41 w 48"/>
                <a:gd name="T1" fmla="*/ 7 h 48"/>
                <a:gd name="T2" fmla="*/ 24 w 48"/>
                <a:gd name="T3" fmla="*/ 0 h 48"/>
                <a:gd name="T4" fmla="*/ 7 w 48"/>
                <a:gd name="T5" fmla="*/ 7 h 48"/>
                <a:gd name="T6" fmla="*/ 0 w 48"/>
                <a:gd name="T7" fmla="*/ 24 h 48"/>
                <a:gd name="T8" fmla="*/ 7 w 48"/>
                <a:gd name="T9" fmla="*/ 41 h 48"/>
                <a:gd name="T10" fmla="*/ 24 w 48"/>
                <a:gd name="T11" fmla="*/ 48 h 48"/>
                <a:gd name="T12" fmla="*/ 41 w 48"/>
                <a:gd name="T13" fmla="*/ 41 h 48"/>
                <a:gd name="T14" fmla="*/ 48 w 48"/>
                <a:gd name="T15" fmla="*/ 24 h 48"/>
                <a:gd name="T16" fmla="*/ 41 w 48"/>
                <a:gd name="T17" fmla="*/ 7 h 48"/>
                <a:gd name="T18" fmla="*/ 41 w 48"/>
                <a:gd name="T19" fmla="*/ 7 h 48"/>
                <a:gd name="T20" fmla="*/ 41 w 48"/>
                <a:gd name="T21" fmla="*/ 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8" h="48">
                  <a:moveTo>
                    <a:pt x="41" y="7"/>
                  </a:moveTo>
                  <a:cubicBezTo>
                    <a:pt x="37" y="3"/>
                    <a:pt x="30" y="0"/>
                    <a:pt x="24" y="0"/>
                  </a:cubicBezTo>
                  <a:cubicBezTo>
                    <a:pt x="18" y="0"/>
                    <a:pt x="11" y="3"/>
                    <a:pt x="7" y="7"/>
                  </a:cubicBezTo>
                  <a:cubicBezTo>
                    <a:pt x="3" y="11"/>
                    <a:pt x="0" y="18"/>
                    <a:pt x="0" y="24"/>
                  </a:cubicBezTo>
                  <a:cubicBezTo>
                    <a:pt x="0" y="30"/>
                    <a:pt x="3" y="37"/>
                    <a:pt x="7" y="41"/>
                  </a:cubicBezTo>
                  <a:cubicBezTo>
                    <a:pt x="11" y="45"/>
                    <a:pt x="18" y="48"/>
                    <a:pt x="24" y="48"/>
                  </a:cubicBezTo>
                  <a:cubicBezTo>
                    <a:pt x="30" y="48"/>
                    <a:pt x="37" y="45"/>
                    <a:pt x="41" y="41"/>
                  </a:cubicBezTo>
                  <a:cubicBezTo>
                    <a:pt x="45" y="37"/>
                    <a:pt x="48" y="30"/>
                    <a:pt x="48" y="24"/>
                  </a:cubicBezTo>
                  <a:cubicBezTo>
                    <a:pt x="48" y="18"/>
                    <a:pt x="45" y="11"/>
                    <a:pt x="41" y="7"/>
                  </a:cubicBezTo>
                  <a:close/>
                  <a:moveTo>
                    <a:pt x="41" y="7"/>
                  </a:moveTo>
                  <a:cubicBezTo>
                    <a:pt x="41" y="7"/>
                    <a:pt x="41" y="7"/>
                    <a:pt x="41" y="7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1280" tIns="40640" rIns="81280" bIns="4064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67"/>
            </a:p>
          </p:txBody>
        </p:sp>
        <p:sp>
          <p:nvSpPr>
            <p:cNvPr id="128" name="Freeform 366">
              <a:extLst>
                <a:ext uri="{FF2B5EF4-FFF2-40B4-BE49-F238E27FC236}">
                  <a16:creationId xmlns:a16="http://schemas.microsoft.com/office/drawing/2014/main" xmlns="" id="{2423F4A0-0570-45A8-B45D-6793656B49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867513" y="1963126"/>
              <a:ext cx="10733" cy="10733"/>
            </a:xfrm>
            <a:custGeom>
              <a:avLst/>
              <a:gdLst>
                <a:gd name="T0" fmla="*/ 41 w 48"/>
                <a:gd name="T1" fmla="*/ 7 h 48"/>
                <a:gd name="T2" fmla="*/ 24 w 48"/>
                <a:gd name="T3" fmla="*/ 0 h 48"/>
                <a:gd name="T4" fmla="*/ 7 w 48"/>
                <a:gd name="T5" fmla="*/ 7 h 48"/>
                <a:gd name="T6" fmla="*/ 0 w 48"/>
                <a:gd name="T7" fmla="*/ 24 h 48"/>
                <a:gd name="T8" fmla="*/ 7 w 48"/>
                <a:gd name="T9" fmla="*/ 41 h 48"/>
                <a:gd name="T10" fmla="*/ 24 w 48"/>
                <a:gd name="T11" fmla="*/ 48 h 48"/>
                <a:gd name="T12" fmla="*/ 41 w 48"/>
                <a:gd name="T13" fmla="*/ 41 h 48"/>
                <a:gd name="T14" fmla="*/ 48 w 48"/>
                <a:gd name="T15" fmla="*/ 24 h 48"/>
                <a:gd name="T16" fmla="*/ 41 w 48"/>
                <a:gd name="T17" fmla="*/ 7 h 48"/>
                <a:gd name="T18" fmla="*/ 41 w 48"/>
                <a:gd name="T19" fmla="*/ 7 h 48"/>
                <a:gd name="T20" fmla="*/ 41 w 48"/>
                <a:gd name="T21" fmla="*/ 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8" h="48">
                  <a:moveTo>
                    <a:pt x="41" y="7"/>
                  </a:moveTo>
                  <a:cubicBezTo>
                    <a:pt x="37" y="2"/>
                    <a:pt x="30" y="0"/>
                    <a:pt x="24" y="0"/>
                  </a:cubicBezTo>
                  <a:cubicBezTo>
                    <a:pt x="18" y="0"/>
                    <a:pt x="11" y="2"/>
                    <a:pt x="7" y="7"/>
                  </a:cubicBezTo>
                  <a:cubicBezTo>
                    <a:pt x="3" y="11"/>
                    <a:pt x="0" y="17"/>
                    <a:pt x="0" y="24"/>
                  </a:cubicBezTo>
                  <a:cubicBezTo>
                    <a:pt x="0" y="30"/>
                    <a:pt x="3" y="36"/>
                    <a:pt x="7" y="41"/>
                  </a:cubicBezTo>
                  <a:cubicBezTo>
                    <a:pt x="11" y="45"/>
                    <a:pt x="18" y="48"/>
                    <a:pt x="24" y="48"/>
                  </a:cubicBezTo>
                  <a:cubicBezTo>
                    <a:pt x="30" y="48"/>
                    <a:pt x="37" y="45"/>
                    <a:pt x="41" y="41"/>
                  </a:cubicBezTo>
                  <a:cubicBezTo>
                    <a:pt x="45" y="36"/>
                    <a:pt x="48" y="30"/>
                    <a:pt x="48" y="24"/>
                  </a:cubicBezTo>
                  <a:cubicBezTo>
                    <a:pt x="48" y="17"/>
                    <a:pt x="45" y="11"/>
                    <a:pt x="41" y="7"/>
                  </a:cubicBezTo>
                  <a:close/>
                  <a:moveTo>
                    <a:pt x="41" y="7"/>
                  </a:moveTo>
                  <a:cubicBezTo>
                    <a:pt x="41" y="7"/>
                    <a:pt x="41" y="7"/>
                    <a:pt x="41" y="7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1280" tIns="40640" rIns="81280" bIns="4064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67"/>
            </a:p>
          </p:txBody>
        </p:sp>
        <p:sp>
          <p:nvSpPr>
            <p:cNvPr id="129" name="Freeform 367">
              <a:extLst>
                <a:ext uri="{FF2B5EF4-FFF2-40B4-BE49-F238E27FC236}">
                  <a16:creationId xmlns:a16="http://schemas.microsoft.com/office/drawing/2014/main" xmlns="" id="{C0EC7856-D478-4411-94B4-3968B5959EC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867513" y="2190734"/>
              <a:ext cx="10733" cy="10733"/>
            </a:xfrm>
            <a:custGeom>
              <a:avLst/>
              <a:gdLst>
                <a:gd name="T0" fmla="*/ 24 w 48"/>
                <a:gd name="T1" fmla="*/ 0 h 48"/>
                <a:gd name="T2" fmla="*/ 7 w 48"/>
                <a:gd name="T3" fmla="*/ 7 h 48"/>
                <a:gd name="T4" fmla="*/ 0 w 48"/>
                <a:gd name="T5" fmla="*/ 24 h 48"/>
                <a:gd name="T6" fmla="*/ 7 w 48"/>
                <a:gd name="T7" fmla="*/ 41 h 48"/>
                <a:gd name="T8" fmla="*/ 24 w 48"/>
                <a:gd name="T9" fmla="*/ 48 h 48"/>
                <a:gd name="T10" fmla="*/ 41 w 48"/>
                <a:gd name="T11" fmla="*/ 41 h 48"/>
                <a:gd name="T12" fmla="*/ 48 w 48"/>
                <a:gd name="T13" fmla="*/ 24 h 48"/>
                <a:gd name="T14" fmla="*/ 41 w 48"/>
                <a:gd name="T15" fmla="*/ 7 h 48"/>
                <a:gd name="T16" fmla="*/ 24 w 48"/>
                <a:gd name="T17" fmla="*/ 0 h 48"/>
                <a:gd name="T18" fmla="*/ 24 w 48"/>
                <a:gd name="T19" fmla="*/ 0 h 48"/>
                <a:gd name="T20" fmla="*/ 24 w 48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8" h="48">
                  <a:moveTo>
                    <a:pt x="24" y="0"/>
                  </a:moveTo>
                  <a:cubicBezTo>
                    <a:pt x="18" y="0"/>
                    <a:pt x="11" y="2"/>
                    <a:pt x="7" y="7"/>
                  </a:cubicBezTo>
                  <a:cubicBezTo>
                    <a:pt x="3" y="11"/>
                    <a:pt x="0" y="17"/>
                    <a:pt x="0" y="24"/>
                  </a:cubicBezTo>
                  <a:cubicBezTo>
                    <a:pt x="0" y="30"/>
                    <a:pt x="3" y="36"/>
                    <a:pt x="7" y="41"/>
                  </a:cubicBezTo>
                  <a:cubicBezTo>
                    <a:pt x="11" y="45"/>
                    <a:pt x="18" y="48"/>
                    <a:pt x="24" y="48"/>
                  </a:cubicBezTo>
                  <a:cubicBezTo>
                    <a:pt x="30" y="48"/>
                    <a:pt x="37" y="45"/>
                    <a:pt x="41" y="41"/>
                  </a:cubicBezTo>
                  <a:cubicBezTo>
                    <a:pt x="45" y="36"/>
                    <a:pt x="48" y="30"/>
                    <a:pt x="48" y="24"/>
                  </a:cubicBezTo>
                  <a:cubicBezTo>
                    <a:pt x="48" y="17"/>
                    <a:pt x="45" y="11"/>
                    <a:pt x="41" y="7"/>
                  </a:cubicBezTo>
                  <a:cubicBezTo>
                    <a:pt x="37" y="2"/>
                    <a:pt x="30" y="0"/>
                    <a:pt x="24" y="0"/>
                  </a:cubicBezTo>
                  <a:close/>
                  <a:moveTo>
                    <a:pt x="24" y="0"/>
                  </a:moveTo>
                  <a:cubicBezTo>
                    <a:pt x="24" y="0"/>
                    <a:pt x="24" y="0"/>
                    <a:pt x="2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1280" tIns="40640" rIns="81280" bIns="4064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67"/>
            </a:p>
          </p:txBody>
        </p:sp>
        <p:sp>
          <p:nvSpPr>
            <p:cNvPr id="130" name="Freeform 368">
              <a:extLst>
                <a:ext uri="{FF2B5EF4-FFF2-40B4-BE49-F238E27FC236}">
                  <a16:creationId xmlns:a16="http://schemas.microsoft.com/office/drawing/2014/main" xmlns="" id="{8479D0DD-C0C2-49D0-A8F5-91AF6534078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867513" y="2168005"/>
              <a:ext cx="10733" cy="10418"/>
            </a:xfrm>
            <a:custGeom>
              <a:avLst/>
              <a:gdLst>
                <a:gd name="T0" fmla="*/ 41 w 48"/>
                <a:gd name="T1" fmla="*/ 7 h 48"/>
                <a:gd name="T2" fmla="*/ 24 w 48"/>
                <a:gd name="T3" fmla="*/ 0 h 48"/>
                <a:gd name="T4" fmla="*/ 7 w 48"/>
                <a:gd name="T5" fmla="*/ 7 h 48"/>
                <a:gd name="T6" fmla="*/ 0 w 48"/>
                <a:gd name="T7" fmla="*/ 24 h 48"/>
                <a:gd name="T8" fmla="*/ 7 w 48"/>
                <a:gd name="T9" fmla="*/ 41 h 48"/>
                <a:gd name="T10" fmla="*/ 24 w 48"/>
                <a:gd name="T11" fmla="*/ 48 h 48"/>
                <a:gd name="T12" fmla="*/ 41 w 48"/>
                <a:gd name="T13" fmla="*/ 41 h 48"/>
                <a:gd name="T14" fmla="*/ 48 w 48"/>
                <a:gd name="T15" fmla="*/ 24 h 48"/>
                <a:gd name="T16" fmla="*/ 41 w 48"/>
                <a:gd name="T17" fmla="*/ 7 h 48"/>
                <a:gd name="T18" fmla="*/ 41 w 48"/>
                <a:gd name="T19" fmla="*/ 7 h 48"/>
                <a:gd name="T20" fmla="*/ 41 w 48"/>
                <a:gd name="T21" fmla="*/ 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8" h="48">
                  <a:moveTo>
                    <a:pt x="41" y="7"/>
                  </a:moveTo>
                  <a:cubicBezTo>
                    <a:pt x="37" y="3"/>
                    <a:pt x="30" y="0"/>
                    <a:pt x="24" y="0"/>
                  </a:cubicBezTo>
                  <a:cubicBezTo>
                    <a:pt x="18" y="0"/>
                    <a:pt x="11" y="3"/>
                    <a:pt x="7" y="7"/>
                  </a:cubicBezTo>
                  <a:cubicBezTo>
                    <a:pt x="3" y="12"/>
                    <a:pt x="0" y="18"/>
                    <a:pt x="0" y="24"/>
                  </a:cubicBezTo>
                  <a:cubicBezTo>
                    <a:pt x="0" y="30"/>
                    <a:pt x="3" y="37"/>
                    <a:pt x="7" y="41"/>
                  </a:cubicBezTo>
                  <a:cubicBezTo>
                    <a:pt x="11" y="46"/>
                    <a:pt x="18" y="48"/>
                    <a:pt x="24" y="48"/>
                  </a:cubicBezTo>
                  <a:cubicBezTo>
                    <a:pt x="30" y="48"/>
                    <a:pt x="37" y="46"/>
                    <a:pt x="41" y="41"/>
                  </a:cubicBezTo>
                  <a:cubicBezTo>
                    <a:pt x="45" y="37"/>
                    <a:pt x="48" y="30"/>
                    <a:pt x="48" y="24"/>
                  </a:cubicBezTo>
                  <a:cubicBezTo>
                    <a:pt x="48" y="18"/>
                    <a:pt x="45" y="12"/>
                    <a:pt x="41" y="7"/>
                  </a:cubicBezTo>
                  <a:close/>
                  <a:moveTo>
                    <a:pt x="41" y="7"/>
                  </a:moveTo>
                  <a:cubicBezTo>
                    <a:pt x="41" y="7"/>
                    <a:pt x="41" y="7"/>
                    <a:pt x="41" y="7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1280" tIns="40640" rIns="81280" bIns="4064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67"/>
            </a:p>
          </p:txBody>
        </p:sp>
        <p:sp>
          <p:nvSpPr>
            <p:cNvPr id="131" name="Freeform 369">
              <a:extLst>
                <a:ext uri="{FF2B5EF4-FFF2-40B4-BE49-F238E27FC236}">
                  <a16:creationId xmlns:a16="http://schemas.microsoft.com/office/drawing/2014/main" xmlns="" id="{A090510E-FFB0-4BE4-84B8-322DFC6BF82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867513" y="2145275"/>
              <a:ext cx="10733" cy="10733"/>
            </a:xfrm>
            <a:custGeom>
              <a:avLst/>
              <a:gdLst>
                <a:gd name="T0" fmla="*/ 41 w 48"/>
                <a:gd name="T1" fmla="*/ 7 h 48"/>
                <a:gd name="T2" fmla="*/ 24 w 48"/>
                <a:gd name="T3" fmla="*/ 0 h 48"/>
                <a:gd name="T4" fmla="*/ 7 w 48"/>
                <a:gd name="T5" fmla="*/ 7 h 48"/>
                <a:gd name="T6" fmla="*/ 0 w 48"/>
                <a:gd name="T7" fmla="*/ 24 h 48"/>
                <a:gd name="T8" fmla="*/ 7 w 48"/>
                <a:gd name="T9" fmla="*/ 41 h 48"/>
                <a:gd name="T10" fmla="*/ 24 w 48"/>
                <a:gd name="T11" fmla="*/ 48 h 48"/>
                <a:gd name="T12" fmla="*/ 41 w 48"/>
                <a:gd name="T13" fmla="*/ 41 h 48"/>
                <a:gd name="T14" fmla="*/ 48 w 48"/>
                <a:gd name="T15" fmla="*/ 24 h 48"/>
                <a:gd name="T16" fmla="*/ 41 w 48"/>
                <a:gd name="T17" fmla="*/ 7 h 48"/>
                <a:gd name="T18" fmla="*/ 41 w 48"/>
                <a:gd name="T19" fmla="*/ 7 h 48"/>
                <a:gd name="T20" fmla="*/ 41 w 48"/>
                <a:gd name="T21" fmla="*/ 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8" h="48">
                  <a:moveTo>
                    <a:pt x="41" y="7"/>
                  </a:moveTo>
                  <a:cubicBezTo>
                    <a:pt x="37" y="2"/>
                    <a:pt x="30" y="0"/>
                    <a:pt x="24" y="0"/>
                  </a:cubicBezTo>
                  <a:cubicBezTo>
                    <a:pt x="18" y="0"/>
                    <a:pt x="11" y="2"/>
                    <a:pt x="7" y="7"/>
                  </a:cubicBezTo>
                  <a:cubicBezTo>
                    <a:pt x="3" y="11"/>
                    <a:pt x="0" y="17"/>
                    <a:pt x="0" y="24"/>
                  </a:cubicBezTo>
                  <a:cubicBezTo>
                    <a:pt x="0" y="30"/>
                    <a:pt x="3" y="36"/>
                    <a:pt x="7" y="41"/>
                  </a:cubicBezTo>
                  <a:cubicBezTo>
                    <a:pt x="11" y="45"/>
                    <a:pt x="18" y="48"/>
                    <a:pt x="24" y="48"/>
                  </a:cubicBezTo>
                  <a:cubicBezTo>
                    <a:pt x="30" y="48"/>
                    <a:pt x="37" y="45"/>
                    <a:pt x="41" y="41"/>
                  </a:cubicBezTo>
                  <a:cubicBezTo>
                    <a:pt x="45" y="36"/>
                    <a:pt x="48" y="30"/>
                    <a:pt x="48" y="24"/>
                  </a:cubicBezTo>
                  <a:cubicBezTo>
                    <a:pt x="48" y="17"/>
                    <a:pt x="45" y="11"/>
                    <a:pt x="41" y="7"/>
                  </a:cubicBezTo>
                  <a:close/>
                  <a:moveTo>
                    <a:pt x="41" y="7"/>
                  </a:moveTo>
                  <a:cubicBezTo>
                    <a:pt x="41" y="7"/>
                    <a:pt x="41" y="7"/>
                    <a:pt x="41" y="7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1280" tIns="40640" rIns="81280" bIns="4064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67"/>
            </a:p>
          </p:txBody>
        </p:sp>
        <p:sp>
          <p:nvSpPr>
            <p:cNvPr id="132" name="Freeform 370">
              <a:extLst>
                <a:ext uri="{FF2B5EF4-FFF2-40B4-BE49-F238E27FC236}">
                  <a16:creationId xmlns:a16="http://schemas.microsoft.com/office/drawing/2014/main" xmlns="" id="{27E89DAA-BD27-46EB-9E3B-5A7767CE3D6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867513" y="2122230"/>
              <a:ext cx="10733" cy="10733"/>
            </a:xfrm>
            <a:custGeom>
              <a:avLst/>
              <a:gdLst>
                <a:gd name="T0" fmla="*/ 41 w 48"/>
                <a:gd name="T1" fmla="*/ 7 h 48"/>
                <a:gd name="T2" fmla="*/ 24 w 48"/>
                <a:gd name="T3" fmla="*/ 0 h 48"/>
                <a:gd name="T4" fmla="*/ 7 w 48"/>
                <a:gd name="T5" fmla="*/ 7 h 48"/>
                <a:gd name="T6" fmla="*/ 0 w 48"/>
                <a:gd name="T7" fmla="*/ 24 h 48"/>
                <a:gd name="T8" fmla="*/ 7 w 48"/>
                <a:gd name="T9" fmla="*/ 41 h 48"/>
                <a:gd name="T10" fmla="*/ 24 w 48"/>
                <a:gd name="T11" fmla="*/ 48 h 48"/>
                <a:gd name="T12" fmla="*/ 41 w 48"/>
                <a:gd name="T13" fmla="*/ 41 h 48"/>
                <a:gd name="T14" fmla="*/ 48 w 48"/>
                <a:gd name="T15" fmla="*/ 24 h 48"/>
                <a:gd name="T16" fmla="*/ 41 w 48"/>
                <a:gd name="T17" fmla="*/ 7 h 48"/>
                <a:gd name="T18" fmla="*/ 41 w 48"/>
                <a:gd name="T19" fmla="*/ 7 h 48"/>
                <a:gd name="T20" fmla="*/ 41 w 48"/>
                <a:gd name="T21" fmla="*/ 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8" h="48">
                  <a:moveTo>
                    <a:pt x="41" y="7"/>
                  </a:moveTo>
                  <a:cubicBezTo>
                    <a:pt x="37" y="3"/>
                    <a:pt x="30" y="0"/>
                    <a:pt x="24" y="0"/>
                  </a:cubicBezTo>
                  <a:cubicBezTo>
                    <a:pt x="18" y="0"/>
                    <a:pt x="11" y="3"/>
                    <a:pt x="7" y="7"/>
                  </a:cubicBezTo>
                  <a:cubicBezTo>
                    <a:pt x="3" y="12"/>
                    <a:pt x="0" y="18"/>
                    <a:pt x="0" y="24"/>
                  </a:cubicBezTo>
                  <a:cubicBezTo>
                    <a:pt x="0" y="31"/>
                    <a:pt x="3" y="37"/>
                    <a:pt x="7" y="41"/>
                  </a:cubicBezTo>
                  <a:cubicBezTo>
                    <a:pt x="11" y="46"/>
                    <a:pt x="18" y="48"/>
                    <a:pt x="24" y="48"/>
                  </a:cubicBezTo>
                  <a:cubicBezTo>
                    <a:pt x="30" y="48"/>
                    <a:pt x="37" y="46"/>
                    <a:pt x="41" y="41"/>
                  </a:cubicBezTo>
                  <a:cubicBezTo>
                    <a:pt x="45" y="37"/>
                    <a:pt x="48" y="31"/>
                    <a:pt x="48" y="24"/>
                  </a:cubicBezTo>
                  <a:cubicBezTo>
                    <a:pt x="48" y="18"/>
                    <a:pt x="45" y="12"/>
                    <a:pt x="41" y="7"/>
                  </a:cubicBezTo>
                  <a:close/>
                  <a:moveTo>
                    <a:pt x="41" y="7"/>
                  </a:moveTo>
                  <a:cubicBezTo>
                    <a:pt x="41" y="7"/>
                    <a:pt x="41" y="7"/>
                    <a:pt x="41" y="7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1280" tIns="40640" rIns="81280" bIns="4064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67"/>
            </a:p>
          </p:txBody>
        </p:sp>
        <p:sp>
          <p:nvSpPr>
            <p:cNvPr id="133" name="Freeform 371">
              <a:extLst>
                <a:ext uri="{FF2B5EF4-FFF2-40B4-BE49-F238E27FC236}">
                  <a16:creationId xmlns:a16="http://schemas.microsoft.com/office/drawing/2014/main" xmlns="" id="{6ECB58F8-FA79-43BA-B0FF-255A6DD7C7C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729559" y="2099501"/>
              <a:ext cx="11049" cy="10733"/>
            </a:xfrm>
            <a:custGeom>
              <a:avLst/>
              <a:gdLst>
                <a:gd name="T0" fmla="*/ 41 w 48"/>
                <a:gd name="T1" fmla="*/ 7 h 48"/>
                <a:gd name="T2" fmla="*/ 24 w 48"/>
                <a:gd name="T3" fmla="*/ 0 h 48"/>
                <a:gd name="T4" fmla="*/ 7 w 48"/>
                <a:gd name="T5" fmla="*/ 7 h 48"/>
                <a:gd name="T6" fmla="*/ 0 w 48"/>
                <a:gd name="T7" fmla="*/ 24 h 48"/>
                <a:gd name="T8" fmla="*/ 7 w 48"/>
                <a:gd name="T9" fmla="*/ 41 h 48"/>
                <a:gd name="T10" fmla="*/ 24 w 48"/>
                <a:gd name="T11" fmla="*/ 48 h 48"/>
                <a:gd name="T12" fmla="*/ 41 w 48"/>
                <a:gd name="T13" fmla="*/ 41 h 48"/>
                <a:gd name="T14" fmla="*/ 48 w 48"/>
                <a:gd name="T15" fmla="*/ 24 h 48"/>
                <a:gd name="T16" fmla="*/ 41 w 48"/>
                <a:gd name="T17" fmla="*/ 7 h 48"/>
                <a:gd name="T18" fmla="*/ 41 w 48"/>
                <a:gd name="T19" fmla="*/ 7 h 48"/>
                <a:gd name="T20" fmla="*/ 41 w 48"/>
                <a:gd name="T21" fmla="*/ 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8" h="48">
                  <a:moveTo>
                    <a:pt x="41" y="7"/>
                  </a:moveTo>
                  <a:cubicBezTo>
                    <a:pt x="36" y="3"/>
                    <a:pt x="30" y="0"/>
                    <a:pt x="24" y="0"/>
                  </a:cubicBezTo>
                  <a:cubicBezTo>
                    <a:pt x="17" y="0"/>
                    <a:pt x="11" y="3"/>
                    <a:pt x="7" y="7"/>
                  </a:cubicBezTo>
                  <a:cubicBezTo>
                    <a:pt x="2" y="11"/>
                    <a:pt x="0" y="18"/>
                    <a:pt x="0" y="24"/>
                  </a:cubicBezTo>
                  <a:cubicBezTo>
                    <a:pt x="0" y="30"/>
                    <a:pt x="2" y="37"/>
                    <a:pt x="7" y="41"/>
                  </a:cubicBezTo>
                  <a:cubicBezTo>
                    <a:pt x="11" y="45"/>
                    <a:pt x="17" y="48"/>
                    <a:pt x="24" y="48"/>
                  </a:cubicBezTo>
                  <a:cubicBezTo>
                    <a:pt x="30" y="48"/>
                    <a:pt x="36" y="45"/>
                    <a:pt x="41" y="41"/>
                  </a:cubicBezTo>
                  <a:cubicBezTo>
                    <a:pt x="45" y="37"/>
                    <a:pt x="48" y="30"/>
                    <a:pt x="48" y="24"/>
                  </a:cubicBezTo>
                  <a:cubicBezTo>
                    <a:pt x="48" y="18"/>
                    <a:pt x="45" y="11"/>
                    <a:pt x="41" y="7"/>
                  </a:cubicBezTo>
                  <a:close/>
                  <a:moveTo>
                    <a:pt x="41" y="7"/>
                  </a:moveTo>
                  <a:cubicBezTo>
                    <a:pt x="41" y="7"/>
                    <a:pt x="41" y="7"/>
                    <a:pt x="41" y="7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1280" tIns="40640" rIns="81280" bIns="4064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67"/>
            </a:p>
          </p:txBody>
        </p:sp>
        <p:sp>
          <p:nvSpPr>
            <p:cNvPr id="134" name="Freeform 372">
              <a:extLst>
                <a:ext uri="{FF2B5EF4-FFF2-40B4-BE49-F238E27FC236}">
                  <a16:creationId xmlns:a16="http://schemas.microsoft.com/office/drawing/2014/main" xmlns="" id="{93CC6AE9-6633-496F-BCD7-B4728AE4E86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729559" y="2190734"/>
              <a:ext cx="11049" cy="10733"/>
            </a:xfrm>
            <a:custGeom>
              <a:avLst/>
              <a:gdLst>
                <a:gd name="T0" fmla="*/ 24 w 48"/>
                <a:gd name="T1" fmla="*/ 0 h 48"/>
                <a:gd name="T2" fmla="*/ 7 w 48"/>
                <a:gd name="T3" fmla="*/ 7 h 48"/>
                <a:gd name="T4" fmla="*/ 0 w 48"/>
                <a:gd name="T5" fmla="*/ 24 h 48"/>
                <a:gd name="T6" fmla="*/ 7 w 48"/>
                <a:gd name="T7" fmla="*/ 41 h 48"/>
                <a:gd name="T8" fmla="*/ 24 w 48"/>
                <a:gd name="T9" fmla="*/ 48 h 48"/>
                <a:gd name="T10" fmla="*/ 41 w 48"/>
                <a:gd name="T11" fmla="*/ 41 h 48"/>
                <a:gd name="T12" fmla="*/ 48 w 48"/>
                <a:gd name="T13" fmla="*/ 24 h 48"/>
                <a:gd name="T14" fmla="*/ 41 w 48"/>
                <a:gd name="T15" fmla="*/ 7 h 48"/>
                <a:gd name="T16" fmla="*/ 24 w 48"/>
                <a:gd name="T17" fmla="*/ 0 h 48"/>
                <a:gd name="T18" fmla="*/ 24 w 48"/>
                <a:gd name="T19" fmla="*/ 0 h 48"/>
                <a:gd name="T20" fmla="*/ 24 w 48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8" h="48">
                  <a:moveTo>
                    <a:pt x="24" y="0"/>
                  </a:moveTo>
                  <a:cubicBezTo>
                    <a:pt x="17" y="0"/>
                    <a:pt x="11" y="2"/>
                    <a:pt x="7" y="7"/>
                  </a:cubicBezTo>
                  <a:cubicBezTo>
                    <a:pt x="2" y="11"/>
                    <a:pt x="0" y="17"/>
                    <a:pt x="0" y="24"/>
                  </a:cubicBezTo>
                  <a:cubicBezTo>
                    <a:pt x="0" y="30"/>
                    <a:pt x="2" y="36"/>
                    <a:pt x="7" y="41"/>
                  </a:cubicBezTo>
                  <a:cubicBezTo>
                    <a:pt x="11" y="45"/>
                    <a:pt x="17" y="48"/>
                    <a:pt x="24" y="48"/>
                  </a:cubicBezTo>
                  <a:cubicBezTo>
                    <a:pt x="30" y="48"/>
                    <a:pt x="36" y="45"/>
                    <a:pt x="41" y="41"/>
                  </a:cubicBezTo>
                  <a:cubicBezTo>
                    <a:pt x="45" y="36"/>
                    <a:pt x="48" y="30"/>
                    <a:pt x="48" y="24"/>
                  </a:cubicBezTo>
                  <a:cubicBezTo>
                    <a:pt x="48" y="17"/>
                    <a:pt x="45" y="11"/>
                    <a:pt x="41" y="7"/>
                  </a:cubicBezTo>
                  <a:cubicBezTo>
                    <a:pt x="36" y="2"/>
                    <a:pt x="30" y="0"/>
                    <a:pt x="24" y="0"/>
                  </a:cubicBezTo>
                  <a:close/>
                  <a:moveTo>
                    <a:pt x="24" y="0"/>
                  </a:moveTo>
                  <a:cubicBezTo>
                    <a:pt x="24" y="0"/>
                    <a:pt x="24" y="0"/>
                    <a:pt x="2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1280" tIns="40640" rIns="81280" bIns="4064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67"/>
            </a:p>
          </p:txBody>
        </p:sp>
        <p:sp>
          <p:nvSpPr>
            <p:cNvPr id="135" name="Freeform 373">
              <a:extLst>
                <a:ext uri="{FF2B5EF4-FFF2-40B4-BE49-F238E27FC236}">
                  <a16:creationId xmlns:a16="http://schemas.microsoft.com/office/drawing/2014/main" xmlns="" id="{04AD774C-E893-4041-AB2E-A7BADF154ED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729559" y="2168005"/>
              <a:ext cx="11049" cy="10418"/>
            </a:xfrm>
            <a:custGeom>
              <a:avLst/>
              <a:gdLst>
                <a:gd name="T0" fmla="*/ 41 w 48"/>
                <a:gd name="T1" fmla="*/ 7 h 48"/>
                <a:gd name="T2" fmla="*/ 24 w 48"/>
                <a:gd name="T3" fmla="*/ 0 h 48"/>
                <a:gd name="T4" fmla="*/ 7 w 48"/>
                <a:gd name="T5" fmla="*/ 7 h 48"/>
                <a:gd name="T6" fmla="*/ 0 w 48"/>
                <a:gd name="T7" fmla="*/ 24 h 48"/>
                <a:gd name="T8" fmla="*/ 7 w 48"/>
                <a:gd name="T9" fmla="*/ 41 h 48"/>
                <a:gd name="T10" fmla="*/ 24 w 48"/>
                <a:gd name="T11" fmla="*/ 48 h 48"/>
                <a:gd name="T12" fmla="*/ 41 w 48"/>
                <a:gd name="T13" fmla="*/ 41 h 48"/>
                <a:gd name="T14" fmla="*/ 48 w 48"/>
                <a:gd name="T15" fmla="*/ 24 h 48"/>
                <a:gd name="T16" fmla="*/ 41 w 48"/>
                <a:gd name="T17" fmla="*/ 7 h 48"/>
                <a:gd name="T18" fmla="*/ 41 w 48"/>
                <a:gd name="T19" fmla="*/ 7 h 48"/>
                <a:gd name="T20" fmla="*/ 41 w 48"/>
                <a:gd name="T21" fmla="*/ 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8" h="48">
                  <a:moveTo>
                    <a:pt x="41" y="7"/>
                  </a:moveTo>
                  <a:cubicBezTo>
                    <a:pt x="36" y="3"/>
                    <a:pt x="30" y="0"/>
                    <a:pt x="24" y="0"/>
                  </a:cubicBezTo>
                  <a:cubicBezTo>
                    <a:pt x="17" y="0"/>
                    <a:pt x="11" y="3"/>
                    <a:pt x="7" y="7"/>
                  </a:cubicBezTo>
                  <a:cubicBezTo>
                    <a:pt x="2" y="12"/>
                    <a:pt x="0" y="18"/>
                    <a:pt x="0" y="24"/>
                  </a:cubicBezTo>
                  <a:cubicBezTo>
                    <a:pt x="0" y="30"/>
                    <a:pt x="2" y="37"/>
                    <a:pt x="7" y="41"/>
                  </a:cubicBezTo>
                  <a:cubicBezTo>
                    <a:pt x="11" y="46"/>
                    <a:pt x="17" y="48"/>
                    <a:pt x="24" y="48"/>
                  </a:cubicBezTo>
                  <a:cubicBezTo>
                    <a:pt x="30" y="48"/>
                    <a:pt x="36" y="46"/>
                    <a:pt x="41" y="41"/>
                  </a:cubicBezTo>
                  <a:cubicBezTo>
                    <a:pt x="45" y="37"/>
                    <a:pt x="48" y="30"/>
                    <a:pt x="48" y="24"/>
                  </a:cubicBezTo>
                  <a:cubicBezTo>
                    <a:pt x="48" y="18"/>
                    <a:pt x="45" y="12"/>
                    <a:pt x="41" y="7"/>
                  </a:cubicBezTo>
                  <a:close/>
                  <a:moveTo>
                    <a:pt x="41" y="7"/>
                  </a:moveTo>
                  <a:cubicBezTo>
                    <a:pt x="41" y="7"/>
                    <a:pt x="41" y="7"/>
                    <a:pt x="41" y="7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1280" tIns="40640" rIns="81280" bIns="4064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67"/>
            </a:p>
          </p:txBody>
        </p:sp>
        <p:sp>
          <p:nvSpPr>
            <p:cNvPr id="136" name="Freeform 374">
              <a:extLst>
                <a:ext uri="{FF2B5EF4-FFF2-40B4-BE49-F238E27FC236}">
                  <a16:creationId xmlns:a16="http://schemas.microsoft.com/office/drawing/2014/main" xmlns="" id="{ADAB1D15-427D-4627-816D-00CB02D7AFB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729559" y="2145275"/>
              <a:ext cx="11049" cy="10733"/>
            </a:xfrm>
            <a:custGeom>
              <a:avLst/>
              <a:gdLst>
                <a:gd name="T0" fmla="*/ 41 w 48"/>
                <a:gd name="T1" fmla="*/ 7 h 48"/>
                <a:gd name="T2" fmla="*/ 24 w 48"/>
                <a:gd name="T3" fmla="*/ 0 h 48"/>
                <a:gd name="T4" fmla="*/ 7 w 48"/>
                <a:gd name="T5" fmla="*/ 7 h 48"/>
                <a:gd name="T6" fmla="*/ 0 w 48"/>
                <a:gd name="T7" fmla="*/ 24 h 48"/>
                <a:gd name="T8" fmla="*/ 7 w 48"/>
                <a:gd name="T9" fmla="*/ 41 h 48"/>
                <a:gd name="T10" fmla="*/ 24 w 48"/>
                <a:gd name="T11" fmla="*/ 48 h 48"/>
                <a:gd name="T12" fmla="*/ 41 w 48"/>
                <a:gd name="T13" fmla="*/ 41 h 48"/>
                <a:gd name="T14" fmla="*/ 48 w 48"/>
                <a:gd name="T15" fmla="*/ 24 h 48"/>
                <a:gd name="T16" fmla="*/ 41 w 48"/>
                <a:gd name="T17" fmla="*/ 7 h 48"/>
                <a:gd name="T18" fmla="*/ 41 w 48"/>
                <a:gd name="T19" fmla="*/ 7 h 48"/>
                <a:gd name="T20" fmla="*/ 41 w 48"/>
                <a:gd name="T21" fmla="*/ 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8" h="48">
                  <a:moveTo>
                    <a:pt x="41" y="7"/>
                  </a:moveTo>
                  <a:cubicBezTo>
                    <a:pt x="36" y="2"/>
                    <a:pt x="30" y="0"/>
                    <a:pt x="24" y="0"/>
                  </a:cubicBezTo>
                  <a:cubicBezTo>
                    <a:pt x="17" y="0"/>
                    <a:pt x="11" y="2"/>
                    <a:pt x="7" y="7"/>
                  </a:cubicBezTo>
                  <a:cubicBezTo>
                    <a:pt x="2" y="11"/>
                    <a:pt x="0" y="17"/>
                    <a:pt x="0" y="24"/>
                  </a:cubicBezTo>
                  <a:cubicBezTo>
                    <a:pt x="0" y="30"/>
                    <a:pt x="2" y="36"/>
                    <a:pt x="7" y="41"/>
                  </a:cubicBezTo>
                  <a:cubicBezTo>
                    <a:pt x="11" y="45"/>
                    <a:pt x="17" y="48"/>
                    <a:pt x="24" y="48"/>
                  </a:cubicBezTo>
                  <a:cubicBezTo>
                    <a:pt x="30" y="48"/>
                    <a:pt x="36" y="45"/>
                    <a:pt x="41" y="41"/>
                  </a:cubicBezTo>
                  <a:cubicBezTo>
                    <a:pt x="45" y="36"/>
                    <a:pt x="48" y="30"/>
                    <a:pt x="48" y="24"/>
                  </a:cubicBezTo>
                  <a:cubicBezTo>
                    <a:pt x="48" y="17"/>
                    <a:pt x="45" y="11"/>
                    <a:pt x="41" y="7"/>
                  </a:cubicBezTo>
                  <a:close/>
                  <a:moveTo>
                    <a:pt x="41" y="7"/>
                  </a:moveTo>
                  <a:cubicBezTo>
                    <a:pt x="41" y="7"/>
                    <a:pt x="41" y="7"/>
                    <a:pt x="41" y="7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1280" tIns="40640" rIns="81280" bIns="4064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67"/>
            </a:p>
          </p:txBody>
        </p:sp>
        <p:sp>
          <p:nvSpPr>
            <p:cNvPr id="137" name="Freeform 375">
              <a:extLst>
                <a:ext uri="{FF2B5EF4-FFF2-40B4-BE49-F238E27FC236}">
                  <a16:creationId xmlns:a16="http://schemas.microsoft.com/office/drawing/2014/main" xmlns="" id="{B9A2921F-61D4-49EE-A560-D7F9B4021F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729559" y="2122230"/>
              <a:ext cx="11049" cy="10733"/>
            </a:xfrm>
            <a:custGeom>
              <a:avLst/>
              <a:gdLst>
                <a:gd name="T0" fmla="*/ 41 w 48"/>
                <a:gd name="T1" fmla="*/ 7 h 48"/>
                <a:gd name="T2" fmla="*/ 24 w 48"/>
                <a:gd name="T3" fmla="*/ 0 h 48"/>
                <a:gd name="T4" fmla="*/ 7 w 48"/>
                <a:gd name="T5" fmla="*/ 7 h 48"/>
                <a:gd name="T6" fmla="*/ 0 w 48"/>
                <a:gd name="T7" fmla="*/ 24 h 48"/>
                <a:gd name="T8" fmla="*/ 7 w 48"/>
                <a:gd name="T9" fmla="*/ 41 h 48"/>
                <a:gd name="T10" fmla="*/ 24 w 48"/>
                <a:gd name="T11" fmla="*/ 48 h 48"/>
                <a:gd name="T12" fmla="*/ 41 w 48"/>
                <a:gd name="T13" fmla="*/ 41 h 48"/>
                <a:gd name="T14" fmla="*/ 48 w 48"/>
                <a:gd name="T15" fmla="*/ 24 h 48"/>
                <a:gd name="T16" fmla="*/ 41 w 48"/>
                <a:gd name="T17" fmla="*/ 7 h 48"/>
                <a:gd name="T18" fmla="*/ 41 w 48"/>
                <a:gd name="T19" fmla="*/ 7 h 48"/>
                <a:gd name="T20" fmla="*/ 41 w 48"/>
                <a:gd name="T21" fmla="*/ 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8" h="48">
                  <a:moveTo>
                    <a:pt x="41" y="7"/>
                  </a:moveTo>
                  <a:cubicBezTo>
                    <a:pt x="36" y="3"/>
                    <a:pt x="30" y="0"/>
                    <a:pt x="24" y="0"/>
                  </a:cubicBezTo>
                  <a:cubicBezTo>
                    <a:pt x="17" y="0"/>
                    <a:pt x="11" y="3"/>
                    <a:pt x="7" y="7"/>
                  </a:cubicBezTo>
                  <a:cubicBezTo>
                    <a:pt x="2" y="12"/>
                    <a:pt x="0" y="18"/>
                    <a:pt x="0" y="24"/>
                  </a:cubicBezTo>
                  <a:cubicBezTo>
                    <a:pt x="0" y="31"/>
                    <a:pt x="2" y="37"/>
                    <a:pt x="7" y="41"/>
                  </a:cubicBezTo>
                  <a:cubicBezTo>
                    <a:pt x="11" y="46"/>
                    <a:pt x="17" y="48"/>
                    <a:pt x="24" y="48"/>
                  </a:cubicBezTo>
                  <a:cubicBezTo>
                    <a:pt x="30" y="48"/>
                    <a:pt x="36" y="46"/>
                    <a:pt x="41" y="41"/>
                  </a:cubicBezTo>
                  <a:cubicBezTo>
                    <a:pt x="45" y="37"/>
                    <a:pt x="48" y="31"/>
                    <a:pt x="48" y="24"/>
                  </a:cubicBezTo>
                  <a:cubicBezTo>
                    <a:pt x="48" y="18"/>
                    <a:pt x="45" y="12"/>
                    <a:pt x="41" y="7"/>
                  </a:cubicBezTo>
                  <a:close/>
                  <a:moveTo>
                    <a:pt x="41" y="7"/>
                  </a:moveTo>
                  <a:cubicBezTo>
                    <a:pt x="41" y="7"/>
                    <a:pt x="41" y="7"/>
                    <a:pt x="41" y="7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1280" tIns="40640" rIns="81280" bIns="4064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67"/>
            </a:p>
          </p:txBody>
        </p:sp>
        <p:sp>
          <p:nvSpPr>
            <p:cNvPr id="138" name="Freeform 376">
              <a:extLst>
                <a:ext uri="{FF2B5EF4-FFF2-40B4-BE49-F238E27FC236}">
                  <a16:creationId xmlns:a16="http://schemas.microsoft.com/office/drawing/2014/main" xmlns="" id="{9C53FAB3-97FA-4233-9BE3-27D79826D49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660425" y="2190734"/>
              <a:ext cx="11049" cy="10733"/>
            </a:xfrm>
            <a:custGeom>
              <a:avLst/>
              <a:gdLst>
                <a:gd name="T0" fmla="*/ 24 w 48"/>
                <a:gd name="T1" fmla="*/ 0 h 48"/>
                <a:gd name="T2" fmla="*/ 7 w 48"/>
                <a:gd name="T3" fmla="*/ 7 h 48"/>
                <a:gd name="T4" fmla="*/ 0 w 48"/>
                <a:gd name="T5" fmla="*/ 24 h 48"/>
                <a:gd name="T6" fmla="*/ 7 w 48"/>
                <a:gd name="T7" fmla="*/ 41 h 48"/>
                <a:gd name="T8" fmla="*/ 24 w 48"/>
                <a:gd name="T9" fmla="*/ 48 h 48"/>
                <a:gd name="T10" fmla="*/ 41 w 48"/>
                <a:gd name="T11" fmla="*/ 41 h 48"/>
                <a:gd name="T12" fmla="*/ 48 w 48"/>
                <a:gd name="T13" fmla="*/ 24 h 48"/>
                <a:gd name="T14" fmla="*/ 41 w 48"/>
                <a:gd name="T15" fmla="*/ 7 h 48"/>
                <a:gd name="T16" fmla="*/ 24 w 48"/>
                <a:gd name="T17" fmla="*/ 0 h 48"/>
                <a:gd name="T18" fmla="*/ 24 w 48"/>
                <a:gd name="T19" fmla="*/ 0 h 48"/>
                <a:gd name="T20" fmla="*/ 24 w 48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8" h="48">
                  <a:moveTo>
                    <a:pt x="24" y="0"/>
                  </a:moveTo>
                  <a:cubicBezTo>
                    <a:pt x="18" y="0"/>
                    <a:pt x="12" y="2"/>
                    <a:pt x="7" y="7"/>
                  </a:cubicBezTo>
                  <a:cubicBezTo>
                    <a:pt x="3" y="11"/>
                    <a:pt x="0" y="17"/>
                    <a:pt x="0" y="24"/>
                  </a:cubicBezTo>
                  <a:cubicBezTo>
                    <a:pt x="0" y="30"/>
                    <a:pt x="3" y="36"/>
                    <a:pt x="7" y="41"/>
                  </a:cubicBezTo>
                  <a:cubicBezTo>
                    <a:pt x="12" y="45"/>
                    <a:pt x="18" y="48"/>
                    <a:pt x="24" y="48"/>
                  </a:cubicBezTo>
                  <a:cubicBezTo>
                    <a:pt x="31" y="48"/>
                    <a:pt x="37" y="45"/>
                    <a:pt x="41" y="41"/>
                  </a:cubicBezTo>
                  <a:cubicBezTo>
                    <a:pt x="46" y="36"/>
                    <a:pt x="48" y="30"/>
                    <a:pt x="48" y="24"/>
                  </a:cubicBezTo>
                  <a:cubicBezTo>
                    <a:pt x="48" y="17"/>
                    <a:pt x="46" y="11"/>
                    <a:pt x="41" y="7"/>
                  </a:cubicBezTo>
                  <a:cubicBezTo>
                    <a:pt x="37" y="2"/>
                    <a:pt x="31" y="0"/>
                    <a:pt x="24" y="0"/>
                  </a:cubicBezTo>
                  <a:close/>
                  <a:moveTo>
                    <a:pt x="24" y="0"/>
                  </a:moveTo>
                  <a:cubicBezTo>
                    <a:pt x="24" y="0"/>
                    <a:pt x="24" y="0"/>
                    <a:pt x="2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1280" tIns="40640" rIns="81280" bIns="4064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67"/>
            </a:p>
          </p:txBody>
        </p:sp>
        <p:sp>
          <p:nvSpPr>
            <p:cNvPr id="139" name="Freeform 377">
              <a:extLst>
                <a:ext uri="{FF2B5EF4-FFF2-40B4-BE49-F238E27FC236}">
                  <a16:creationId xmlns:a16="http://schemas.microsoft.com/office/drawing/2014/main" xmlns="" id="{C0D2F0BE-8CF0-4A31-8AE4-D34800B852F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660425" y="2168005"/>
              <a:ext cx="11049" cy="10418"/>
            </a:xfrm>
            <a:custGeom>
              <a:avLst/>
              <a:gdLst>
                <a:gd name="T0" fmla="*/ 41 w 48"/>
                <a:gd name="T1" fmla="*/ 7 h 48"/>
                <a:gd name="T2" fmla="*/ 24 w 48"/>
                <a:gd name="T3" fmla="*/ 0 h 48"/>
                <a:gd name="T4" fmla="*/ 7 w 48"/>
                <a:gd name="T5" fmla="*/ 7 h 48"/>
                <a:gd name="T6" fmla="*/ 0 w 48"/>
                <a:gd name="T7" fmla="*/ 24 h 48"/>
                <a:gd name="T8" fmla="*/ 7 w 48"/>
                <a:gd name="T9" fmla="*/ 41 h 48"/>
                <a:gd name="T10" fmla="*/ 24 w 48"/>
                <a:gd name="T11" fmla="*/ 48 h 48"/>
                <a:gd name="T12" fmla="*/ 41 w 48"/>
                <a:gd name="T13" fmla="*/ 41 h 48"/>
                <a:gd name="T14" fmla="*/ 48 w 48"/>
                <a:gd name="T15" fmla="*/ 24 h 48"/>
                <a:gd name="T16" fmla="*/ 41 w 48"/>
                <a:gd name="T17" fmla="*/ 7 h 48"/>
                <a:gd name="T18" fmla="*/ 41 w 48"/>
                <a:gd name="T19" fmla="*/ 7 h 48"/>
                <a:gd name="T20" fmla="*/ 41 w 48"/>
                <a:gd name="T21" fmla="*/ 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8" h="48">
                  <a:moveTo>
                    <a:pt x="41" y="7"/>
                  </a:moveTo>
                  <a:cubicBezTo>
                    <a:pt x="37" y="3"/>
                    <a:pt x="31" y="0"/>
                    <a:pt x="24" y="0"/>
                  </a:cubicBezTo>
                  <a:cubicBezTo>
                    <a:pt x="18" y="0"/>
                    <a:pt x="12" y="3"/>
                    <a:pt x="7" y="7"/>
                  </a:cubicBezTo>
                  <a:cubicBezTo>
                    <a:pt x="3" y="12"/>
                    <a:pt x="0" y="18"/>
                    <a:pt x="0" y="24"/>
                  </a:cubicBezTo>
                  <a:cubicBezTo>
                    <a:pt x="0" y="30"/>
                    <a:pt x="3" y="37"/>
                    <a:pt x="7" y="41"/>
                  </a:cubicBezTo>
                  <a:cubicBezTo>
                    <a:pt x="12" y="46"/>
                    <a:pt x="18" y="48"/>
                    <a:pt x="24" y="48"/>
                  </a:cubicBezTo>
                  <a:cubicBezTo>
                    <a:pt x="31" y="48"/>
                    <a:pt x="37" y="46"/>
                    <a:pt x="41" y="41"/>
                  </a:cubicBezTo>
                  <a:cubicBezTo>
                    <a:pt x="46" y="37"/>
                    <a:pt x="48" y="30"/>
                    <a:pt x="48" y="24"/>
                  </a:cubicBezTo>
                  <a:cubicBezTo>
                    <a:pt x="48" y="18"/>
                    <a:pt x="46" y="12"/>
                    <a:pt x="41" y="7"/>
                  </a:cubicBezTo>
                  <a:close/>
                  <a:moveTo>
                    <a:pt x="41" y="7"/>
                  </a:moveTo>
                  <a:cubicBezTo>
                    <a:pt x="41" y="7"/>
                    <a:pt x="41" y="7"/>
                    <a:pt x="41" y="7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1280" tIns="40640" rIns="81280" bIns="4064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67"/>
            </a:p>
          </p:txBody>
        </p:sp>
        <p:sp>
          <p:nvSpPr>
            <p:cNvPr id="140" name="Freeform 378">
              <a:extLst>
                <a:ext uri="{FF2B5EF4-FFF2-40B4-BE49-F238E27FC236}">
                  <a16:creationId xmlns:a16="http://schemas.microsoft.com/office/drawing/2014/main" xmlns="" id="{BA260BF8-C910-41E2-A109-AFB7381C2A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660425" y="2145275"/>
              <a:ext cx="11049" cy="10733"/>
            </a:xfrm>
            <a:custGeom>
              <a:avLst/>
              <a:gdLst>
                <a:gd name="T0" fmla="*/ 41 w 48"/>
                <a:gd name="T1" fmla="*/ 7 h 48"/>
                <a:gd name="T2" fmla="*/ 24 w 48"/>
                <a:gd name="T3" fmla="*/ 0 h 48"/>
                <a:gd name="T4" fmla="*/ 7 w 48"/>
                <a:gd name="T5" fmla="*/ 7 h 48"/>
                <a:gd name="T6" fmla="*/ 0 w 48"/>
                <a:gd name="T7" fmla="*/ 24 h 48"/>
                <a:gd name="T8" fmla="*/ 7 w 48"/>
                <a:gd name="T9" fmla="*/ 41 h 48"/>
                <a:gd name="T10" fmla="*/ 24 w 48"/>
                <a:gd name="T11" fmla="*/ 48 h 48"/>
                <a:gd name="T12" fmla="*/ 41 w 48"/>
                <a:gd name="T13" fmla="*/ 41 h 48"/>
                <a:gd name="T14" fmla="*/ 48 w 48"/>
                <a:gd name="T15" fmla="*/ 24 h 48"/>
                <a:gd name="T16" fmla="*/ 41 w 48"/>
                <a:gd name="T17" fmla="*/ 7 h 48"/>
                <a:gd name="T18" fmla="*/ 41 w 48"/>
                <a:gd name="T19" fmla="*/ 7 h 48"/>
                <a:gd name="T20" fmla="*/ 41 w 48"/>
                <a:gd name="T21" fmla="*/ 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8" h="48">
                  <a:moveTo>
                    <a:pt x="41" y="7"/>
                  </a:moveTo>
                  <a:cubicBezTo>
                    <a:pt x="37" y="2"/>
                    <a:pt x="31" y="0"/>
                    <a:pt x="24" y="0"/>
                  </a:cubicBezTo>
                  <a:cubicBezTo>
                    <a:pt x="18" y="0"/>
                    <a:pt x="12" y="2"/>
                    <a:pt x="7" y="7"/>
                  </a:cubicBezTo>
                  <a:cubicBezTo>
                    <a:pt x="3" y="11"/>
                    <a:pt x="0" y="17"/>
                    <a:pt x="0" y="24"/>
                  </a:cubicBezTo>
                  <a:cubicBezTo>
                    <a:pt x="0" y="30"/>
                    <a:pt x="3" y="36"/>
                    <a:pt x="7" y="41"/>
                  </a:cubicBezTo>
                  <a:cubicBezTo>
                    <a:pt x="12" y="45"/>
                    <a:pt x="18" y="48"/>
                    <a:pt x="24" y="48"/>
                  </a:cubicBezTo>
                  <a:cubicBezTo>
                    <a:pt x="31" y="48"/>
                    <a:pt x="37" y="45"/>
                    <a:pt x="41" y="41"/>
                  </a:cubicBezTo>
                  <a:cubicBezTo>
                    <a:pt x="46" y="36"/>
                    <a:pt x="48" y="30"/>
                    <a:pt x="48" y="24"/>
                  </a:cubicBezTo>
                  <a:cubicBezTo>
                    <a:pt x="48" y="17"/>
                    <a:pt x="46" y="11"/>
                    <a:pt x="41" y="7"/>
                  </a:cubicBezTo>
                  <a:close/>
                  <a:moveTo>
                    <a:pt x="41" y="7"/>
                  </a:moveTo>
                  <a:cubicBezTo>
                    <a:pt x="41" y="7"/>
                    <a:pt x="41" y="7"/>
                    <a:pt x="41" y="7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1280" tIns="40640" rIns="81280" bIns="4064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67"/>
            </a:p>
          </p:txBody>
        </p:sp>
        <p:sp>
          <p:nvSpPr>
            <p:cNvPr id="141" name="Freeform 379">
              <a:extLst>
                <a:ext uri="{FF2B5EF4-FFF2-40B4-BE49-F238E27FC236}">
                  <a16:creationId xmlns:a16="http://schemas.microsoft.com/office/drawing/2014/main" xmlns="" id="{9D6619FC-27F6-4B81-9F7F-1838C840DB7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660425" y="2122230"/>
              <a:ext cx="11049" cy="10733"/>
            </a:xfrm>
            <a:custGeom>
              <a:avLst/>
              <a:gdLst>
                <a:gd name="T0" fmla="*/ 41 w 48"/>
                <a:gd name="T1" fmla="*/ 7 h 48"/>
                <a:gd name="T2" fmla="*/ 24 w 48"/>
                <a:gd name="T3" fmla="*/ 0 h 48"/>
                <a:gd name="T4" fmla="*/ 7 w 48"/>
                <a:gd name="T5" fmla="*/ 7 h 48"/>
                <a:gd name="T6" fmla="*/ 0 w 48"/>
                <a:gd name="T7" fmla="*/ 24 h 48"/>
                <a:gd name="T8" fmla="*/ 7 w 48"/>
                <a:gd name="T9" fmla="*/ 41 h 48"/>
                <a:gd name="T10" fmla="*/ 24 w 48"/>
                <a:gd name="T11" fmla="*/ 48 h 48"/>
                <a:gd name="T12" fmla="*/ 41 w 48"/>
                <a:gd name="T13" fmla="*/ 41 h 48"/>
                <a:gd name="T14" fmla="*/ 48 w 48"/>
                <a:gd name="T15" fmla="*/ 24 h 48"/>
                <a:gd name="T16" fmla="*/ 41 w 48"/>
                <a:gd name="T17" fmla="*/ 7 h 48"/>
                <a:gd name="T18" fmla="*/ 41 w 48"/>
                <a:gd name="T19" fmla="*/ 7 h 48"/>
                <a:gd name="T20" fmla="*/ 41 w 48"/>
                <a:gd name="T21" fmla="*/ 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8" h="48">
                  <a:moveTo>
                    <a:pt x="41" y="7"/>
                  </a:moveTo>
                  <a:cubicBezTo>
                    <a:pt x="37" y="3"/>
                    <a:pt x="31" y="0"/>
                    <a:pt x="24" y="0"/>
                  </a:cubicBezTo>
                  <a:cubicBezTo>
                    <a:pt x="18" y="0"/>
                    <a:pt x="12" y="3"/>
                    <a:pt x="7" y="7"/>
                  </a:cubicBezTo>
                  <a:cubicBezTo>
                    <a:pt x="3" y="12"/>
                    <a:pt x="0" y="18"/>
                    <a:pt x="0" y="24"/>
                  </a:cubicBezTo>
                  <a:cubicBezTo>
                    <a:pt x="0" y="31"/>
                    <a:pt x="3" y="37"/>
                    <a:pt x="7" y="41"/>
                  </a:cubicBezTo>
                  <a:cubicBezTo>
                    <a:pt x="12" y="46"/>
                    <a:pt x="18" y="48"/>
                    <a:pt x="24" y="48"/>
                  </a:cubicBezTo>
                  <a:cubicBezTo>
                    <a:pt x="31" y="48"/>
                    <a:pt x="37" y="46"/>
                    <a:pt x="41" y="41"/>
                  </a:cubicBezTo>
                  <a:cubicBezTo>
                    <a:pt x="46" y="37"/>
                    <a:pt x="48" y="31"/>
                    <a:pt x="48" y="24"/>
                  </a:cubicBezTo>
                  <a:cubicBezTo>
                    <a:pt x="48" y="18"/>
                    <a:pt x="46" y="12"/>
                    <a:pt x="41" y="7"/>
                  </a:cubicBezTo>
                  <a:close/>
                  <a:moveTo>
                    <a:pt x="41" y="7"/>
                  </a:moveTo>
                  <a:cubicBezTo>
                    <a:pt x="41" y="7"/>
                    <a:pt x="41" y="7"/>
                    <a:pt x="41" y="7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1280" tIns="40640" rIns="81280" bIns="4064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67"/>
            </a:p>
          </p:txBody>
        </p:sp>
        <p:sp>
          <p:nvSpPr>
            <p:cNvPr id="142" name="Freeform 380">
              <a:extLst>
                <a:ext uri="{FF2B5EF4-FFF2-40B4-BE49-F238E27FC236}">
                  <a16:creationId xmlns:a16="http://schemas.microsoft.com/office/drawing/2014/main" xmlns="" id="{BB3EA044-DD94-498E-AE74-CF200652D5E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580241" y="1871893"/>
              <a:ext cx="367140" cy="363668"/>
            </a:xfrm>
            <a:custGeom>
              <a:avLst/>
              <a:gdLst>
                <a:gd name="T0" fmla="*/ 1635 w 1635"/>
                <a:gd name="T1" fmla="*/ 22 h 1635"/>
                <a:gd name="T2" fmla="*/ 1634 w 1635"/>
                <a:gd name="T3" fmla="*/ 17 h 1635"/>
                <a:gd name="T4" fmla="*/ 1632 w 1635"/>
                <a:gd name="T5" fmla="*/ 13 h 1635"/>
                <a:gd name="T6" fmla="*/ 1630 w 1635"/>
                <a:gd name="T7" fmla="*/ 9 h 1635"/>
                <a:gd name="T8" fmla="*/ 1624 w 1635"/>
                <a:gd name="T9" fmla="*/ 3 h 1635"/>
                <a:gd name="T10" fmla="*/ 1619 w 1635"/>
                <a:gd name="T11" fmla="*/ 1 h 1635"/>
                <a:gd name="T12" fmla="*/ 1615 w 1635"/>
                <a:gd name="T13" fmla="*/ 0 h 1635"/>
                <a:gd name="T14" fmla="*/ 1406 w 1635"/>
                <a:gd name="T15" fmla="*/ 0 h 1635"/>
                <a:gd name="T16" fmla="*/ 1290 w 1635"/>
                <a:gd name="T17" fmla="*/ 311 h 1635"/>
                <a:gd name="T18" fmla="*/ 985 w 1635"/>
                <a:gd name="T19" fmla="*/ 438 h 1635"/>
                <a:gd name="T20" fmla="*/ 981 w 1635"/>
                <a:gd name="T21" fmla="*/ 441 h 1635"/>
                <a:gd name="T22" fmla="*/ 978 w 1635"/>
                <a:gd name="T23" fmla="*/ 444 h 1635"/>
                <a:gd name="T24" fmla="*/ 691 w 1635"/>
                <a:gd name="T25" fmla="*/ 898 h 1635"/>
                <a:gd name="T26" fmla="*/ 554 w 1635"/>
                <a:gd name="T27" fmla="*/ 649 h 1635"/>
                <a:gd name="T28" fmla="*/ 551 w 1635"/>
                <a:gd name="T29" fmla="*/ 645 h 1635"/>
                <a:gd name="T30" fmla="*/ 547 w 1635"/>
                <a:gd name="T31" fmla="*/ 643 h 1635"/>
                <a:gd name="T32" fmla="*/ 543 w 1635"/>
                <a:gd name="T33" fmla="*/ 641 h 1635"/>
                <a:gd name="T34" fmla="*/ 538 w 1635"/>
                <a:gd name="T35" fmla="*/ 640 h 1635"/>
                <a:gd name="T36" fmla="*/ 533 w 1635"/>
                <a:gd name="T37" fmla="*/ 640 h 1635"/>
                <a:gd name="T38" fmla="*/ 529 w 1635"/>
                <a:gd name="T39" fmla="*/ 641 h 1635"/>
                <a:gd name="T40" fmla="*/ 522 w 1635"/>
                <a:gd name="T41" fmla="*/ 644 h 1635"/>
                <a:gd name="T42" fmla="*/ 518 w 1635"/>
                <a:gd name="T43" fmla="*/ 648 h 1635"/>
                <a:gd name="T44" fmla="*/ 515 w 1635"/>
                <a:gd name="T45" fmla="*/ 652 h 1635"/>
                <a:gd name="T46" fmla="*/ 363 w 1635"/>
                <a:gd name="T47" fmla="*/ 1032 h 1635"/>
                <a:gd name="T48" fmla="*/ 51 w 1635"/>
                <a:gd name="T49" fmla="*/ 24 h 1635"/>
                <a:gd name="T50" fmla="*/ 24 w 1635"/>
                <a:gd name="T51" fmla="*/ 355 h 1635"/>
                <a:gd name="T52" fmla="*/ 0 w 1635"/>
                <a:gd name="T53" fmla="*/ 638 h 1635"/>
                <a:gd name="T54" fmla="*/ 24 w 1635"/>
                <a:gd name="T55" fmla="*/ 922 h 1635"/>
                <a:gd name="T56" fmla="*/ 51 w 1635"/>
                <a:gd name="T57" fmla="*/ 1229 h 1635"/>
                <a:gd name="T58" fmla="*/ 51 w 1635"/>
                <a:gd name="T59" fmla="*/ 1277 h 1635"/>
                <a:gd name="T60" fmla="*/ 24 w 1635"/>
                <a:gd name="T61" fmla="*/ 1584 h 1635"/>
                <a:gd name="T62" fmla="*/ 99 w 1635"/>
                <a:gd name="T63" fmla="*/ 1611 h 1635"/>
                <a:gd name="T64" fmla="*/ 382 w 1635"/>
                <a:gd name="T65" fmla="*/ 1635 h 1635"/>
                <a:gd name="T66" fmla="*/ 666 w 1635"/>
                <a:gd name="T67" fmla="*/ 1611 h 1635"/>
                <a:gd name="T68" fmla="*/ 973 w 1635"/>
                <a:gd name="T69" fmla="*/ 1584 h 1635"/>
                <a:gd name="T70" fmla="*/ 1021 w 1635"/>
                <a:gd name="T71" fmla="*/ 1584 h 1635"/>
                <a:gd name="T72" fmla="*/ 1328 w 1635"/>
                <a:gd name="T73" fmla="*/ 1611 h 1635"/>
                <a:gd name="T74" fmla="*/ 1611 w 1635"/>
                <a:gd name="T75" fmla="*/ 1536 h 1635"/>
                <a:gd name="T76" fmla="*/ 396 w 1635"/>
                <a:gd name="T77" fmla="*/ 1068 h 1635"/>
                <a:gd name="T78" fmla="*/ 401 w 1635"/>
                <a:gd name="T79" fmla="*/ 1063 h 1635"/>
                <a:gd name="T80" fmla="*/ 405 w 1635"/>
                <a:gd name="T81" fmla="*/ 1057 h 1635"/>
                <a:gd name="T82" fmla="*/ 670 w 1635"/>
                <a:gd name="T83" fmla="*/ 960 h 1635"/>
                <a:gd name="T84" fmla="*/ 675 w 1635"/>
                <a:gd name="T85" fmla="*/ 964 h 1635"/>
                <a:gd name="T86" fmla="*/ 679 w 1635"/>
                <a:gd name="T87" fmla="*/ 967 h 1635"/>
                <a:gd name="T88" fmla="*/ 685 w 1635"/>
                <a:gd name="T89" fmla="*/ 969 h 1635"/>
                <a:gd name="T90" fmla="*/ 690 w 1635"/>
                <a:gd name="T91" fmla="*/ 970 h 1635"/>
                <a:gd name="T92" fmla="*/ 703 w 1635"/>
                <a:gd name="T93" fmla="*/ 965 h 1635"/>
                <a:gd name="T94" fmla="*/ 708 w 1635"/>
                <a:gd name="T95" fmla="*/ 961 h 1635"/>
                <a:gd name="T96" fmla="*/ 1013 w 1635"/>
                <a:gd name="T97" fmla="*/ 478 h 1635"/>
                <a:gd name="T98" fmla="*/ 1314 w 1635"/>
                <a:gd name="T99" fmla="*/ 353 h 1635"/>
                <a:gd name="T100" fmla="*/ 1319 w 1635"/>
                <a:gd name="T101" fmla="*/ 350 h 1635"/>
                <a:gd name="T102" fmla="*/ 1321 w 1635"/>
                <a:gd name="T103" fmla="*/ 348 h 1635"/>
                <a:gd name="T104" fmla="*/ 1611 w 1635"/>
                <a:gd name="T105" fmla="*/ 253 h 16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635" h="1635">
                  <a:moveTo>
                    <a:pt x="1611" y="253"/>
                  </a:moveTo>
                  <a:cubicBezTo>
                    <a:pt x="1624" y="253"/>
                    <a:pt x="1635" y="242"/>
                    <a:pt x="1635" y="229"/>
                  </a:cubicBezTo>
                  <a:cubicBezTo>
                    <a:pt x="1635" y="24"/>
                    <a:pt x="1635" y="24"/>
                    <a:pt x="1635" y="24"/>
                  </a:cubicBezTo>
                  <a:cubicBezTo>
                    <a:pt x="1635" y="23"/>
                    <a:pt x="1635" y="22"/>
                    <a:pt x="1635" y="22"/>
                  </a:cubicBezTo>
                  <a:cubicBezTo>
                    <a:pt x="1635" y="21"/>
                    <a:pt x="1635" y="21"/>
                    <a:pt x="1635" y="21"/>
                  </a:cubicBezTo>
                  <a:cubicBezTo>
                    <a:pt x="1635" y="20"/>
                    <a:pt x="1635" y="20"/>
                    <a:pt x="1635" y="19"/>
                  </a:cubicBezTo>
                  <a:cubicBezTo>
                    <a:pt x="1635" y="19"/>
                    <a:pt x="1635" y="19"/>
                    <a:pt x="1634" y="18"/>
                  </a:cubicBezTo>
                  <a:cubicBezTo>
                    <a:pt x="1634" y="18"/>
                    <a:pt x="1634" y="17"/>
                    <a:pt x="1634" y="17"/>
                  </a:cubicBezTo>
                  <a:cubicBezTo>
                    <a:pt x="1634" y="17"/>
                    <a:pt x="1634" y="16"/>
                    <a:pt x="1634" y="16"/>
                  </a:cubicBezTo>
                  <a:cubicBezTo>
                    <a:pt x="1634" y="16"/>
                    <a:pt x="1634" y="15"/>
                    <a:pt x="1633" y="15"/>
                  </a:cubicBezTo>
                  <a:cubicBezTo>
                    <a:pt x="1633" y="14"/>
                    <a:pt x="1633" y="14"/>
                    <a:pt x="1633" y="14"/>
                  </a:cubicBezTo>
                  <a:cubicBezTo>
                    <a:pt x="1633" y="13"/>
                    <a:pt x="1633" y="13"/>
                    <a:pt x="1632" y="13"/>
                  </a:cubicBezTo>
                  <a:cubicBezTo>
                    <a:pt x="1632" y="12"/>
                    <a:pt x="1632" y="12"/>
                    <a:pt x="1632" y="12"/>
                  </a:cubicBezTo>
                  <a:cubicBezTo>
                    <a:pt x="1632" y="11"/>
                    <a:pt x="1631" y="11"/>
                    <a:pt x="1631" y="11"/>
                  </a:cubicBezTo>
                  <a:cubicBezTo>
                    <a:pt x="1631" y="10"/>
                    <a:pt x="1631" y="10"/>
                    <a:pt x="1630" y="10"/>
                  </a:cubicBezTo>
                  <a:cubicBezTo>
                    <a:pt x="1630" y="9"/>
                    <a:pt x="1630" y="9"/>
                    <a:pt x="1630" y="9"/>
                  </a:cubicBezTo>
                  <a:cubicBezTo>
                    <a:pt x="1629" y="8"/>
                    <a:pt x="1628" y="6"/>
                    <a:pt x="1626" y="5"/>
                  </a:cubicBezTo>
                  <a:cubicBezTo>
                    <a:pt x="1626" y="5"/>
                    <a:pt x="1626" y="5"/>
                    <a:pt x="1626" y="5"/>
                  </a:cubicBezTo>
                  <a:cubicBezTo>
                    <a:pt x="1625" y="5"/>
                    <a:pt x="1625" y="4"/>
                    <a:pt x="1625" y="4"/>
                  </a:cubicBezTo>
                  <a:cubicBezTo>
                    <a:pt x="1624" y="4"/>
                    <a:pt x="1624" y="4"/>
                    <a:pt x="1624" y="3"/>
                  </a:cubicBezTo>
                  <a:cubicBezTo>
                    <a:pt x="1623" y="3"/>
                    <a:pt x="1623" y="3"/>
                    <a:pt x="1623" y="3"/>
                  </a:cubicBezTo>
                  <a:cubicBezTo>
                    <a:pt x="1622" y="3"/>
                    <a:pt x="1622" y="2"/>
                    <a:pt x="1621" y="2"/>
                  </a:cubicBezTo>
                  <a:cubicBezTo>
                    <a:pt x="1621" y="2"/>
                    <a:pt x="1621" y="2"/>
                    <a:pt x="1620" y="2"/>
                  </a:cubicBezTo>
                  <a:cubicBezTo>
                    <a:pt x="1620" y="2"/>
                    <a:pt x="1620" y="2"/>
                    <a:pt x="1619" y="1"/>
                  </a:cubicBezTo>
                  <a:cubicBezTo>
                    <a:pt x="1619" y="1"/>
                    <a:pt x="1619" y="1"/>
                    <a:pt x="1618" y="1"/>
                  </a:cubicBezTo>
                  <a:cubicBezTo>
                    <a:pt x="1618" y="1"/>
                    <a:pt x="1617" y="1"/>
                    <a:pt x="1617" y="1"/>
                  </a:cubicBezTo>
                  <a:cubicBezTo>
                    <a:pt x="1617" y="1"/>
                    <a:pt x="1616" y="1"/>
                    <a:pt x="1616" y="0"/>
                  </a:cubicBezTo>
                  <a:cubicBezTo>
                    <a:pt x="1616" y="0"/>
                    <a:pt x="1615" y="0"/>
                    <a:pt x="1615" y="0"/>
                  </a:cubicBezTo>
                  <a:cubicBezTo>
                    <a:pt x="1614" y="0"/>
                    <a:pt x="1614" y="0"/>
                    <a:pt x="1614" y="0"/>
                  </a:cubicBezTo>
                  <a:cubicBezTo>
                    <a:pt x="1613" y="0"/>
                    <a:pt x="1612" y="0"/>
                    <a:pt x="1611" y="0"/>
                  </a:cubicBezTo>
                  <a:cubicBezTo>
                    <a:pt x="1611" y="0"/>
                    <a:pt x="1611" y="0"/>
                    <a:pt x="1611" y="0"/>
                  </a:cubicBezTo>
                  <a:cubicBezTo>
                    <a:pt x="1406" y="0"/>
                    <a:pt x="1406" y="0"/>
                    <a:pt x="1406" y="0"/>
                  </a:cubicBezTo>
                  <a:cubicBezTo>
                    <a:pt x="1393" y="0"/>
                    <a:pt x="1382" y="11"/>
                    <a:pt x="1382" y="24"/>
                  </a:cubicBezTo>
                  <a:cubicBezTo>
                    <a:pt x="1382" y="37"/>
                    <a:pt x="1393" y="48"/>
                    <a:pt x="1406" y="48"/>
                  </a:cubicBezTo>
                  <a:cubicBezTo>
                    <a:pt x="1553" y="48"/>
                    <a:pt x="1553" y="48"/>
                    <a:pt x="1553" y="48"/>
                  </a:cubicBezTo>
                  <a:cubicBezTo>
                    <a:pt x="1290" y="311"/>
                    <a:pt x="1290" y="311"/>
                    <a:pt x="1290" y="311"/>
                  </a:cubicBezTo>
                  <a:cubicBezTo>
                    <a:pt x="988" y="437"/>
                    <a:pt x="988" y="437"/>
                    <a:pt x="988" y="437"/>
                  </a:cubicBezTo>
                  <a:cubicBezTo>
                    <a:pt x="988" y="437"/>
                    <a:pt x="987" y="437"/>
                    <a:pt x="987" y="437"/>
                  </a:cubicBezTo>
                  <a:cubicBezTo>
                    <a:pt x="987" y="437"/>
                    <a:pt x="986" y="438"/>
                    <a:pt x="986" y="438"/>
                  </a:cubicBezTo>
                  <a:cubicBezTo>
                    <a:pt x="986" y="438"/>
                    <a:pt x="985" y="438"/>
                    <a:pt x="985" y="438"/>
                  </a:cubicBezTo>
                  <a:cubicBezTo>
                    <a:pt x="985" y="438"/>
                    <a:pt x="984" y="439"/>
                    <a:pt x="984" y="439"/>
                  </a:cubicBezTo>
                  <a:cubicBezTo>
                    <a:pt x="984" y="439"/>
                    <a:pt x="983" y="439"/>
                    <a:pt x="983" y="439"/>
                  </a:cubicBezTo>
                  <a:cubicBezTo>
                    <a:pt x="983" y="440"/>
                    <a:pt x="982" y="440"/>
                    <a:pt x="982" y="440"/>
                  </a:cubicBezTo>
                  <a:cubicBezTo>
                    <a:pt x="982" y="440"/>
                    <a:pt x="982" y="441"/>
                    <a:pt x="981" y="441"/>
                  </a:cubicBezTo>
                  <a:cubicBezTo>
                    <a:pt x="981" y="441"/>
                    <a:pt x="981" y="441"/>
                    <a:pt x="981" y="442"/>
                  </a:cubicBezTo>
                  <a:cubicBezTo>
                    <a:pt x="980" y="442"/>
                    <a:pt x="980" y="442"/>
                    <a:pt x="980" y="442"/>
                  </a:cubicBezTo>
                  <a:cubicBezTo>
                    <a:pt x="979" y="443"/>
                    <a:pt x="979" y="443"/>
                    <a:pt x="979" y="443"/>
                  </a:cubicBezTo>
                  <a:cubicBezTo>
                    <a:pt x="979" y="443"/>
                    <a:pt x="978" y="444"/>
                    <a:pt x="978" y="444"/>
                  </a:cubicBezTo>
                  <a:cubicBezTo>
                    <a:pt x="978" y="444"/>
                    <a:pt x="978" y="445"/>
                    <a:pt x="978" y="445"/>
                  </a:cubicBezTo>
                  <a:cubicBezTo>
                    <a:pt x="977" y="445"/>
                    <a:pt x="977" y="446"/>
                    <a:pt x="977" y="446"/>
                  </a:cubicBezTo>
                  <a:cubicBezTo>
                    <a:pt x="977" y="446"/>
                    <a:pt x="977" y="446"/>
                    <a:pt x="977" y="446"/>
                  </a:cubicBezTo>
                  <a:cubicBezTo>
                    <a:pt x="691" y="898"/>
                    <a:pt x="691" y="898"/>
                    <a:pt x="691" y="898"/>
                  </a:cubicBezTo>
                  <a:cubicBezTo>
                    <a:pt x="557" y="652"/>
                    <a:pt x="557" y="652"/>
                    <a:pt x="557" y="652"/>
                  </a:cubicBezTo>
                  <a:cubicBezTo>
                    <a:pt x="557" y="652"/>
                    <a:pt x="556" y="651"/>
                    <a:pt x="556" y="650"/>
                  </a:cubicBezTo>
                  <a:cubicBezTo>
                    <a:pt x="556" y="650"/>
                    <a:pt x="556" y="650"/>
                    <a:pt x="555" y="650"/>
                  </a:cubicBezTo>
                  <a:cubicBezTo>
                    <a:pt x="555" y="649"/>
                    <a:pt x="555" y="649"/>
                    <a:pt x="554" y="649"/>
                  </a:cubicBezTo>
                  <a:cubicBezTo>
                    <a:pt x="554" y="648"/>
                    <a:pt x="554" y="648"/>
                    <a:pt x="554" y="648"/>
                  </a:cubicBezTo>
                  <a:cubicBezTo>
                    <a:pt x="553" y="648"/>
                    <a:pt x="553" y="647"/>
                    <a:pt x="553" y="647"/>
                  </a:cubicBezTo>
                  <a:cubicBezTo>
                    <a:pt x="553" y="647"/>
                    <a:pt x="552" y="646"/>
                    <a:pt x="552" y="646"/>
                  </a:cubicBezTo>
                  <a:cubicBezTo>
                    <a:pt x="552" y="646"/>
                    <a:pt x="551" y="646"/>
                    <a:pt x="551" y="645"/>
                  </a:cubicBezTo>
                  <a:cubicBezTo>
                    <a:pt x="551" y="645"/>
                    <a:pt x="550" y="645"/>
                    <a:pt x="550" y="645"/>
                  </a:cubicBezTo>
                  <a:cubicBezTo>
                    <a:pt x="550" y="644"/>
                    <a:pt x="549" y="644"/>
                    <a:pt x="549" y="644"/>
                  </a:cubicBezTo>
                  <a:cubicBezTo>
                    <a:pt x="549" y="644"/>
                    <a:pt x="548" y="643"/>
                    <a:pt x="548" y="643"/>
                  </a:cubicBezTo>
                  <a:cubicBezTo>
                    <a:pt x="548" y="643"/>
                    <a:pt x="547" y="643"/>
                    <a:pt x="547" y="643"/>
                  </a:cubicBezTo>
                  <a:cubicBezTo>
                    <a:pt x="546" y="642"/>
                    <a:pt x="546" y="642"/>
                    <a:pt x="545" y="642"/>
                  </a:cubicBezTo>
                  <a:cubicBezTo>
                    <a:pt x="545" y="642"/>
                    <a:pt x="545" y="642"/>
                    <a:pt x="545" y="642"/>
                  </a:cubicBezTo>
                  <a:cubicBezTo>
                    <a:pt x="545" y="642"/>
                    <a:pt x="545" y="642"/>
                    <a:pt x="545" y="642"/>
                  </a:cubicBezTo>
                  <a:cubicBezTo>
                    <a:pt x="544" y="641"/>
                    <a:pt x="543" y="641"/>
                    <a:pt x="543" y="641"/>
                  </a:cubicBezTo>
                  <a:cubicBezTo>
                    <a:pt x="542" y="641"/>
                    <a:pt x="542" y="641"/>
                    <a:pt x="541" y="641"/>
                  </a:cubicBezTo>
                  <a:cubicBezTo>
                    <a:pt x="541" y="641"/>
                    <a:pt x="541" y="640"/>
                    <a:pt x="540" y="640"/>
                  </a:cubicBezTo>
                  <a:cubicBezTo>
                    <a:pt x="540" y="640"/>
                    <a:pt x="539" y="640"/>
                    <a:pt x="539" y="640"/>
                  </a:cubicBezTo>
                  <a:cubicBezTo>
                    <a:pt x="539" y="640"/>
                    <a:pt x="538" y="640"/>
                    <a:pt x="538" y="640"/>
                  </a:cubicBezTo>
                  <a:cubicBezTo>
                    <a:pt x="538" y="640"/>
                    <a:pt x="537" y="640"/>
                    <a:pt x="537" y="640"/>
                  </a:cubicBezTo>
                  <a:cubicBezTo>
                    <a:pt x="536" y="640"/>
                    <a:pt x="536" y="640"/>
                    <a:pt x="536" y="640"/>
                  </a:cubicBezTo>
                  <a:cubicBezTo>
                    <a:pt x="535" y="640"/>
                    <a:pt x="535" y="640"/>
                    <a:pt x="534" y="640"/>
                  </a:cubicBezTo>
                  <a:cubicBezTo>
                    <a:pt x="534" y="640"/>
                    <a:pt x="534" y="640"/>
                    <a:pt x="533" y="640"/>
                  </a:cubicBezTo>
                  <a:cubicBezTo>
                    <a:pt x="533" y="640"/>
                    <a:pt x="533" y="640"/>
                    <a:pt x="532" y="640"/>
                  </a:cubicBezTo>
                  <a:cubicBezTo>
                    <a:pt x="532" y="640"/>
                    <a:pt x="531" y="640"/>
                    <a:pt x="531" y="640"/>
                  </a:cubicBezTo>
                  <a:cubicBezTo>
                    <a:pt x="531" y="641"/>
                    <a:pt x="530" y="641"/>
                    <a:pt x="530" y="641"/>
                  </a:cubicBezTo>
                  <a:cubicBezTo>
                    <a:pt x="530" y="641"/>
                    <a:pt x="529" y="641"/>
                    <a:pt x="529" y="641"/>
                  </a:cubicBezTo>
                  <a:cubicBezTo>
                    <a:pt x="528" y="641"/>
                    <a:pt x="528" y="641"/>
                    <a:pt x="527" y="642"/>
                  </a:cubicBezTo>
                  <a:cubicBezTo>
                    <a:pt x="527" y="642"/>
                    <a:pt x="527" y="642"/>
                    <a:pt x="527" y="642"/>
                  </a:cubicBezTo>
                  <a:cubicBezTo>
                    <a:pt x="525" y="643"/>
                    <a:pt x="524" y="643"/>
                    <a:pt x="522" y="644"/>
                  </a:cubicBezTo>
                  <a:cubicBezTo>
                    <a:pt x="522" y="644"/>
                    <a:pt x="522" y="644"/>
                    <a:pt x="522" y="644"/>
                  </a:cubicBezTo>
                  <a:cubicBezTo>
                    <a:pt x="522" y="645"/>
                    <a:pt x="521" y="645"/>
                    <a:pt x="521" y="646"/>
                  </a:cubicBezTo>
                  <a:cubicBezTo>
                    <a:pt x="520" y="646"/>
                    <a:pt x="520" y="646"/>
                    <a:pt x="520" y="646"/>
                  </a:cubicBezTo>
                  <a:cubicBezTo>
                    <a:pt x="520" y="646"/>
                    <a:pt x="519" y="647"/>
                    <a:pt x="519" y="647"/>
                  </a:cubicBezTo>
                  <a:cubicBezTo>
                    <a:pt x="519" y="647"/>
                    <a:pt x="518" y="648"/>
                    <a:pt x="518" y="648"/>
                  </a:cubicBezTo>
                  <a:cubicBezTo>
                    <a:pt x="518" y="648"/>
                    <a:pt x="518" y="649"/>
                    <a:pt x="517" y="649"/>
                  </a:cubicBezTo>
                  <a:cubicBezTo>
                    <a:pt x="517" y="649"/>
                    <a:pt x="517" y="650"/>
                    <a:pt x="517" y="650"/>
                  </a:cubicBezTo>
                  <a:cubicBezTo>
                    <a:pt x="516" y="650"/>
                    <a:pt x="516" y="651"/>
                    <a:pt x="516" y="651"/>
                  </a:cubicBezTo>
                  <a:cubicBezTo>
                    <a:pt x="516" y="651"/>
                    <a:pt x="515" y="652"/>
                    <a:pt x="515" y="652"/>
                  </a:cubicBezTo>
                  <a:cubicBezTo>
                    <a:pt x="515" y="652"/>
                    <a:pt x="515" y="653"/>
                    <a:pt x="515" y="653"/>
                  </a:cubicBezTo>
                  <a:cubicBezTo>
                    <a:pt x="514" y="654"/>
                    <a:pt x="514" y="654"/>
                    <a:pt x="514" y="655"/>
                  </a:cubicBezTo>
                  <a:cubicBezTo>
                    <a:pt x="514" y="655"/>
                    <a:pt x="514" y="655"/>
                    <a:pt x="514" y="655"/>
                  </a:cubicBezTo>
                  <a:cubicBezTo>
                    <a:pt x="363" y="1032"/>
                    <a:pt x="363" y="1032"/>
                    <a:pt x="363" y="1032"/>
                  </a:cubicBezTo>
                  <a:cubicBezTo>
                    <a:pt x="99" y="1208"/>
                    <a:pt x="99" y="1208"/>
                    <a:pt x="99" y="1208"/>
                  </a:cubicBezTo>
                  <a:cubicBezTo>
                    <a:pt x="99" y="24"/>
                    <a:pt x="99" y="24"/>
                    <a:pt x="99" y="24"/>
                  </a:cubicBezTo>
                  <a:cubicBezTo>
                    <a:pt x="99" y="11"/>
                    <a:pt x="88" y="0"/>
                    <a:pt x="75" y="0"/>
                  </a:cubicBezTo>
                  <a:cubicBezTo>
                    <a:pt x="62" y="0"/>
                    <a:pt x="51" y="11"/>
                    <a:pt x="51" y="24"/>
                  </a:cubicBezTo>
                  <a:cubicBezTo>
                    <a:pt x="51" y="307"/>
                    <a:pt x="51" y="307"/>
                    <a:pt x="51" y="307"/>
                  </a:cubicBezTo>
                  <a:cubicBezTo>
                    <a:pt x="24" y="307"/>
                    <a:pt x="24" y="307"/>
                    <a:pt x="24" y="307"/>
                  </a:cubicBezTo>
                  <a:cubicBezTo>
                    <a:pt x="11" y="307"/>
                    <a:pt x="0" y="318"/>
                    <a:pt x="0" y="331"/>
                  </a:cubicBezTo>
                  <a:cubicBezTo>
                    <a:pt x="0" y="344"/>
                    <a:pt x="11" y="355"/>
                    <a:pt x="24" y="355"/>
                  </a:cubicBezTo>
                  <a:cubicBezTo>
                    <a:pt x="51" y="355"/>
                    <a:pt x="51" y="355"/>
                    <a:pt x="51" y="355"/>
                  </a:cubicBezTo>
                  <a:cubicBezTo>
                    <a:pt x="51" y="614"/>
                    <a:pt x="51" y="614"/>
                    <a:pt x="51" y="614"/>
                  </a:cubicBezTo>
                  <a:cubicBezTo>
                    <a:pt x="24" y="614"/>
                    <a:pt x="24" y="614"/>
                    <a:pt x="24" y="614"/>
                  </a:cubicBezTo>
                  <a:cubicBezTo>
                    <a:pt x="11" y="614"/>
                    <a:pt x="0" y="625"/>
                    <a:pt x="0" y="638"/>
                  </a:cubicBezTo>
                  <a:cubicBezTo>
                    <a:pt x="0" y="652"/>
                    <a:pt x="11" y="662"/>
                    <a:pt x="24" y="662"/>
                  </a:cubicBezTo>
                  <a:cubicBezTo>
                    <a:pt x="51" y="662"/>
                    <a:pt x="51" y="662"/>
                    <a:pt x="51" y="662"/>
                  </a:cubicBezTo>
                  <a:cubicBezTo>
                    <a:pt x="51" y="922"/>
                    <a:pt x="51" y="922"/>
                    <a:pt x="51" y="922"/>
                  </a:cubicBezTo>
                  <a:cubicBezTo>
                    <a:pt x="24" y="922"/>
                    <a:pt x="24" y="922"/>
                    <a:pt x="24" y="922"/>
                  </a:cubicBezTo>
                  <a:cubicBezTo>
                    <a:pt x="11" y="922"/>
                    <a:pt x="0" y="932"/>
                    <a:pt x="0" y="946"/>
                  </a:cubicBezTo>
                  <a:cubicBezTo>
                    <a:pt x="0" y="959"/>
                    <a:pt x="11" y="970"/>
                    <a:pt x="24" y="970"/>
                  </a:cubicBezTo>
                  <a:cubicBezTo>
                    <a:pt x="51" y="970"/>
                    <a:pt x="51" y="970"/>
                    <a:pt x="51" y="970"/>
                  </a:cubicBezTo>
                  <a:cubicBezTo>
                    <a:pt x="51" y="1229"/>
                    <a:pt x="51" y="1229"/>
                    <a:pt x="51" y="1229"/>
                  </a:cubicBezTo>
                  <a:cubicBezTo>
                    <a:pt x="24" y="1229"/>
                    <a:pt x="24" y="1229"/>
                    <a:pt x="24" y="1229"/>
                  </a:cubicBezTo>
                  <a:cubicBezTo>
                    <a:pt x="11" y="1229"/>
                    <a:pt x="0" y="1240"/>
                    <a:pt x="0" y="1253"/>
                  </a:cubicBezTo>
                  <a:cubicBezTo>
                    <a:pt x="0" y="1266"/>
                    <a:pt x="11" y="1277"/>
                    <a:pt x="24" y="1277"/>
                  </a:cubicBezTo>
                  <a:cubicBezTo>
                    <a:pt x="51" y="1277"/>
                    <a:pt x="51" y="1277"/>
                    <a:pt x="51" y="1277"/>
                  </a:cubicBezTo>
                  <a:cubicBezTo>
                    <a:pt x="51" y="1536"/>
                    <a:pt x="51" y="1536"/>
                    <a:pt x="51" y="1536"/>
                  </a:cubicBezTo>
                  <a:cubicBezTo>
                    <a:pt x="24" y="1536"/>
                    <a:pt x="24" y="1536"/>
                    <a:pt x="24" y="1536"/>
                  </a:cubicBezTo>
                  <a:cubicBezTo>
                    <a:pt x="11" y="1536"/>
                    <a:pt x="0" y="1547"/>
                    <a:pt x="0" y="1560"/>
                  </a:cubicBezTo>
                  <a:cubicBezTo>
                    <a:pt x="0" y="1573"/>
                    <a:pt x="11" y="1584"/>
                    <a:pt x="24" y="1584"/>
                  </a:cubicBezTo>
                  <a:cubicBezTo>
                    <a:pt x="51" y="1584"/>
                    <a:pt x="51" y="1584"/>
                    <a:pt x="51" y="1584"/>
                  </a:cubicBezTo>
                  <a:cubicBezTo>
                    <a:pt x="51" y="1611"/>
                    <a:pt x="51" y="1611"/>
                    <a:pt x="51" y="1611"/>
                  </a:cubicBezTo>
                  <a:cubicBezTo>
                    <a:pt x="51" y="1624"/>
                    <a:pt x="62" y="1635"/>
                    <a:pt x="75" y="1635"/>
                  </a:cubicBezTo>
                  <a:cubicBezTo>
                    <a:pt x="88" y="1635"/>
                    <a:pt x="99" y="1624"/>
                    <a:pt x="99" y="1611"/>
                  </a:cubicBezTo>
                  <a:cubicBezTo>
                    <a:pt x="99" y="1584"/>
                    <a:pt x="99" y="1584"/>
                    <a:pt x="99" y="1584"/>
                  </a:cubicBezTo>
                  <a:cubicBezTo>
                    <a:pt x="358" y="1584"/>
                    <a:pt x="358" y="1584"/>
                    <a:pt x="358" y="1584"/>
                  </a:cubicBezTo>
                  <a:cubicBezTo>
                    <a:pt x="358" y="1611"/>
                    <a:pt x="358" y="1611"/>
                    <a:pt x="358" y="1611"/>
                  </a:cubicBezTo>
                  <a:cubicBezTo>
                    <a:pt x="358" y="1624"/>
                    <a:pt x="369" y="1635"/>
                    <a:pt x="382" y="1635"/>
                  </a:cubicBezTo>
                  <a:cubicBezTo>
                    <a:pt x="396" y="1635"/>
                    <a:pt x="406" y="1624"/>
                    <a:pt x="406" y="1611"/>
                  </a:cubicBezTo>
                  <a:cubicBezTo>
                    <a:pt x="406" y="1584"/>
                    <a:pt x="406" y="1584"/>
                    <a:pt x="406" y="1584"/>
                  </a:cubicBezTo>
                  <a:cubicBezTo>
                    <a:pt x="666" y="1584"/>
                    <a:pt x="666" y="1584"/>
                    <a:pt x="666" y="1584"/>
                  </a:cubicBezTo>
                  <a:cubicBezTo>
                    <a:pt x="666" y="1611"/>
                    <a:pt x="666" y="1611"/>
                    <a:pt x="666" y="1611"/>
                  </a:cubicBezTo>
                  <a:cubicBezTo>
                    <a:pt x="666" y="1624"/>
                    <a:pt x="676" y="1635"/>
                    <a:pt x="690" y="1635"/>
                  </a:cubicBezTo>
                  <a:cubicBezTo>
                    <a:pt x="703" y="1635"/>
                    <a:pt x="714" y="1624"/>
                    <a:pt x="714" y="1611"/>
                  </a:cubicBezTo>
                  <a:cubicBezTo>
                    <a:pt x="714" y="1584"/>
                    <a:pt x="714" y="1584"/>
                    <a:pt x="714" y="1584"/>
                  </a:cubicBezTo>
                  <a:cubicBezTo>
                    <a:pt x="973" y="1584"/>
                    <a:pt x="973" y="1584"/>
                    <a:pt x="973" y="1584"/>
                  </a:cubicBezTo>
                  <a:cubicBezTo>
                    <a:pt x="973" y="1611"/>
                    <a:pt x="973" y="1611"/>
                    <a:pt x="973" y="1611"/>
                  </a:cubicBezTo>
                  <a:cubicBezTo>
                    <a:pt x="973" y="1624"/>
                    <a:pt x="984" y="1635"/>
                    <a:pt x="997" y="1635"/>
                  </a:cubicBezTo>
                  <a:cubicBezTo>
                    <a:pt x="1010" y="1635"/>
                    <a:pt x="1021" y="1624"/>
                    <a:pt x="1021" y="1611"/>
                  </a:cubicBezTo>
                  <a:cubicBezTo>
                    <a:pt x="1021" y="1584"/>
                    <a:pt x="1021" y="1584"/>
                    <a:pt x="1021" y="1584"/>
                  </a:cubicBezTo>
                  <a:cubicBezTo>
                    <a:pt x="1280" y="1584"/>
                    <a:pt x="1280" y="1584"/>
                    <a:pt x="1280" y="1584"/>
                  </a:cubicBezTo>
                  <a:cubicBezTo>
                    <a:pt x="1280" y="1611"/>
                    <a:pt x="1280" y="1611"/>
                    <a:pt x="1280" y="1611"/>
                  </a:cubicBezTo>
                  <a:cubicBezTo>
                    <a:pt x="1280" y="1624"/>
                    <a:pt x="1291" y="1635"/>
                    <a:pt x="1304" y="1635"/>
                  </a:cubicBezTo>
                  <a:cubicBezTo>
                    <a:pt x="1317" y="1635"/>
                    <a:pt x="1328" y="1624"/>
                    <a:pt x="1328" y="1611"/>
                  </a:cubicBezTo>
                  <a:cubicBezTo>
                    <a:pt x="1328" y="1584"/>
                    <a:pt x="1328" y="1584"/>
                    <a:pt x="1328" y="1584"/>
                  </a:cubicBezTo>
                  <a:cubicBezTo>
                    <a:pt x="1611" y="1584"/>
                    <a:pt x="1611" y="1584"/>
                    <a:pt x="1611" y="1584"/>
                  </a:cubicBezTo>
                  <a:cubicBezTo>
                    <a:pt x="1624" y="1584"/>
                    <a:pt x="1635" y="1573"/>
                    <a:pt x="1635" y="1560"/>
                  </a:cubicBezTo>
                  <a:cubicBezTo>
                    <a:pt x="1635" y="1547"/>
                    <a:pt x="1624" y="1536"/>
                    <a:pt x="1611" y="1536"/>
                  </a:cubicBezTo>
                  <a:cubicBezTo>
                    <a:pt x="99" y="1536"/>
                    <a:pt x="99" y="1536"/>
                    <a:pt x="99" y="1536"/>
                  </a:cubicBezTo>
                  <a:cubicBezTo>
                    <a:pt x="99" y="1266"/>
                    <a:pt x="99" y="1266"/>
                    <a:pt x="99" y="1266"/>
                  </a:cubicBezTo>
                  <a:cubicBezTo>
                    <a:pt x="396" y="1068"/>
                    <a:pt x="396" y="1068"/>
                    <a:pt x="396" y="1068"/>
                  </a:cubicBezTo>
                  <a:cubicBezTo>
                    <a:pt x="396" y="1068"/>
                    <a:pt x="396" y="1068"/>
                    <a:pt x="396" y="1068"/>
                  </a:cubicBezTo>
                  <a:cubicBezTo>
                    <a:pt x="397" y="1067"/>
                    <a:pt x="397" y="1067"/>
                    <a:pt x="398" y="1066"/>
                  </a:cubicBezTo>
                  <a:cubicBezTo>
                    <a:pt x="398" y="1066"/>
                    <a:pt x="399" y="1066"/>
                    <a:pt x="399" y="1065"/>
                  </a:cubicBezTo>
                  <a:cubicBezTo>
                    <a:pt x="400" y="1065"/>
                    <a:pt x="400" y="1064"/>
                    <a:pt x="401" y="1063"/>
                  </a:cubicBezTo>
                  <a:cubicBezTo>
                    <a:pt x="401" y="1063"/>
                    <a:pt x="401" y="1063"/>
                    <a:pt x="401" y="1063"/>
                  </a:cubicBezTo>
                  <a:cubicBezTo>
                    <a:pt x="402" y="1062"/>
                    <a:pt x="402" y="1061"/>
                    <a:pt x="403" y="1061"/>
                  </a:cubicBezTo>
                  <a:cubicBezTo>
                    <a:pt x="403" y="1060"/>
                    <a:pt x="403" y="1060"/>
                    <a:pt x="403" y="1060"/>
                  </a:cubicBezTo>
                  <a:cubicBezTo>
                    <a:pt x="404" y="1059"/>
                    <a:pt x="404" y="1058"/>
                    <a:pt x="405" y="1057"/>
                  </a:cubicBezTo>
                  <a:cubicBezTo>
                    <a:pt x="405" y="1057"/>
                    <a:pt x="405" y="1057"/>
                    <a:pt x="405" y="1057"/>
                  </a:cubicBezTo>
                  <a:cubicBezTo>
                    <a:pt x="539" y="720"/>
                    <a:pt x="539" y="720"/>
                    <a:pt x="539" y="720"/>
                  </a:cubicBezTo>
                  <a:cubicBezTo>
                    <a:pt x="669" y="957"/>
                    <a:pt x="669" y="957"/>
                    <a:pt x="669" y="957"/>
                  </a:cubicBezTo>
                  <a:cubicBezTo>
                    <a:pt x="669" y="957"/>
                    <a:pt x="669" y="957"/>
                    <a:pt x="669" y="957"/>
                  </a:cubicBezTo>
                  <a:cubicBezTo>
                    <a:pt x="669" y="958"/>
                    <a:pt x="670" y="959"/>
                    <a:pt x="670" y="960"/>
                  </a:cubicBezTo>
                  <a:cubicBezTo>
                    <a:pt x="670" y="960"/>
                    <a:pt x="670" y="960"/>
                    <a:pt x="671" y="960"/>
                  </a:cubicBezTo>
                  <a:cubicBezTo>
                    <a:pt x="671" y="961"/>
                    <a:pt x="672" y="961"/>
                    <a:pt x="672" y="962"/>
                  </a:cubicBezTo>
                  <a:cubicBezTo>
                    <a:pt x="672" y="962"/>
                    <a:pt x="673" y="962"/>
                    <a:pt x="673" y="963"/>
                  </a:cubicBezTo>
                  <a:cubicBezTo>
                    <a:pt x="673" y="963"/>
                    <a:pt x="674" y="964"/>
                    <a:pt x="675" y="964"/>
                  </a:cubicBezTo>
                  <a:cubicBezTo>
                    <a:pt x="675" y="965"/>
                    <a:pt x="675" y="965"/>
                    <a:pt x="675" y="965"/>
                  </a:cubicBezTo>
                  <a:cubicBezTo>
                    <a:pt x="676" y="965"/>
                    <a:pt x="676" y="966"/>
                    <a:pt x="677" y="966"/>
                  </a:cubicBezTo>
                  <a:cubicBezTo>
                    <a:pt x="677" y="966"/>
                    <a:pt x="677" y="966"/>
                    <a:pt x="677" y="966"/>
                  </a:cubicBezTo>
                  <a:cubicBezTo>
                    <a:pt x="678" y="966"/>
                    <a:pt x="678" y="967"/>
                    <a:pt x="679" y="967"/>
                  </a:cubicBezTo>
                  <a:cubicBezTo>
                    <a:pt x="679" y="967"/>
                    <a:pt x="680" y="967"/>
                    <a:pt x="680" y="968"/>
                  </a:cubicBezTo>
                  <a:cubicBezTo>
                    <a:pt x="681" y="968"/>
                    <a:pt x="681" y="968"/>
                    <a:pt x="682" y="968"/>
                  </a:cubicBezTo>
                  <a:cubicBezTo>
                    <a:pt x="682" y="968"/>
                    <a:pt x="683" y="969"/>
                    <a:pt x="683" y="969"/>
                  </a:cubicBezTo>
                  <a:cubicBezTo>
                    <a:pt x="684" y="969"/>
                    <a:pt x="684" y="969"/>
                    <a:pt x="685" y="969"/>
                  </a:cubicBezTo>
                  <a:cubicBezTo>
                    <a:pt x="685" y="969"/>
                    <a:pt x="686" y="969"/>
                    <a:pt x="686" y="969"/>
                  </a:cubicBezTo>
                  <a:cubicBezTo>
                    <a:pt x="687" y="969"/>
                    <a:pt x="688" y="970"/>
                    <a:pt x="689" y="970"/>
                  </a:cubicBezTo>
                  <a:cubicBezTo>
                    <a:pt x="689" y="970"/>
                    <a:pt x="689" y="970"/>
                    <a:pt x="690" y="970"/>
                  </a:cubicBezTo>
                  <a:cubicBezTo>
                    <a:pt x="690" y="970"/>
                    <a:pt x="690" y="970"/>
                    <a:pt x="690" y="970"/>
                  </a:cubicBezTo>
                  <a:cubicBezTo>
                    <a:pt x="690" y="970"/>
                    <a:pt x="690" y="970"/>
                    <a:pt x="690" y="970"/>
                  </a:cubicBezTo>
                  <a:cubicBezTo>
                    <a:pt x="693" y="970"/>
                    <a:pt x="696" y="969"/>
                    <a:pt x="699" y="968"/>
                  </a:cubicBezTo>
                  <a:cubicBezTo>
                    <a:pt x="699" y="967"/>
                    <a:pt x="700" y="967"/>
                    <a:pt x="701" y="967"/>
                  </a:cubicBezTo>
                  <a:cubicBezTo>
                    <a:pt x="702" y="966"/>
                    <a:pt x="703" y="966"/>
                    <a:pt x="703" y="965"/>
                  </a:cubicBezTo>
                  <a:cubicBezTo>
                    <a:pt x="704" y="965"/>
                    <a:pt x="704" y="965"/>
                    <a:pt x="704" y="965"/>
                  </a:cubicBezTo>
                  <a:cubicBezTo>
                    <a:pt x="705" y="964"/>
                    <a:pt x="705" y="964"/>
                    <a:pt x="706" y="963"/>
                  </a:cubicBezTo>
                  <a:cubicBezTo>
                    <a:pt x="706" y="963"/>
                    <a:pt x="706" y="963"/>
                    <a:pt x="706" y="963"/>
                  </a:cubicBezTo>
                  <a:cubicBezTo>
                    <a:pt x="707" y="962"/>
                    <a:pt x="707" y="962"/>
                    <a:pt x="708" y="961"/>
                  </a:cubicBezTo>
                  <a:cubicBezTo>
                    <a:pt x="708" y="961"/>
                    <a:pt x="708" y="961"/>
                    <a:pt x="708" y="961"/>
                  </a:cubicBezTo>
                  <a:cubicBezTo>
                    <a:pt x="709" y="960"/>
                    <a:pt x="709" y="959"/>
                    <a:pt x="710" y="958"/>
                  </a:cubicBezTo>
                  <a:cubicBezTo>
                    <a:pt x="710" y="958"/>
                    <a:pt x="710" y="958"/>
                    <a:pt x="710" y="958"/>
                  </a:cubicBezTo>
                  <a:cubicBezTo>
                    <a:pt x="1013" y="478"/>
                    <a:pt x="1013" y="478"/>
                    <a:pt x="1013" y="478"/>
                  </a:cubicBezTo>
                  <a:cubicBezTo>
                    <a:pt x="1313" y="353"/>
                    <a:pt x="1313" y="353"/>
                    <a:pt x="1313" y="353"/>
                  </a:cubicBezTo>
                  <a:cubicBezTo>
                    <a:pt x="1313" y="353"/>
                    <a:pt x="1313" y="353"/>
                    <a:pt x="1313" y="353"/>
                  </a:cubicBezTo>
                  <a:cubicBezTo>
                    <a:pt x="1313" y="353"/>
                    <a:pt x="1313" y="353"/>
                    <a:pt x="1313" y="353"/>
                  </a:cubicBezTo>
                  <a:cubicBezTo>
                    <a:pt x="1313" y="353"/>
                    <a:pt x="1313" y="353"/>
                    <a:pt x="1314" y="353"/>
                  </a:cubicBezTo>
                  <a:cubicBezTo>
                    <a:pt x="1314" y="353"/>
                    <a:pt x="1315" y="353"/>
                    <a:pt x="1315" y="352"/>
                  </a:cubicBezTo>
                  <a:cubicBezTo>
                    <a:pt x="1316" y="352"/>
                    <a:pt x="1316" y="352"/>
                    <a:pt x="1316" y="352"/>
                  </a:cubicBezTo>
                  <a:cubicBezTo>
                    <a:pt x="1317" y="352"/>
                    <a:pt x="1317" y="351"/>
                    <a:pt x="1317" y="351"/>
                  </a:cubicBezTo>
                  <a:cubicBezTo>
                    <a:pt x="1318" y="351"/>
                    <a:pt x="1318" y="351"/>
                    <a:pt x="1319" y="350"/>
                  </a:cubicBezTo>
                  <a:cubicBezTo>
                    <a:pt x="1319" y="350"/>
                    <a:pt x="1319" y="350"/>
                    <a:pt x="1319" y="350"/>
                  </a:cubicBezTo>
                  <a:cubicBezTo>
                    <a:pt x="1320" y="349"/>
                    <a:pt x="1320" y="349"/>
                    <a:pt x="1321" y="348"/>
                  </a:cubicBezTo>
                  <a:cubicBezTo>
                    <a:pt x="1321" y="348"/>
                    <a:pt x="1321" y="348"/>
                    <a:pt x="1321" y="348"/>
                  </a:cubicBezTo>
                  <a:cubicBezTo>
                    <a:pt x="1321" y="348"/>
                    <a:pt x="1321" y="348"/>
                    <a:pt x="1321" y="348"/>
                  </a:cubicBezTo>
                  <a:cubicBezTo>
                    <a:pt x="1321" y="348"/>
                    <a:pt x="1321" y="348"/>
                    <a:pt x="1321" y="348"/>
                  </a:cubicBezTo>
                  <a:cubicBezTo>
                    <a:pt x="1587" y="82"/>
                    <a:pt x="1587" y="82"/>
                    <a:pt x="1587" y="82"/>
                  </a:cubicBezTo>
                  <a:cubicBezTo>
                    <a:pt x="1587" y="229"/>
                    <a:pt x="1587" y="229"/>
                    <a:pt x="1587" y="229"/>
                  </a:cubicBezTo>
                  <a:cubicBezTo>
                    <a:pt x="1587" y="242"/>
                    <a:pt x="1598" y="253"/>
                    <a:pt x="1611" y="253"/>
                  </a:cubicBezTo>
                  <a:close/>
                  <a:moveTo>
                    <a:pt x="1611" y="253"/>
                  </a:moveTo>
                  <a:cubicBezTo>
                    <a:pt x="1611" y="253"/>
                    <a:pt x="1611" y="253"/>
                    <a:pt x="1611" y="253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1280" tIns="40640" rIns="81280" bIns="4064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67"/>
            </a:p>
          </p:txBody>
        </p:sp>
      </p:grpSp>
      <p:sp>
        <p:nvSpPr>
          <p:cNvPr id="143" name="文本框 142">
            <a:extLst>
              <a:ext uri="{FF2B5EF4-FFF2-40B4-BE49-F238E27FC236}">
                <a16:creationId xmlns:a16="http://schemas.microsoft.com/office/drawing/2014/main" xmlns="" id="{80D262A1-1458-47EE-9617-AB5A5EC0C6CD}"/>
              </a:ext>
            </a:extLst>
          </p:cNvPr>
          <p:cNvSpPr txBox="1"/>
          <p:nvPr/>
        </p:nvSpPr>
        <p:spPr>
          <a:xfrm>
            <a:off x="10564183" y="1817142"/>
            <a:ext cx="12064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spc="100" dirty="0">
                <a:solidFill>
                  <a:srgbClr val="EF5AA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34%</a:t>
            </a:r>
          </a:p>
          <a:p>
            <a:pPr algn="ctr"/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CAGA</a:t>
            </a: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xmlns="" id="{1A18F8C0-E9FF-4324-B8D8-E82ED1D0A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err="1" smtClean="0"/>
              <a:t>DRaaS</a:t>
            </a:r>
            <a:r>
              <a:rPr lang="en-US" altLang="zh-CN" dirty="0"/>
              <a:t> </a:t>
            </a:r>
            <a:r>
              <a:rPr lang="en-US" altLang="zh-CN" dirty="0" smtClean="0"/>
              <a:t>Global</a:t>
            </a:r>
            <a:r>
              <a:rPr lang="en-US" altLang="zh-CN" dirty="0"/>
              <a:t> </a:t>
            </a:r>
            <a:r>
              <a:rPr lang="en-US" altLang="zh-CN" dirty="0" smtClean="0"/>
              <a:t>M</a:t>
            </a:r>
            <a:r>
              <a:rPr lang="zh-CN" altLang="en-US" dirty="0" smtClean="0"/>
              <a:t>arket</a:t>
            </a:r>
            <a:r>
              <a:rPr lang="en-US" altLang="zh-CN" dirty="0" smtClean="0"/>
              <a:t> Size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226998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9">
            <a:extLst>
              <a:ext uri="{FF2B5EF4-FFF2-40B4-BE49-F238E27FC236}">
                <a16:creationId xmlns:a16="http://schemas.microsoft.com/office/drawing/2014/main" xmlns="" id="{9A582974-1F23-4A7F-A4BC-176EC922A14D}"/>
              </a:ext>
            </a:extLst>
          </p:cNvPr>
          <p:cNvSpPr/>
          <p:nvPr/>
        </p:nvSpPr>
        <p:spPr>
          <a:xfrm>
            <a:off x="2309645" y="1685723"/>
            <a:ext cx="7457719" cy="2270680"/>
          </a:xfrm>
          <a:prstGeom prst="rect">
            <a:avLst/>
          </a:prstGeom>
          <a:noFill/>
          <a:ln w="38100" cap="rnd">
            <a:solidFill>
              <a:schemeClr val="tx1"/>
            </a:solidFill>
            <a:prstDash val="solid"/>
            <a:rou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44"/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xmlns="" id="{352C25D2-2615-4A32-90AF-277A2FE0CAA1}"/>
              </a:ext>
            </a:extLst>
          </p:cNvPr>
          <p:cNvSpPr txBox="1"/>
          <p:nvPr/>
        </p:nvSpPr>
        <p:spPr>
          <a:xfrm>
            <a:off x="4417908" y="2220898"/>
            <a:ext cx="364374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300" spc="266" dirty="0" err="1" smtClean="0">
                <a:solidFill>
                  <a:srgbClr val="B4296A"/>
                </a:solidFill>
                <a:latin typeface="华文琥珀" panose="02010800040101010101" pitchFamily="2" charset="-122"/>
                <a:ea typeface="华文琥珀" panose="02010800040101010101" pitchFamily="2" charset="-122"/>
              </a:rPr>
              <a:t>Prophetech</a:t>
            </a:r>
            <a:endParaRPr lang="zh-CN" altLang="en-US" sz="3300" spc="266" dirty="0">
              <a:solidFill>
                <a:srgbClr val="B4296A"/>
              </a:solidFill>
              <a:latin typeface="华文琥珀" panose="02010800040101010101" pitchFamily="2" charset="-122"/>
              <a:ea typeface="华文琥珀" panose="02010800040101010101" pitchFamily="2" charset="-122"/>
            </a:endParaRPr>
          </a:p>
        </p:txBody>
      </p:sp>
      <p:sp>
        <p:nvSpPr>
          <p:cNvPr id="48" name="Rectangle 57">
            <a:extLst>
              <a:ext uri="{FF2B5EF4-FFF2-40B4-BE49-F238E27FC236}">
                <a16:creationId xmlns:a16="http://schemas.microsoft.com/office/drawing/2014/main" xmlns="" id="{A2971D4B-9271-49A7-B2DB-99EB28DFE538}"/>
              </a:ext>
            </a:extLst>
          </p:cNvPr>
          <p:cNvSpPr/>
          <p:nvPr/>
        </p:nvSpPr>
        <p:spPr>
          <a:xfrm>
            <a:off x="2309645" y="4163312"/>
            <a:ext cx="7457719" cy="10926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altLang="zh-CN" sz="2000" b="1" spc="266" dirty="0" smtClean="0">
                <a:solidFill>
                  <a:srgbClr val="DB1284"/>
                </a:solidFill>
                <a:latin typeface="微软雅黑 Light" panose="020B0502040204020203" pitchFamily="34" charset="-122"/>
              </a:rPr>
              <a:t>An E</a:t>
            </a:r>
            <a:r>
              <a:rPr lang="zh-CN" altLang="en-US" sz="2000" b="1" spc="266" dirty="0" smtClean="0">
                <a:solidFill>
                  <a:srgbClr val="DB1284"/>
                </a:solidFill>
                <a:latin typeface="微软雅黑 Light" panose="020B0502040204020203" pitchFamily="34" charset="-122"/>
              </a:rPr>
              <a:t>ffective</a:t>
            </a:r>
            <a:r>
              <a:rPr lang="en-US" altLang="zh-CN" sz="2000" b="1" spc="266" dirty="0" smtClean="0">
                <a:solidFill>
                  <a:srgbClr val="DB1284"/>
                </a:solidFill>
                <a:latin typeface="微软雅黑 Light" panose="020B0502040204020203" pitchFamily="34" charset="-122"/>
              </a:rPr>
              <a:t> Market Entry Point</a:t>
            </a:r>
            <a:endParaRPr lang="en-US" altLang="zh-CN" sz="2000" b="1" spc="266" dirty="0">
              <a:solidFill>
                <a:srgbClr val="DB1284"/>
              </a:solidFill>
              <a:latin typeface="微软雅黑 Light" panose="020B0502040204020203" pitchFamily="34" charset="-122"/>
            </a:endParaRPr>
          </a:p>
          <a:p>
            <a:pPr algn="ctr">
              <a:spcBef>
                <a:spcPts val="600"/>
              </a:spcBef>
            </a:pPr>
            <a:r>
              <a:rPr lang="en-US" altLang="zh-CN" sz="2000" spc="266" dirty="0" smtClean="0">
                <a:latin typeface="微软雅黑 Light" panose="020B0502040204020203" pitchFamily="34" charset="-122"/>
              </a:rPr>
              <a:t> is more important than numbers of new skills and technologies</a:t>
            </a:r>
            <a:endParaRPr lang="en-US" altLang="zh-CN" sz="2000" spc="266" dirty="0">
              <a:latin typeface="微软雅黑 Light" panose="020B0502040204020203" pitchFamily="34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xmlns="" id="{A50E97FA-FD06-4013-B9A3-E1425CE320B6}"/>
              </a:ext>
            </a:extLst>
          </p:cNvPr>
          <p:cNvSpPr/>
          <p:nvPr/>
        </p:nvSpPr>
        <p:spPr>
          <a:xfrm>
            <a:off x="3984191" y="3173289"/>
            <a:ext cx="4108625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200" spc="266" dirty="0">
                <a:solidFill>
                  <a:schemeClr val="tx1">
                    <a:lumMod val="50000"/>
                    <a:lumOff val="50000"/>
                  </a:schemeClr>
                </a:solidFill>
                <a:latin typeface="华文琥珀" panose="02010800040101010101" pitchFamily="2" charset="-122"/>
                <a:ea typeface="华文琥珀" panose="02010800040101010101" pitchFamily="2" charset="-122"/>
              </a:rPr>
              <a:t>GO</a:t>
            </a:r>
            <a:r>
              <a:rPr lang="zh-CN" altLang="en-US" sz="2200" spc="266" dirty="0">
                <a:solidFill>
                  <a:schemeClr val="tx1">
                    <a:lumMod val="50000"/>
                    <a:lumOff val="50000"/>
                  </a:schemeClr>
                </a:solidFill>
                <a:latin typeface="华文琥珀" panose="02010800040101010101" pitchFamily="2" charset="-122"/>
                <a:ea typeface="华文琥珀" panose="02010800040101010101" pitchFamily="2" charset="-122"/>
              </a:rPr>
              <a:t> </a:t>
            </a:r>
            <a:r>
              <a:rPr lang="en-US" altLang="zh-CN" sz="2200" spc="266" dirty="0">
                <a:solidFill>
                  <a:schemeClr val="tx1">
                    <a:lumMod val="50000"/>
                    <a:lumOff val="50000"/>
                  </a:schemeClr>
                </a:solidFill>
                <a:latin typeface="华文琥珀" panose="02010800040101010101" pitchFamily="2" charset="-122"/>
                <a:ea typeface="华文琥珀" panose="02010800040101010101" pitchFamily="2" charset="-122"/>
              </a:rPr>
              <a:t>TO</a:t>
            </a:r>
            <a:r>
              <a:rPr lang="zh-CN" altLang="en-US" sz="2200" spc="266" dirty="0">
                <a:solidFill>
                  <a:schemeClr val="tx1">
                    <a:lumMod val="50000"/>
                    <a:lumOff val="50000"/>
                  </a:schemeClr>
                </a:solidFill>
                <a:latin typeface="华文琥珀" panose="02010800040101010101" pitchFamily="2" charset="-122"/>
                <a:ea typeface="华文琥珀" panose="02010800040101010101" pitchFamily="2" charset="-122"/>
              </a:rPr>
              <a:t> </a:t>
            </a:r>
            <a:r>
              <a:rPr lang="en-US" altLang="zh-CN" sz="2200" spc="266" dirty="0">
                <a:solidFill>
                  <a:schemeClr val="tx1">
                    <a:lumMod val="50000"/>
                    <a:lumOff val="50000"/>
                  </a:schemeClr>
                </a:solidFill>
                <a:latin typeface="华文琥珀" panose="02010800040101010101" pitchFamily="2" charset="-122"/>
                <a:ea typeface="华文琥珀" panose="02010800040101010101" pitchFamily="2" charset="-122"/>
              </a:rPr>
              <a:t>MARKAT</a:t>
            </a:r>
            <a:r>
              <a:rPr lang="zh-CN" altLang="en-US" sz="2200" spc="266" dirty="0">
                <a:solidFill>
                  <a:schemeClr val="tx1">
                    <a:lumMod val="50000"/>
                    <a:lumOff val="50000"/>
                  </a:schemeClr>
                </a:solidFill>
                <a:latin typeface="华文琥珀" panose="02010800040101010101" pitchFamily="2" charset="-122"/>
                <a:ea typeface="华文琥珀" panose="02010800040101010101" pitchFamily="2" charset="-122"/>
              </a:rPr>
              <a:t> </a:t>
            </a:r>
            <a:r>
              <a:rPr lang="en-US" altLang="zh-CN" sz="2200" spc="266" dirty="0">
                <a:solidFill>
                  <a:schemeClr val="tx1">
                    <a:lumMod val="50000"/>
                    <a:lumOff val="50000"/>
                  </a:schemeClr>
                </a:solidFill>
                <a:latin typeface="华文琥珀" panose="02010800040101010101" pitchFamily="2" charset="-122"/>
                <a:ea typeface="华文琥珀" panose="02010800040101010101" pitchFamily="2" charset="-122"/>
              </a:rPr>
              <a:t>STRATEGY</a:t>
            </a:r>
            <a:endParaRPr lang="zh-CN" altLang="en-US" sz="2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Rectangle 57">
            <a:extLst>
              <a:ext uri="{FF2B5EF4-FFF2-40B4-BE49-F238E27FC236}">
                <a16:creationId xmlns="" xmlns:a16="http://schemas.microsoft.com/office/drawing/2014/main" id="{04F022CA-C8BA-4C18-9ECA-B331C6808724}"/>
              </a:ext>
            </a:extLst>
          </p:cNvPr>
          <p:cNvSpPr/>
          <p:nvPr/>
        </p:nvSpPr>
        <p:spPr>
          <a:xfrm>
            <a:off x="3201094" y="5443969"/>
            <a:ext cx="5674817" cy="6863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1680" spc="266" dirty="0">
                <a:latin typeface="微软雅黑 Light" panose="020B0502040204020203" pitchFamily="34" charset="-122"/>
              </a:rPr>
              <a:t>技术创新是拿来</a:t>
            </a:r>
            <a:r>
              <a:rPr lang="zh-CN" altLang="en-US" sz="1680" b="1" spc="266" dirty="0">
                <a:solidFill>
                  <a:srgbClr val="DB1284"/>
                </a:solidFill>
                <a:latin typeface="微软雅黑 Light" panose="020B0502040204020203" pitchFamily="34" charset="-122"/>
              </a:rPr>
              <a:t>用</a:t>
            </a:r>
            <a:r>
              <a:rPr lang="zh-CN" altLang="en-US" sz="1680" spc="266" dirty="0">
                <a:latin typeface="微软雅黑 Light" panose="020B0502040204020203" pitchFamily="34" charset="-122"/>
              </a:rPr>
              <a:t>到刀刃上</a:t>
            </a:r>
            <a:endParaRPr lang="en-US" altLang="zh-CN" sz="1680" spc="266" dirty="0">
              <a:latin typeface="微软雅黑 Light" panose="020B0502040204020203" pitchFamily="34" charset="-122"/>
            </a:endParaRPr>
          </a:p>
          <a:p>
            <a:pPr algn="ctr">
              <a:spcBef>
                <a:spcPts val="600"/>
              </a:spcBef>
            </a:pPr>
            <a:r>
              <a:rPr lang="zh-CN" altLang="en-US" sz="1680" spc="266" dirty="0">
                <a:latin typeface="微软雅黑 Light" panose="020B0502040204020203" pitchFamily="34" charset="-122"/>
              </a:rPr>
              <a:t>契合需求，创新才有</a:t>
            </a:r>
            <a:r>
              <a:rPr lang="zh-CN" altLang="en-US" sz="1680" b="1" spc="266" dirty="0">
                <a:solidFill>
                  <a:srgbClr val="DB1284"/>
                </a:solidFill>
                <a:latin typeface="微软雅黑 Light" panose="020B0502040204020203" pitchFamily="34" charset="-122"/>
              </a:rPr>
              <a:t>价值</a:t>
            </a:r>
            <a:endParaRPr lang="ko-KR" altLang="en-US" sz="1680" b="1" spc="266" dirty="0">
              <a:solidFill>
                <a:srgbClr val="DB1284"/>
              </a:solidFill>
              <a:latin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276158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2726703" y="156162"/>
            <a:ext cx="6865460" cy="615950"/>
          </a:xfrm>
        </p:spPr>
        <p:txBody>
          <a:bodyPr>
            <a:noAutofit/>
          </a:bodyPr>
          <a:lstStyle/>
          <a:p>
            <a:pPr algn="ctr"/>
            <a:r>
              <a:rPr lang="zh-CN" altLang="en-US" sz="2200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Seize </a:t>
            </a:r>
            <a:r>
              <a:rPr lang="en-US" altLang="zh-CN" sz="2200" spc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the opportunity and align with Enterprise needs on Cloud Migration</a:t>
            </a:r>
            <a:endParaRPr lang="en-US" sz="2200" spc="1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13715" y="1259986"/>
            <a:ext cx="2046903" cy="2222007"/>
          </a:xfrm>
          <a:prstGeom prst="rect">
            <a:avLst/>
          </a:prstGeom>
        </p:spPr>
      </p:pic>
      <p:grpSp>
        <p:nvGrpSpPr>
          <p:cNvPr id="4" name="组合 139">
            <a:extLst>
              <a:ext uri="{FF2B5EF4-FFF2-40B4-BE49-F238E27FC236}">
                <a16:creationId xmlns:a16="http://schemas.microsoft.com/office/drawing/2014/main" xmlns="" id="{696CE235-15AF-475D-82C0-E9D085BB5E4A}"/>
              </a:ext>
            </a:extLst>
          </p:cNvPr>
          <p:cNvGrpSpPr/>
          <p:nvPr/>
        </p:nvGrpSpPr>
        <p:grpSpPr>
          <a:xfrm>
            <a:off x="4286629" y="3452000"/>
            <a:ext cx="3912338" cy="1897425"/>
            <a:chOff x="5378234" y="3986180"/>
            <a:chExt cx="3912338" cy="1897425"/>
          </a:xfrm>
        </p:grpSpPr>
        <p:sp>
          <p:nvSpPr>
            <p:cNvPr id="5" name="Oval 57">
              <a:extLst>
                <a:ext uri="{FF2B5EF4-FFF2-40B4-BE49-F238E27FC236}">
                  <a16:creationId xmlns:a16="http://schemas.microsoft.com/office/drawing/2014/main" xmlns="" id="{38DEAB29-FA5C-4511-BCA9-50162BB86C08}"/>
                </a:ext>
              </a:extLst>
            </p:cNvPr>
            <p:cNvSpPr/>
            <p:nvPr/>
          </p:nvSpPr>
          <p:spPr>
            <a:xfrm>
              <a:off x="6197067" y="3986180"/>
              <a:ext cx="1781508" cy="1027924"/>
            </a:xfrm>
            <a:custGeom>
              <a:avLst/>
              <a:gdLst/>
              <a:ahLst/>
              <a:cxnLst/>
              <a:rect l="l" t="t" r="r" b="b"/>
              <a:pathLst>
                <a:path w="2310555" h="1287908">
                  <a:moveTo>
                    <a:pt x="929401" y="0"/>
                  </a:moveTo>
                  <a:cubicBezTo>
                    <a:pt x="1129678" y="0"/>
                    <a:pt x="1306255" y="101473"/>
                    <a:pt x="1410524" y="255811"/>
                  </a:cubicBezTo>
                  <a:lnTo>
                    <a:pt x="1430900" y="293352"/>
                  </a:lnTo>
                  <a:lnTo>
                    <a:pt x="1443624" y="282854"/>
                  </a:lnTo>
                  <a:cubicBezTo>
                    <a:pt x="1500858" y="244188"/>
                    <a:pt x="1569854" y="221610"/>
                    <a:pt x="1644123" y="221610"/>
                  </a:cubicBezTo>
                  <a:cubicBezTo>
                    <a:pt x="1817419" y="221610"/>
                    <a:pt x="1962003" y="344533"/>
                    <a:pt x="1995442" y="507943"/>
                  </a:cubicBezTo>
                  <a:lnTo>
                    <a:pt x="2002280" y="575774"/>
                  </a:lnTo>
                  <a:lnTo>
                    <a:pt x="2024223" y="577986"/>
                  </a:lnTo>
                  <a:cubicBezTo>
                    <a:pt x="2187633" y="611424"/>
                    <a:pt x="2310555" y="756009"/>
                    <a:pt x="2310555" y="929304"/>
                  </a:cubicBezTo>
                  <a:cubicBezTo>
                    <a:pt x="2310555" y="1127356"/>
                    <a:pt x="2150003" y="1287908"/>
                    <a:pt x="1951951" y="1287908"/>
                  </a:cubicBezTo>
                  <a:lnTo>
                    <a:pt x="1895635" y="1282939"/>
                  </a:lnTo>
                  <a:lnTo>
                    <a:pt x="358604" y="1282939"/>
                  </a:lnTo>
                  <a:lnTo>
                    <a:pt x="345405" y="1282939"/>
                  </a:lnTo>
                  <a:lnTo>
                    <a:pt x="332242" y="1280282"/>
                  </a:lnTo>
                  <a:lnTo>
                    <a:pt x="286333" y="1275654"/>
                  </a:lnTo>
                  <a:cubicBezTo>
                    <a:pt x="122922" y="1242215"/>
                    <a:pt x="0" y="1097631"/>
                    <a:pt x="0" y="924335"/>
                  </a:cubicBezTo>
                  <a:cubicBezTo>
                    <a:pt x="0" y="751040"/>
                    <a:pt x="122922" y="606455"/>
                    <a:pt x="286333" y="573017"/>
                  </a:cubicBezTo>
                  <a:lnTo>
                    <a:pt x="350565" y="566541"/>
                  </a:lnTo>
                  <a:lnTo>
                    <a:pt x="360975" y="463281"/>
                  </a:lnTo>
                  <a:cubicBezTo>
                    <a:pt x="415078" y="198887"/>
                    <a:pt x="649014" y="0"/>
                    <a:pt x="929401" y="0"/>
                  </a:cubicBezTo>
                  <a:close/>
                </a:path>
              </a:pathLst>
            </a:custGeom>
            <a:solidFill>
              <a:schemeClr val="bg1"/>
            </a:solidFill>
            <a:ln w="28575" cap="flat" cmpd="sng" algn="ctr">
              <a:solidFill>
                <a:srgbClr val="6488A5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LnTx/>
                  <a:uFillTx/>
                  <a:latin typeface="Microsoft YaHei" charset="-122"/>
                  <a:ea typeface="Microsoft YaHei" charset="-122"/>
                  <a:cs typeface="Microsoft YaHei" charset="-122"/>
                </a:rPr>
                <a:t>Private 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LnTx/>
                  <a:uFillTx/>
                  <a:latin typeface="Microsoft YaHei" charset="-122"/>
                  <a:ea typeface="Microsoft YaHei" charset="-122"/>
                  <a:cs typeface="Microsoft YaHei" charset="-122"/>
                </a:rPr>
                <a:t>Cloud</a:t>
              </a:r>
              <a:endPara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6" name="Oval 57">
              <a:extLst>
                <a:ext uri="{FF2B5EF4-FFF2-40B4-BE49-F238E27FC236}">
                  <a16:creationId xmlns:a16="http://schemas.microsoft.com/office/drawing/2014/main" xmlns="" id="{0D20BDD7-B93E-4D59-8873-6A5D05B0872E}"/>
                </a:ext>
              </a:extLst>
            </p:cNvPr>
            <p:cNvSpPr/>
            <p:nvPr/>
          </p:nvSpPr>
          <p:spPr>
            <a:xfrm>
              <a:off x="7509064" y="4855681"/>
              <a:ext cx="1781508" cy="1027924"/>
            </a:xfrm>
            <a:custGeom>
              <a:avLst/>
              <a:gdLst/>
              <a:ahLst/>
              <a:cxnLst/>
              <a:rect l="l" t="t" r="r" b="b"/>
              <a:pathLst>
                <a:path w="2310555" h="1287908">
                  <a:moveTo>
                    <a:pt x="929401" y="0"/>
                  </a:moveTo>
                  <a:cubicBezTo>
                    <a:pt x="1129678" y="0"/>
                    <a:pt x="1306255" y="101473"/>
                    <a:pt x="1410524" y="255811"/>
                  </a:cubicBezTo>
                  <a:lnTo>
                    <a:pt x="1430900" y="293352"/>
                  </a:lnTo>
                  <a:lnTo>
                    <a:pt x="1443624" y="282854"/>
                  </a:lnTo>
                  <a:cubicBezTo>
                    <a:pt x="1500858" y="244188"/>
                    <a:pt x="1569854" y="221610"/>
                    <a:pt x="1644123" y="221610"/>
                  </a:cubicBezTo>
                  <a:cubicBezTo>
                    <a:pt x="1817419" y="221610"/>
                    <a:pt x="1962003" y="344533"/>
                    <a:pt x="1995442" y="507943"/>
                  </a:cubicBezTo>
                  <a:lnTo>
                    <a:pt x="2002280" y="575774"/>
                  </a:lnTo>
                  <a:lnTo>
                    <a:pt x="2024223" y="577986"/>
                  </a:lnTo>
                  <a:cubicBezTo>
                    <a:pt x="2187633" y="611424"/>
                    <a:pt x="2310555" y="756009"/>
                    <a:pt x="2310555" y="929304"/>
                  </a:cubicBezTo>
                  <a:cubicBezTo>
                    <a:pt x="2310555" y="1127356"/>
                    <a:pt x="2150003" y="1287908"/>
                    <a:pt x="1951951" y="1287908"/>
                  </a:cubicBezTo>
                  <a:lnTo>
                    <a:pt x="1895635" y="1282939"/>
                  </a:lnTo>
                  <a:lnTo>
                    <a:pt x="358604" y="1282939"/>
                  </a:lnTo>
                  <a:lnTo>
                    <a:pt x="345405" y="1282939"/>
                  </a:lnTo>
                  <a:lnTo>
                    <a:pt x="332242" y="1280282"/>
                  </a:lnTo>
                  <a:lnTo>
                    <a:pt x="286333" y="1275654"/>
                  </a:lnTo>
                  <a:cubicBezTo>
                    <a:pt x="122922" y="1242215"/>
                    <a:pt x="0" y="1097631"/>
                    <a:pt x="0" y="924335"/>
                  </a:cubicBezTo>
                  <a:cubicBezTo>
                    <a:pt x="0" y="751040"/>
                    <a:pt x="122922" y="606455"/>
                    <a:pt x="286333" y="573017"/>
                  </a:cubicBezTo>
                  <a:lnTo>
                    <a:pt x="350565" y="566541"/>
                  </a:lnTo>
                  <a:lnTo>
                    <a:pt x="360975" y="463281"/>
                  </a:lnTo>
                  <a:cubicBezTo>
                    <a:pt x="415078" y="198887"/>
                    <a:pt x="649014" y="0"/>
                    <a:pt x="929401" y="0"/>
                  </a:cubicBezTo>
                  <a:close/>
                </a:path>
              </a:pathLst>
            </a:custGeom>
            <a:solidFill>
              <a:schemeClr val="bg1"/>
            </a:solidFill>
            <a:ln w="28575" cap="flat" cmpd="sng" algn="ctr">
              <a:solidFill>
                <a:srgbClr val="6488A5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" name="Oval 57">
              <a:extLst>
                <a:ext uri="{FF2B5EF4-FFF2-40B4-BE49-F238E27FC236}">
                  <a16:creationId xmlns:a16="http://schemas.microsoft.com/office/drawing/2014/main" xmlns="" id="{4B449E5E-8D7D-48D4-AEF9-0BDAB3FC0A76}"/>
                </a:ext>
              </a:extLst>
            </p:cNvPr>
            <p:cNvSpPr/>
            <p:nvPr/>
          </p:nvSpPr>
          <p:spPr>
            <a:xfrm>
              <a:off x="6415651" y="4855681"/>
              <a:ext cx="1781508" cy="1027924"/>
            </a:xfrm>
            <a:custGeom>
              <a:avLst/>
              <a:gdLst/>
              <a:ahLst/>
              <a:cxnLst/>
              <a:rect l="l" t="t" r="r" b="b"/>
              <a:pathLst>
                <a:path w="2310555" h="1287908">
                  <a:moveTo>
                    <a:pt x="929401" y="0"/>
                  </a:moveTo>
                  <a:cubicBezTo>
                    <a:pt x="1129678" y="0"/>
                    <a:pt x="1306255" y="101473"/>
                    <a:pt x="1410524" y="255811"/>
                  </a:cubicBezTo>
                  <a:lnTo>
                    <a:pt x="1430900" y="293352"/>
                  </a:lnTo>
                  <a:lnTo>
                    <a:pt x="1443624" y="282854"/>
                  </a:lnTo>
                  <a:cubicBezTo>
                    <a:pt x="1500858" y="244188"/>
                    <a:pt x="1569854" y="221610"/>
                    <a:pt x="1644123" y="221610"/>
                  </a:cubicBezTo>
                  <a:cubicBezTo>
                    <a:pt x="1817419" y="221610"/>
                    <a:pt x="1962003" y="344533"/>
                    <a:pt x="1995442" y="507943"/>
                  </a:cubicBezTo>
                  <a:lnTo>
                    <a:pt x="2002280" y="575774"/>
                  </a:lnTo>
                  <a:lnTo>
                    <a:pt x="2024223" y="577986"/>
                  </a:lnTo>
                  <a:cubicBezTo>
                    <a:pt x="2187633" y="611424"/>
                    <a:pt x="2310555" y="756009"/>
                    <a:pt x="2310555" y="929304"/>
                  </a:cubicBezTo>
                  <a:cubicBezTo>
                    <a:pt x="2310555" y="1127356"/>
                    <a:pt x="2150003" y="1287908"/>
                    <a:pt x="1951951" y="1287908"/>
                  </a:cubicBezTo>
                  <a:lnTo>
                    <a:pt x="1895635" y="1282939"/>
                  </a:lnTo>
                  <a:lnTo>
                    <a:pt x="358604" y="1282939"/>
                  </a:lnTo>
                  <a:lnTo>
                    <a:pt x="345405" y="1282939"/>
                  </a:lnTo>
                  <a:lnTo>
                    <a:pt x="332242" y="1280282"/>
                  </a:lnTo>
                  <a:lnTo>
                    <a:pt x="286333" y="1275654"/>
                  </a:lnTo>
                  <a:cubicBezTo>
                    <a:pt x="122922" y="1242215"/>
                    <a:pt x="0" y="1097631"/>
                    <a:pt x="0" y="924335"/>
                  </a:cubicBezTo>
                  <a:cubicBezTo>
                    <a:pt x="0" y="751040"/>
                    <a:pt x="122922" y="606455"/>
                    <a:pt x="286333" y="573017"/>
                  </a:cubicBezTo>
                  <a:lnTo>
                    <a:pt x="350565" y="566541"/>
                  </a:lnTo>
                  <a:lnTo>
                    <a:pt x="360975" y="463281"/>
                  </a:lnTo>
                  <a:cubicBezTo>
                    <a:pt x="415078" y="198887"/>
                    <a:pt x="649014" y="0"/>
                    <a:pt x="929401" y="0"/>
                  </a:cubicBezTo>
                  <a:close/>
                </a:path>
              </a:pathLst>
            </a:custGeom>
            <a:solidFill>
              <a:schemeClr val="bg1"/>
            </a:solidFill>
            <a:ln w="28575" cap="flat" cmpd="sng" algn="ctr">
              <a:solidFill>
                <a:srgbClr val="6488A5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" name="Oval 57">
              <a:extLst>
                <a:ext uri="{FF2B5EF4-FFF2-40B4-BE49-F238E27FC236}">
                  <a16:creationId xmlns:a16="http://schemas.microsoft.com/office/drawing/2014/main" xmlns="" id="{EA936194-EDD3-4328-9294-F016C6DDFCED}"/>
                </a:ext>
              </a:extLst>
            </p:cNvPr>
            <p:cNvSpPr/>
            <p:nvPr/>
          </p:nvSpPr>
          <p:spPr>
            <a:xfrm>
              <a:off x="5378234" y="4855681"/>
              <a:ext cx="1781508" cy="1027924"/>
            </a:xfrm>
            <a:custGeom>
              <a:avLst/>
              <a:gdLst/>
              <a:ahLst/>
              <a:cxnLst/>
              <a:rect l="l" t="t" r="r" b="b"/>
              <a:pathLst>
                <a:path w="2310555" h="1287908">
                  <a:moveTo>
                    <a:pt x="929401" y="0"/>
                  </a:moveTo>
                  <a:cubicBezTo>
                    <a:pt x="1129678" y="0"/>
                    <a:pt x="1306255" y="101473"/>
                    <a:pt x="1410524" y="255811"/>
                  </a:cubicBezTo>
                  <a:lnTo>
                    <a:pt x="1430900" y="293352"/>
                  </a:lnTo>
                  <a:lnTo>
                    <a:pt x="1443624" y="282854"/>
                  </a:lnTo>
                  <a:cubicBezTo>
                    <a:pt x="1500858" y="244188"/>
                    <a:pt x="1569854" y="221610"/>
                    <a:pt x="1644123" y="221610"/>
                  </a:cubicBezTo>
                  <a:cubicBezTo>
                    <a:pt x="1817419" y="221610"/>
                    <a:pt x="1962003" y="344533"/>
                    <a:pt x="1995442" y="507943"/>
                  </a:cubicBezTo>
                  <a:lnTo>
                    <a:pt x="2002280" y="575774"/>
                  </a:lnTo>
                  <a:lnTo>
                    <a:pt x="2024223" y="577986"/>
                  </a:lnTo>
                  <a:cubicBezTo>
                    <a:pt x="2187633" y="611424"/>
                    <a:pt x="2310555" y="756009"/>
                    <a:pt x="2310555" y="929304"/>
                  </a:cubicBezTo>
                  <a:cubicBezTo>
                    <a:pt x="2310555" y="1127356"/>
                    <a:pt x="2150003" y="1287908"/>
                    <a:pt x="1951951" y="1287908"/>
                  </a:cubicBezTo>
                  <a:lnTo>
                    <a:pt x="1895635" y="1282939"/>
                  </a:lnTo>
                  <a:lnTo>
                    <a:pt x="358604" y="1282939"/>
                  </a:lnTo>
                  <a:lnTo>
                    <a:pt x="345405" y="1282939"/>
                  </a:lnTo>
                  <a:lnTo>
                    <a:pt x="332242" y="1280282"/>
                  </a:lnTo>
                  <a:lnTo>
                    <a:pt x="286333" y="1275654"/>
                  </a:lnTo>
                  <a:cubicBezTo>
                    <a:pt x="122922" y="1242215"/>
                    <a:pt x="0" y="1097631"/>
                    <a:pt x="0" y="924335"/>
                  </a:cubicBezTo>
                  <a:cubicBezTo>
                    <a:pt x="0" y="751040"/>
                    <a:pt x="122922" y="606455"/>
                    <a:pt x="286333" y="573017"/>
                  </a:cubicBezTo>
                  <a:lnTo>
                    <a:pt x="350565" y="566541"/>
                  </a:lnTo>
                  <a:lnTo>
                    <a:pt x="360975" y="463281"/>
                  </a:lnTo>
                  <a:cubicBezTo>
                    <a:pt x="415078" y="198887"/>
                    <a:pt x="649014" y="0"/>
                    <a:pt x="929401" y="0"/>
                  </a:cubicBezTo>
                  <a:close/>
                </a:path>
              </a:pathLst>
            </a:custGeom>
            <a:solidFill>
              <a:schemeClr val="bg1"/>
            </a:solidFill>
            <a:ln w="28575" cap="flat" cmpd="sng" algn="ctr">
              <a:solidFill>
                <a:srgbClr val="6488A5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pic>
          <p:nvPicPr>
            <p:cNvPr id="9" name="图片 123">
              <a:extLst>
                <a:ext uri="{FF2B5EF4-FFF2-40B4-BE49-F238E27FC236}">
                  <a16:creationId xmlns:a16="http://schemas.microsoft.com/office/drawing/2014/main" xmlns="" id="{7B176F26-48B8-4925-A30A-AEACB96F50B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881428" y="5386694"/>
              <a:ext cx="679680" cy="432426"/>
            </a:xfrm>
            <a:prstGeom prst="rect">
              <a:avLst/>
            </a:prstGeom>
          </p:spPr>
        </p:pic>
        <p:pic>
          <p:nvPicPr>
            <p:cNvPr id="10" name="图片 61">
              <a:extLst>
                <a:ext uri="{FF2B5EF4-FFF2-40B4-BE49-F238E27FC236}">
                  <a16:creationId xmlns:a16="http://schemas.microsoft.com/office/drawing/2014/main" xmlns="" id="{94BEAA3A-98CE-4050-A50B-780EE1893B0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00435" y="5434044"/>
              <a:ext cx="860871" cy="283082"/>
            </a:xfrm>
            <a:prstGeom prst="rect">
              <a:avLst/>
            </a:prstGeom>
          </p:spPr>
        </p:pic>
        <p:pic>
          <p:nvPicPr>
            <p:cNvPr id="11" name="图片 125">
              <a:extLst>
                <a:ext uri="{FF2B5EF4-FFF2-40B4-BE49-F238E27FC236}">
                  <a16:creationId xmlns:a16="http://schemas.microsoft.com/office/drawing/2014/main" xmlns="" id="{3F907B70-B871-4EAC-8D65-735BDB294CB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228193" y="5415861"/>
              <a:ext cx="956470" cy="306430"/>
            </a:xfrm>
            <a:prstGeom prst="rect">
              <a:avLst/>
            </a:prstGeom>
          </p:spPr>
        </p:pic>
        <p:sp>
          <p:nvSpPr>
            <p:cNvPr id="12" name="Freeform 65">
              <a:extLst>
                <a:ext uri="{FF2B5EF4-FFF2-40B4-BE49-F238E27FC236}">
                  <a16:creationId xmlns:a16="http://schemas.microsoft.com/office/drawing/2014/main" xmlns="" id="{774588CC-7BB7-47DC-8403-82D8908DAD9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14366" y="4500142"/>
              <a:ext cx="241086" cy="331397"/>
            </a:xfrm>
            <a:custGeom>
              <a:avLst/>
              <a:gdLst>
                <a:gd name="T0" fmla="*/ 67 w 135"/>
                <a:gd name="T1" fmla="*/ 109 h 185"/>
                <a:gd name="T2" fmla="*/ 50 w 135"/>
                <a:gd name="T3" fmla="*/ 126 h 185"/>
                <a:gd name="T4" fmla="*/ 55 w 135"/>
                <a:gd name="T5" fmla="*/ 137 h 185"/>
                <a:gd name="T6" fmla="*/ 54 w 135"/>
                <a:gd name="T7" fmla="*/ 139 h 185"/>
                <a:gd name="T8" fmla="*/ 67 w 135"/>
                <a:gd name="T9" fmla="*/ 151 h 185"/>
                <a:gd name="T10" fmla="*/ 80 w 135"/>
                <a:gd name="T11" fmla="*/ 139 h 185"/>
                <a:gd name="T12" fmla="*/ 80 w 135"/>
                <a:gd name="T13" fmla="*/ 137 h 185"/>
                <a:gd name="T14" fmla="*/ 84 w 135"/>
                <a:gd name="T15" fmla="*/ 126 h 185"/>
                <a:gd name="T16" fmla="*/ 67 w 135"/>
                <a:gd name="T17" fmla="*/ 109 h 185"/>
                <a:gd name="T18" fmla="*/ 71 w 135"/>
                <a:gd name="T19" fmla="*/ 133 h 185"/>
                <a:gd name="T20" fmla="*/ 71 w 135"/>
                <a:gd name="T21" fmla="*/ 139 h 185"/>
                <a:gd name="T22" fmla="*/ 67 w 135"/>
                <a:gd name="T23" fmla="*/ 143 h 185"/>
                <a:gd name="T24" fmla="*/ 63 w 135"/>
                <a:gd name="T25" fmla="*/ 139 h 185"/>
                <a:gd name="T26" fmla="*/ 63 w 135"/>
                <a:gd name="T27" fmla="*/ 133 h 185"/>
                <a:gd name="T28" fmla="*/ 59 w 135"/>
                <a:gd name="T29" fmla="*/ 126 h 185"/>
                <a:gd name="T30" fmla="*/ 67 w 135"/>
                <a:gd name="T31" fmla="*/ 118 h 185"/>
                <a:gd name="T32" fmla="*/ 76 w 135"/>
                <a:gd name="T33" fmla="*/ 126 h 185"/>
                <a:gd name="T34" fmla="*/ 71 w 135"/>
                <a:gd name="T35" fmla="*/ 133 h 185"/>
                <a:gd name="T36" fmla="*/ 118 w 135"/>
                <a:gd name="T37" fmla="*/ 75 h 185"/>
                <a:gd name="T38" fmla="*/ 118 w 135"/>
                <a:gd name="T39" fmla="*/ 50 h 185"/>
                <a:gd name="T40" fmla="*/ 67 w 135"/>
                <a:gd name="T41" fmla="*/ 0 h 185"/>
                <a:gd name="T42" fmla="*/ 16 w 135"/>
                <a:gd name="T43" fmla="*/ 50 h 185"/>
                <a:gd name="T44" fmla="*/ 16 w 135"/>
                <a:gd name="T45" fmla="*/ 75 h 185"/>
                <a:gd name="T46" fmla="*/ 0 w 135"/>
                <a:gd name="T47" fmla="*/ 92 h 185"/>
                <a:gd name="T48" fmla="*/ 0 w 135"/>
                <a:gd name="T49" fmla="*/ 168 h 185"/>
                <a:gd name="T50" fmla="*/ 16 w 135"/>
                <a:gd name="T51" fmla="*/ 185 h 185"/>
                <a:gd name="T52" fmla="*/ 118 w 135"/>
                <a:gd name="T53" fmla="*/ 185 h 185"/>
                <a:gd name="T54" fmla="*/ 135 w 135"/>
                <a:gd name="T55" fmla="*/ 168 h 185"/>
                <a:gd name="T56" fmla="*/ 135 w 135"/>
                <a:gd name="T57" fmla="*/ 92 h 185"/>
                <a:gd name="T58" fmla="*/ 118 w 135"/>
                <a:gd name="T59" fmla="*/ 75 h 185"/>
                <a:gd name="T60" fmla="*/ 25 w 135"/>
                <a:gd name="T61" fmla="*/ 50 h 185"/>
                <a:gd name="T62" fmla="*/ 67 w 135"/>
                <a:gd name="T63" fmla="*/ 8 h 185"/>
                <a:gd name="T64" fmla="*/ 109 w 135"/>
                <a:gd name="T65" fmla="*/ 50 h 185"/>
                <a:gd name="T66" fmla="*/ 109 w 135"/>
                <a:gd name="T67" fmla="*/ 75 h 185"/>
                <a:gd name="T68" fmla="*/ 25 w 135"/>
                <a:gd name="T69" fmla="*/ 75 h 185"/>
                <a:gd name="T70" fmla="*/ 25 w 135"/>
                <a:gd name="T71" fmla="*/ 50 h 185"/>
                <a:gd name="T72" fmla="*/ 126 w 135"/>
                <a:gd name="T73" fmla="*/ 168 h 185"/>
                <a:gd name="T74" fmla="*/ 118 w 135"/>
                <a:gd name="T75" fmla="*/ 177 h 185"/>
                <a:gd name="T76" fmla="*/ 16 w 135"/>
                <a:gd name="T77" fmla="*/ 177 h 185"/>
                <a:gd name="T78" fmla="*/ 8 w 135"/>
                <a:gd name="T79" fmla="*/ 168 h 185"/>
                <a:gd name="T80" fmla="*/ 8 w 135"/>
                <a:gd name="T81" fmla="*/ 92 h 185"/>
                <a:gd name="T82" fmla="*/ 16 w 135"/>
                <a:gd name="T83" fmla="*/ 84 h 185"/>
                <a:gd name="T84" fmla="*/ 118 w 135"/>
                <a:gd name="T85" fmla="*/ 84 h 185"/>
                <a:gd name="T86" fmla="*/ 126 w 135"/>
                <a:gd name="T87" fmla="*/ 92 h 185"/>
                <a:gd name="T88" fmla="*/ 126 w 135"/>
                <a:gd name="T89" fmla="*/ 168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35" h="185">
                  <a:moveTo>
                    <a:pt x="67" y="109"/>
                  </a:moveTo>
                  <a:cubicBezTo>
                    <a:pt x="58" y="109"/>
                    <a:pt x="50" y="117"/>
                    <a:pt x="50" y="126"/>
                  </a:cubicBezTo>
                  <a:cubicBezTo>
                    <a:pt x="50" y="130"/>
                    <a:pt x="52" y="134"/>
                    <a:pt x="55" y="137"/>
                  </a:cubicBezTo>
                  <a:cubicBezTo>
                    <a:pt x="55" y="138"/>
                    <a:pt x="54" y="138"/>
                    <a:pt x="54" y="139"/>
                  </a:cubicBezTo>
                  <a:cubicBezTo>
                    <a:pt x="54" y="146"/>
                    <a:pt x="60" y="151"/>
                    <a:pt x="67" y="151"/>
                  </a:cubicBezTo>
                  <a:cubicBezTo>
                    <a:pt x="74" y="151"/>
                    <a:pt x="80" y="146"/>
                    <a:pt x="80" y="139"/>
                  </a:cubicBezTo>
                  <a:cubicBezTo>
                    <a:pt x="80" y="138"/>
                    <a:pt x="80" y="138"/>
                    <a:pt x="80" y="137"/>
                  </a:cubicBezTo>
                  <a:cubicBezTo>
                    <a:pt x="82" y="134"/>
                    <a:pt x="84" y="130"/>
                    <a:pt x="84" y="126"/>
                  </a:cubicBezTo>
                  <a:cubicBezTo>
                    <a:pt x="84" y="117"/>
                    <a:pt x="76" y="109"/>
                    <a:pt x="67" y="109"/>
                  </a:cubicBezTo>
                  <a:close/>
                  <a:moveTo>
                    <a:pt x="71" y="133"/>
                  </a:moveTo>
                  <a:cubicBezTo>
                    <a:pt x="71" y="139"/>
                    <a:pt x="71" y="139"/>
                    <a:pt x="71" y="139"/>
                  </a:cubicBezTo>
                  <a:cubicBezTo>
                    <a:pt x="71" y="141"/>
                    <a:pt x="69" y="143"/>
                    <a:pt x="67" y="143"/>
                  </a:cubicBezTo>
                  <a:cubicBezTo>
                    <a:pt x="65" y="143"/>
                    <a:pt x="63" y="141"/>
                    <a:pt x="63" y="139"/>
                  </a:cubicBezTo>
                  <a:cubicBezTo>
                    <a:pt x="63" y="133"/>
                    <a:pt x="63" y="133"/>
                    <a:pt x="63" y="133"/>
                  </a:cubicBezTo>
                  <a:cubicBezTo>
                    <a:pt x="60" y="132"/>
                    <a:pt x="59" y="129"/>
                    <a:pt x="59" y="126"/>
                  </a:cubicBezTo>
                  <a:cubicBezTo>
                    <a:pt x="59" y="121"/>
                    <a:pt x="62" y="118"/>
                    <a:pt x="67" y="118"/>
                  </a:cubicBezTo>
                  <a:cubicBezTo>
                    <a:pt x="72" y="118"/>
                    <a:pt x="76" y="121"/>
                    <a:pt x="76" y="126"/>
                  </a:cubicBezTo>
                  <a:cubicBezTo>
                    <a:pt x="76" y="129"/>
                    <a:pt x="74" y="132"/>
                    <a:pt x="71" y="133"/>
                  </a:cubicBezTo>
                  <a:close/>
                  <a:moveTo>
                    <a:pt x="118" y="75"/>
                  </a:moveTo>
                  <a:cubicBezTo>
                    <a:pt x="118" y="50"/>
                    <a:pt x="118" y="50"/>
                    <a:pt x="118" y="50"/>
                  </a:cubicBezTo>
                  <a:cubicBezTo>
                    <a:pt x="118" y="22"/>
                    <a:pt x="95" y="0"/>
                    <a:pt x="67" y="0"/>
                  </a:cubicBezTo>
                  <a:cubicBezTo>
                    <a:pt x="39" y="0"/>
                    <a:pt x="16" y="22"/>
                    <a:pt x="16" y="50"/>
                  </a:cubicBezTo>
                  <a:cubicBezTo>
                    <a:pt x="16" y="75"/>
                    <a:pt x="16" y="75"/>
                    <a:pt x="16" y="75"/>
                  </a:cubicBezTo>
                  <a:cubicBezTo>
                    <a:pt x="7" y="75"/>
                    <a:pt x="0" y="83"/>
                    <a:pt x="0" y="92"/>
                  </a:cubicBezTo>
                  <a:cubicBezTo>
                    <a:pt x="0" y="168"/>
                    <a:pt x="0" y="168"/>
                    <a:pt x="0" y="168"/>
                  </a:cubicBezTo>
                  <a:cubicBezTo>
                    <a:pt x="0" y="178"/>
                    <a:pt x="7" y="185"/>
                    <a:pt x="16" y="185"/>
                  </a:cubicBezTo>
                  <a:cubicBezTo>
                    <a:pt x="118" y="185"/>
                    <a:pt x="118" y="185"/>
                    <a:pt x="118" y="185"/>
                  </a:cubicBezTo>
                  <a:cubicBezTo>
                    <a:pt x="127" y="185"/>
                    <a:pt x="135" y="178"/>
                    <a:pt x="135" y="168"/>
                  </a:cubicBezTo>
                  <a:cubicBezTo>
                    <a:pt x="135" y="92"/>
                    <a:pt x="135" y="92"/>
                    <a:pt x="135" y="92"/>
                  </a:cubicBezTo>
                  <a:cubicBezTo>
                    <a:pt x="135" y="83"/>
                    <a:pt x="127" y="75"/>
                    <a:pt x="118" y="75"/>
                  </a:cubicBezTo>
                  <a:close/>
                  <a:moveTo>
                    <a:pt x="25" y="50"/>
                  </a:moveTo>
                  <a:cubicBezTo>
                    <a:pt x="25" y="27"/>
                    <a:pt x="44" y="8"/>
                    <a:pt x="67" y="8"/>
                  </a:cubicBezTo>
                  <a:cubicBezTo>
                    <a:pt x="90" y="8"/>
                    <a:pt x="109" y="27"/>
                    <a:pt x="109" y="50"/>
                  </a:cubicBezTo>
                  <a:cubicBezTo>
                    <a:pt x="109" y="75"/>
                    <a:pt x="109" y="75"/>
                    <a:pt x="109" y="75"/>
                  </a:cubicBezTo>
                  <a:cubicBezTo>
                    <a:pt x="25" y="75"/>
                    <a:pt x="25" y="75"/>
                    <a:pt x="25" y="75"/>
                  </a:cubicBezTo>
                  <a:lnTo>
                    <a:pt x="25" y="50"/>
                  </a:lnTo>
                  <a:close/>
                  <a:moveTo>
                    <a:pt x="126" y="168"/>
                  </a:moveTo>
                  <a:cubicBezTo>
                    <a:pt x="126" y="173"/>
                    <a:pt x="122" y="177"/>
                    <a:pt x="118" y="177"/>
                  </a:cubicBezTo>
                  <a:cubicBezTo>
                    <a:pt x="16" y="177"/>
                    <a:pt x="16" y="177"/>
                    <a:pt x="16" y="177"/>
                  </a:cubicBezTo>
                  <a:cubicBezTo>
                    <a:pt x="12" y="177"/>
                    <a:pt x="8" y="173"/>
                    <a:pt x="8" y="168"/>
                  </a:cubicBezTo>
                  <a:cubicBezTo>
                    <a:pt x="8" y="92"/>
                    <a:pt x="8" y="92"/>
                    <a:pt x="8" y="92"/>
                  </a:cubicBezTo>
                  <a:cubicBezTo>
                    <a:pt x="8" y="88"/>
                    <a:pt x="12" y="84"/>
                    <a:pt x="16" y="8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22" y="84"/>
                    <a:pt x="126" y="88"/>
                    <a:pt x="126" y="92"/>
                  </a:cubicBezTo>
                  <a:lnTo>
                    <a:pt x="126" y="16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28928" tIns="14465" rIns="28928" bIns="14465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600" dirty="0">
                <a:latin typeface="Tahoma"/>
              </a:endParaRPr>
            </a:p>
          </p:txBody>
        </p:sp>
        <p:pic>
          <p:nvPicPr>
            <p:cNvPr id="13" name="图片 127">
              <a:extLst>
                <a:ext uri="{FF2B5EF4-FFF2-40B4-BE49-F238E27FC236}">
                  <a16:creationId xmlns:a16="http://schemas.microsoft.com/office/drawing/2014/main" xmlns="" id="{3C2C6021-7181-4A32-8AB7-88EC1200547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315408" y="4449926"/>
              <a:ext cx="406760" cy="391570"/>
            </a:xfrm>
            <a:prstGeom prst="rect">
              <a:avLst/>
            </a:prstGeom>
          </p:spPr>
        </p:pic>
      </p:grpSp>
      <p:grpSp>
        <p:nvGrpSpPr>
          <p:cNvPr id="15" name="Group 14"/>
          <p:cNvGrpSpPr/>
          <p:nvPr/>
        </p:nvGrpSpPr>
        <p:grpSpPr>
          <a:xfrm>
            <a:off x="1165439" y="895078"/>
            <a:ext cx="2712987" cy="2963568"/>
            <a:chOff x="883588" y="1017649"/>
            <a:chExt cx="2712987" cy="2963568"/>
          </a:xfrm>
        </p:grpSpPr>
        <p:grpSp>
          <p:nvGrpSpPr>
            <p:cNvPr id="16" name="组合 198">
              <a:extLst>
                <a:ext uri="{FF2B5EF4-FFF2-40B4-BE49-F238E27FC236}">
                  <a16:creationId xmlns:a16="http://schemas.microsoft.com/office/drawing/2014/main" xmlns="" id="{BCA7F371-F6DE-415B-8D5C-A68A4E5D4EB5}"/>
                </a:ext>
              </a:extLst>
            </p:cNvPr>
            <p:cNvGrpSpPr/>
            <p:nvPr/>
          </p:nvGrpSpPr>
          <p:grpSpPr>
            <a:xfrm>
              <a:off x="883588" y="1017649"/>
              <a:ext cx="2712987" cy="2758417"/>
              <a:chOff x="2136590" y="3311857"/>
              <a:chExt cx="2620329" cy="2397712"/>
            </a:xfrm>
          </p:grpSpPr>
          <p:sp>
            <p:nvSpPr>
              <p:cNvPr id="75" name="Rounded Rectangle 119">
                <a:extLst>
                  <a:ext uri="{FF2B5EF4-FFF2-40B4-BE49-F238E27FC236}">
                    <a16:creationId xmlns:a16="http://schemas.microsoft.com/office/drawing/2014/main" xmlns="" id="{60B5C5AD-DD03-464C-8073-A616BB6EFD06}"/>
                  </a:ext>
                </a:extLst>
              </p:cNvPr>
              <p:cNvSpPr/>
              <p:nvPr/>
            </p:nvSpPr>
            <p:spPr>
              <a:xfrm>
                <a:off x="2136590" y="3582002"/>
                <a:ext cx="2620329" cy="2127567"/>
              </a:xfrm>
              <a:prstGeom prst="roundRect">
                <a:avLst>
                  <a:gd name="adj" fmla="val 2263"/>
                </a:avLst>
              </a:prstGeom>
              <a:noFill/>
              <a:ln w="76200" cmpd="sng">
                <a:solidFill>
                  <a:schemeClr val="bg1">
                    <a:lumMod val="8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 err="1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76" name="组合 197">
                <a:extLst>
                  <a:ext uri="{FF2B5EF4-FFF2-40B4-BE49-F238E27FC236}">
                    <a16:creationId xmlns:a16="http://schemas.microsoft.com/office/drawing/2014/main" xmlns="" id="{22383AF2-E0D2-44CA-8818-B187E5856775}"/>
                  </a:ext>
                </a:extLst>
              </p:cNvPr>
              <p:cNvGrpSpPr/>
              <p:nvPr/>
            </p:nvGrpSpPr>
            <p:grpSpPr>
              <a:xfrm>
                <a:off x="2724995" y="3311857"/>
                <a:ext cx="532582" cy="457743"/>
                <a:chOff x="5507948" y="3245926"/>
                <a:chExt cx="692875" cy="595511"/>
              </a:xfrm>
            </p:grpSpPr>
            <p:sp>
              <p:nvSpPr>
                <p:cNvPr id="77" name="椭圆 196">
                  <a:extLst>
                    <a:ext uri="{FF2B5EF4-FFF2-40B4-BE49-F238E27FC236}">
                      <a16:creationId xmlns:a16="http://schemas.microsoft.com/office/drawing/2014/main" xmlns="" id="{0753DC44-0E2B-4B2B-92B0-0780D4379557}"/>
                    </a:ext>
                  </a:extLst>
                </p:cNvPr>
                <p:cNvSpPr/>
                <p:nvPr/>
              </p:nvSpPr>
              <p:spPr>
                <a:xfrm>
                  <a:off x="5507948" y="3245926"/>
                  <a:ext cx="692875" cy="595511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78" name="图片 195">
                  <a:extLst>
                    <a:ext uri="{FF2B5EF4-FFF2-40B4-BE49-F238E27FC236}">
                      <a16:creationId xmlns:a16="http://schemas.microsoft.com/office/drawing/2014/main" xmlns="" id="{863BE833-8A6D-4BD2-A1DC-299236531BC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 cstate="screen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646252" y="3268076"/>
                  <a:ext cx="384342" cy="46800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7" name="组合 28">
              <a:extLst>
                <a:ext uri="{FF2B5EF4-FFF2-40B4-BE49-F238E27FC236}">
                  <a16:creationId xmlns:a16="http://schemas.microsoft.com/office/drawing/2014/main" xmlns="" id="{2F8CF8DA-38EA-4C46-B050-9616B748EB6D}"/>
                </a:ext>
              </a:extLst>
            </p:cNvPr>
            <p:cNvGrpSpPr/>
            <p:nvPr/>
          </p:nvGrpSpPr>
          <p:grpSpPr>
            <a:xfrm>
              <a:off x="1627276" y="1627685"/>
              <a:ext cx="790236" cy="428730"/>
              <a:chOff x="4970563" y="4016743"/>
              <a:chExt cx="1200670" cy="652104"/>
            </a:xfrm>
          </p:grpSpPr>
          <p:sp>
            <p:nvSpPr>
              <p:cNvPr id="73" name="Oval 57">
                <a:extLst>
                  <a:ext uri="{FF2B5EF4-FFF2-40B4-BE49-F238E27FC236}">
                    <a16:creationId xmlns:a16="http://schemas.microsoft.com/office/drawing/2014/main" xmlns="" id="{37A36C0A-4BB7-4186-828F-D49E8052B677}"/>
                  </a:ext>
                </a:extLst>
              </p:cNvPr>
              <p:cNvSpPr/>
              <p:nvPr/>
            </p:nvSpPr>
            <p:spPr>
              <a:xfrm>
                <a:off x="4970563" y="4016743"/>
                <a:ext cx="1200670" cy="652104"/>
              </a:xfrm>
              <a:custGeom>
                <a:avLst/>
                <a:gdLst/>
                <a:ahLst/>
                <a:cxnLst/>
                <a:rect l="l" t="t" r="r" b="b"/>
                <a:pathLst>
                  <a:path w="2310555" h="1287908">
                    <a:moveTo>
                      <a:pt x="929401" y="0"/>
                    </a:moveTo>
                    <a:cubicBezTo>
                      <a:pt x="1129678" y="0"/>
                      <a:pt x="1306255" y="101473"/>
                      <a:pt x="1410524" y="255811"/>
                    </a:cubicBezTo>
                    <a:lnTo>
                      <a:pt x="1430900" y="293352"/>
                    </a:lnTo>
                    <a:lnTo>
                      <a:pt x="1443624" y="282854"/>
                    </a:lnTo>
                    <a:cubicBezTo>
                      <a:pt x="1500858" y="244188"/>
                      <a:pt x="1569854" y="221610"/>
                      <a:pt x="1644123" y="221610"/>
                    </a:cubicBezTo>
                    <a:cubicBezTo>
                      <a:pt x="1817419" y="221610"/>
                      <a:pt x="1962003" y="344533"/>
                      <a:pt x="1995442" y="507943"/>
                    </a:cubicBezTo>
                    <a:lnTo>
                      <a:pt x="2002280" y="575774"/>
                    </a:lnTo>
                    <a:lnTo>
                      <a:pt x="2024223" y="577986"/>
                    </a:lnTo>
                    <a:cubicBezTo>
                      <a:pt x="2187633" y="611424"/>
                      <a:pt x="2310555" y="756009"/>
                      <a:pt x="2310555" y="929304"/>
                    </a:cubicBezTo>
                    <a:cubicBezTo>
                      <a:pt x="2310555" y="1127356"/>
                      <a:pt x="2150003" y="1287908"/>
                      <a:pt x="1951951" y="1287908"/>
                    </a:cubicBezTo>
                    <a:lnTo>
                      <a:pt x="1895635" y="1282939"/>
                    </a:lnTo>
                    <a:lnTo>
                      <a:pt x="358604" y="1282939"/>
                    </a:lnTo>
                    <a:lnTo>
                      <a:pt x="345405" y="1282939"/>
                    </a:lnTo>
                    <a:lnTo>
                      <a:pt x="332242" y="1280282"/>
                    </a:lnTo>
                    <a:lnTo>
                      <a:pt x="286333" y="1275654"/>
                    </a:lnTo>
                    <a:cubicBezTo>
                      <a:pt x="122922" y="1242215"/>
                      <a:pt x="0" y="1097631"/>
                      <a:pt x="0" y="924335"/>
                    </a:cubicBezTo>
                    <a:cubicBezTo>
                      <a:pt x="0" y="751040"/>
                      <a:pt x="122922" y="606455"/>
                      <a:pt x="286333" y="573017"/>
                    </a:cubicBezTo>
                    <a:lnTo>
                      <a:pt x="350565" y="566541"/>
                    </a:lnTo>
                    <a:lnTo>
                      <a:pt x="360975" y="463281"/>
                    </a:lnTo>
                    <a:cubicBezTo>
                      <a:pt x="415078" y="198887"/>
                      <a:pt x="649014" y="0"/>
                      <a:pt x="929401" y="0"/>
                    </a:cubicBezTo>
                    <a:close/>
                  </a:path>
                </a:pathLst>
              </a:custGeom>
              <a:noFill/>
              <a:ln w="19050" cap="flat" cmpd="sng" algn="ctr">
                <a:solidFill>
                  <a:srgbClr val="6488A5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effectLst/>
                    <a:uLnTx/>
                    <a:uFillTx/>
                    <a:latin typeface="Microsoft YaHei" charset="-122"/>
                    <a:ea typeface="Microsoft YaHei" charset="-122"/>
                    <a:cs typeface="Microsoft YaHei" charset="-122"/>
                  </a:rPr>
                  <a:t>  Private Cloud</a:t>
                </a:r>
                <a:endParaRPr kumimoji="0" lang="en-US" sz="800" b="1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LnTx/>
                  <a:uFillTx/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  <p:sp>
            <p:nvSpPr>
              <p:cNvPr id="74" name="Freeform 65">
                <a:extLst>
                  <a:ext uri="{FF2B5EF4-FFF2-40B4-BE49-F238E27FC236}">
                    <a16:creationId xmlns:a16="http://schemas.microsoft.com/office/drawing/2014/main" xmlns="" id="{786F8C55-C7F2-422E-93EB-E30CA9569A3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51302" y="4270324"/>
                <a:ext cx="201690" cy="277543"/>
              </a:xfrm>
              <a:custGeom>
                <a:avLst/>
                <a:gdLst>
                  <a:gd name="T0" fmla="*/ 67 w 135"/>
                  <a:gd name="T1" fmla="*/ 109 h 185"/>
                  <a:gd name="T2" fmla="*/ 50 w 135"/>
                  <a:gd name="T3" fmla="*/ 126 h 185"/>
                  <a:gd name="T4" fmla="*/ 55 w 135"/>
                  <a:gd name="T5" fmla="*/ 137 h 185"/>
                  <a:gd name="T6" fmla="*/ 54 w 135"/>
                  <a:gd name="T7" fmla="*/ 139 h 185"/>
                  <a:gd name="T8" fmla="*/ 67 w 135"/>
                  <a:gd name="T9" fmla="*/ 151 h 185"/>
                  <a:gd name="T10" fmla="*/ 80 w 135"/>
                  <a:gd name="T11" fmla="*/ 139 h 185"/>
                  <a:gd name="T12" fmla="*/ 80 w 135"/>
                  <a:gd name="T13" fmla="*/ 137 h 185"/>
                  <a:gd name="T14" fmla="*/ 84 w 135"/>
                  <a:gd name="T15" fmla="*/ 126 h 185"/>
                  <a:gd name="T16" fmla="*/ 67 w 135"/>
                  <a:gd name="T17" fmla="*/ 109 h 185"/>
                  <a:gd name="T18" fmla="*/ 71 w 135"/>
                  <a:gd name="T19" fmla="*/ 133 h 185"/>
                  <a:gd name="T20" fmla="*/ 71 w 135"/>
                  <a:gd name="T21" fmla="*/ 139 h 185"/>
                  <a:gd name="T22" fmla="*/ 67 w 135"/>
                  <a:gd name="T23" fmla="*/ 143 h 185"/>
                  <a:gd name="T24" fmla="*/ 63 w 135"/>
                  <a:gd name="T25" fmla="*/ 139 h 185"/>
                  <a:gd name="T26" fmla="*/ 63 w 135"/>
                  <a:gd name="T27" fmla="*/ 133 h 185"/>
                  <a:gd name="T28" fmla="*/ 59 w 135"/>
                  <a:gd name="T29" fmla="*/ 126 h 185"/>
                  <a:gd name="T30" fmla="*/ 67 w 135"/>
                  <a:gd name="T31" fmla="*/ 118 h 185"/>
                  <a:gd name="T32" fmla="*/ 76 w 135"/>
                  <a:gd name="T33" fmla="*/ 126 h 185"/>
                  <a:gd name="T34" fmla="*/ 71 w 135"/>
                  <a:gd name="T35" fmla="*/ 133 h 185"/>
                  <a:gd name="T36" fmla="*/ 118 w 135"/>
                  <a:gd name="T37" fmla="*/ 75 h 185"/>
                  <a:gd name="T38" fmla="*/ 118 w 135"/>
                  <a:gd name="T39" fmla="*/ 50 h 185"/>
                  <a:gd name="T40" fmla="*/ 67 w 135"/>
                  <a:gd name="T41" fmla="*/ 0 h 185"/>
                  <a:gd name="T42" fmla="*/ 16 w 135"/>
                  <a:gd name="T43" fmla="*/ 50 h 185"/>
                  <a:gd name="T44" fmla="*/ 16 w 135"/>
                  <a:gd name="T45" fmla="*/ 75 h 185"/>
                  <a:gd name="T46" fmla="*/ 0 w 135"/>
                  <a:gd name="T47" fmla="*/ 92 h 185"/>
                  <a:gd name="T48" fmla="*/ 0 w 135"/>
                  <a:gd name="T49" fmla="*/ 168 h 185"/>
                  <a:gd name="T50" fmla="*/ 16 w 135"/>
                  <a:gd name="T51" fmla="*/ 185 h 185"/>
                  <a:gd name="T52" fmla="*/ 118 w 135"/>
                  <a:gd name="T53" fmla="*/ 185 h 185"/>
                  <a:gd name="T54" fmla="*/ 135 w 135"/>
                  <a:gd name="T55" fmla="*/ 168 h 185"/>
                  <a:gd name="T56" fmla="*/ 135 w 135"/>
                  <a:gd name="T57" fmla="*/ 92 h 185"/>
                  <a:gd name="T58" fmla="*/ 118 w 135"/>
                  <a:gd name="T59" fmla="*/ 75 h 185"/>
                  <a:gd name="T60" fmla="*/ 25 w 135"/>
                  <a:gd name="T61" fmla="*/ 50 h 185"/>
                  <a:gd name="T62" fmla="*/ 67 w 135"/>
                  <a:gd name="T63" fmla="*/ 8 h 185"/>
                  <a:gd name="T64" fmla="*/ 109 w 135"/>
                  <a:gd name="T65" fmla="*/ 50 h 185"/>
                  <a:gd name="T66" fmla="*/ 109 w 135"/>
                  <a:gd name="T67" fmla="*/ 75 h 185"/>
                  <a:gd name="T68" fmla="*/ 25 w 135"/>
                  <a:gd name="T69" fmla="*/ 75 h 185"/>
                  <a:gd name="T70" fmla="*/ 25 w 135"/>
                  <a:gd name="T71" fmla="*/ 50 h 185"/>
                  <a:gd name="T72" fmla="*/ 126 w 135"/>
                  <a:gd name="T73" fmla="*/ 168 h 185"/>
                  <a:gd name="T74" fmla="*/ 118 w 135"/>
                  <a:gd name="T75" fmla="*/ 177 h 185"/>
                  <a:gd name="T76" fmla="*/ 16 w 135"/>
                  <a:gd name="T77" fmla="*/ 177 h 185"/>
                  <a:gd name="T78" fmla="*/ 8 w 135"/>
                  <a:gd name="T79" fmla="*/ 168 h 185"/>
                  <a:gd name="T80" fmla="*/ 8 w 135"/>
                  <a:gd name="T81" fmla="*/ 92 h 185"/>
                  <a:gd name="T82" fmla="*/ 16 w 135"/>
                  <a:gd name="T83" fmla="*/ 84 h 185"/>
                  <a:gd name="T84" fmla="*/ 118 w 135"/>
                  <a:gd name="T85" fmla="*/ 84 h 185"/>
                  <a:gd name="T86" fmla="*/ 126 w 135"/>
                  <a:gd name="T87" fmla="*/ 92 h 185"/>
                  <a:gd name="T88" fmla="*/ 126 w 135"/>
                  <a:gd name="T89" fmla="*/ 168 h 1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35" h="185">
                    <a:moveTo>
                      <a:pt x="67" y="109"/>
                    </a:moveTo>
                    <a:cubicBezTo>
                      <a:pt x="58" y="109"/>
                      <a:pt x="50" y="117"/>
                      <a:pt x="50" y="126"/>
                    </a:cubicBezTo>
                    <a:cubicBezTo>
                      <a:pt x="50" y="130"/>
                      <a:pt x="52" y="134"/>
                      <a:pt x="55" y="137"/>
                    </a:cubicBezTo>
                    <a:cubicBezTo>
                      <a:pt x="55" y="138"/>
                      <a:pt x="54" y="138"/>
                      <a:pt x="54" y="139"/>
                    </a:cubicBezTo>
                    <a:cubicBezTo>
                      <a:pt x="54" y="146"/>
                      <a:pt x="60" y="151"/>
                      <a:pt x="67" y="151"/>
                    </a:cubicBezTo>
                    <a:cubicBezTo>
                      <a:pt x="74" y="151"/>
                      <a:pt x="80" y="146"/>
                      <a:pt x="80" y="139"/>
                    </a:cubicBezTo>
                    <a:cubicBezTo>
                      <a:pt x="80" y="138"/>
                      <a:pt x="80" y="138"/>
                      <a:pt x="80" y="137"/>
                    </a:cubicBezTo>
                    <a:cubicBezTo>
                      <a:pt x="82" y="134"/>
                      <a:pt x="84" y="130"/>
                      <a:pt x="84" y="126"/>
                    </a:cubicBezTo>
                    <a:cubicBezTo>
                      <a:pt x="84" y="117"/>
                      <a:pt x="76" y="109"/>
                      <a:pt x="67" y="109"/>
                    </a:cubicBezTo>
                    <a:close/>
                    <a:moveTo>
                      <a:pt x="71" y="133"/>
                    </a:moveTo>
                    <a:cubicBezTo>
                      <a:pt x="71" y="139"/>
                      <a:pt x="71" y="139"/>
                      <a:pt x="71" y="139"/>
                    </a:cubicBezTo>
                    <a:cubicBezTo>
                      <a:pt x="71" y="141"/>
                      <a:pt x="69" y="143"/>
                      <a:pt x="67" y="143"/>
                    </a:cubicBezTo>
                    <a:cubicBezTo>
                      <a:pt x="65" y="143"/>
                      <a:pt x="63" y="141"/>
                      <a:pt x="63" y="139"/>
                    </a:cubicBezTo>
                    <a:cubicBezTo>
                      <a:pt x="63" y="133"/>
                      <a:pt x="63" y="133"/>
                      <a:pt x="63" y="133"/>
                    </a:cubicBezTo>
                    <a:cubicBezTo>
                      <a:pt x="60" y="132"/>
                      <a:pt x="59" y="129"/>
                      <a:pt x="59" y="126"/>
                    </a:cubicBezTo>
                    <a:cubicBezTo>
                      <a:pt x="59" y="121"/>
                      <a:pt x="62" y="118"/>
                      <a:pt x="67" y="118"/>
                    </a:cubicBezTo>
                    <a:cubicBezTo>
                      <a:pt x="72" y="118"/>
                      <a:pt x="76" y="121"/>
                      <a:pt x="76" y="126"/>
                    </a:cubicBezTo>
                    <a:cubicBezTo>
                      <a:pt x="76" y="129"/>
                      <a:pt x="74" y="132"/>
                      <a:pt x="71" y="133"/>
                    </a:cubicBezTo>
                    <a:close/>
                    <a:moveTo>
                      <a:pt x="118" y="75"/>
                    </a:moveTo>
                    <a:cubicBezTo>
                      <a:pt x="118" y="50"/>
                      <a:pt x="118" y="50"/>
                      <a:pt x="118" y="50"/>
                    </a:cubicBezTo>
                    <a:cubicBezTo>
                      <a:pt x="118" y="22"/>
                      <a:pt x="95" y="0"/>
                      <a:pt x="67" y="0"/>
                    </a:cubicBezTo>
                    <a:cubicBezTo>
                      <a:pt x="39" y="0"/>
                      <a:pt x="16" y="22"/>
                      <a:pt x="16" y="50"/>
                    </a:cubicBezTo>
                    <a:cubicBezTo>
                      <a:pt x="16" y="75"/>
                      <a:pt x="16" y="75"/>
                      <a:pt x="16" y="75"/>
                    </a:cubicBezTo>
                    <a:cubicBezTo>
                      <a:pt x="7" y="75"/>
                      <a:pt x="0" y="83"/>
                      <a:pt x="0" y="92"/>
                    </a:cubicBezTo>
                    <a:cubicBezTo>
                      <a:pt x="0" y="168"/>
                      <a:pt x="0" y="168"/>
                      <a:pt x="0" y="168"/>
                    </a:cubicBezTo>
                    <a:cubicBezTo>
                      <a:pt x="0" y="178"/>
                      <a:pt x="7" y="185"/>
                      <a:pt x="16" y="185"/>
                    </a:cubicBezTo>
                    <a:cubicBezTo>
                      <a:pt x="118" y="185"/>
                      <a:pt x="118" y="185"/>
                      <a:pt x="118" y="185"/>
                    </a:cubicBezTo>
                    <a:cubicBezTo>
                      <a:pt x="127" y="185"/>
                      <a:pt x="135" y="178"/>
                      <a:pt x="135" y="168"/>
                    </a:cubicBezTo>
                    <a:cubicBezTo>
                      <a:pt x="135" y="92"/>
                      <a:pt x="135" y="92"/>
                      <a:pt x="135" y="92"/>
                    </a:cubicBezTo>
                    <a:cubicBezTo>
                      <a:pt x="135" y="83"/>
                      <a:pt x="127" y="75"/>
                      <a:pt x="118" y="75"/>
                    </a:cubicBezTo>
                    <a:close/>
                    <a:moveTo>
                      <a:pt x="25" y="50"/>
                    </a:moveTo>
                    <a:cubicBezTo>
                      <a:pt x="25" y="27"/>
                      <a:pt x="44" y="8"/>
                      <a:pt x="67" y="8"/>
                    </a:cubicBezTo>
                    <a:cubicBezTo>
                      <a:pt x="90" y="8"/>
                      <a:pt x="109" y="27"/>
                      <a:pt x="109" y="50"/>
                    </a:cubicBezTo>
                    <a:cubicBezTo>
                      <a:pt x="109" y="75"/>
                      <a:pt x="109" y="75"/>
                      <a:pt x="109" y="75"/>
                    </a:cubicBezTo>
                    <a:cubicBezTo>
                      <a:pt x="25" y="75"/>
                      <a:pt x="25" y="75"/>
                      <a:pt x="25" y="75"/>
                    </a:cubicBezTo>
                    <a:lnTo>
                      <a:pt x="25" y="50"/>
                    </a:lnTo>
                    <a:close/>
                    <a:moveTo>
                      <a:pt x="126" y="168"/>
                    </a:moveTo>
                    <a:cubicBezTo>
                      <a:pt x="126" y="173"/>
                      <a:pt x="122" y="177"/>
                      <a:pt x="118" y="177"/>
                    </a:cubicBezTo>
                    <a:cubicBezTo>
                      <a:pt x="16" y="177"/>
                      <a:pt x="16" y="177"/>
                      <a:pt x="16" y="177"/>
                    </a:cubicBezTo>
                    <a:cubicBezTo>
                      <a:pt x="12" y="177"/>
                      <a:pt x="8" y="173"/>
                      <a:pt x="8" y="168"/>
                    </a:cubicBezTo>
                    <a:cubicBezTo>
                      <a:pt x="8" y="92"/>
                      <a:pt x="8" y="92"/>
                      <a:pt x="8" y="92"/>
                    </a:cubicBezTo>
                    <a:cubicBezTo>
                      <a:pt x="8" y="88"/>
                      <a:pt x="12" y="84"/>
                      <a:pt x="16" y="84"/>
                    </a:cubicBezTo>
                    <a:cubicBezTo>
                      <a:pt x="118" y="84"/>
                      <a:pt x="118" y="84"/>
                      <a:pt x="118" y="84"/>
                    </a:cubicBezTo>
                    <a:cubicBezTo>
                      <a:pt x="122" y="84"/>
                      <a:pt x="126" y="88"/>
                      <a:pt x="126" y="92"/>
                    </a:cubicBezTo>
                    <a:lnTo>
                      <a:pt x="126" y="168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vert="horz" wrap="square" lIns="28928" tIns="14465" rIns="28928" bIns="14465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sz="600" dirty="0">
                  <a:latin typeface="Tahoma"/>
                </a:endParaRPr>
              </a:p>
            </p:txBody>
          </p:sp>
        </p:grpSp>
        <p:grpSp>
          <p:nvGrpSpPr>
            <p:cNvPr id="18" name="组合 116">
              <a:extLst>
                <a:ext uri="{FF2B5EF4-FFF2-40B4-BE49-F238E27FC236}">
                  <a16:creationId xmlns:a16="http://schemas.microsoft.com/office/drawing/2014/main" xmlns="" id="{03ABC929-908D-40C7-9945-822F978B5B06}"/>
                </a:ext>
              </a:extLst>
            </p:cNvPr>
            <p:cNvGrpSpPr/>
            <p:nvPr/>
          </p:nvGrpSpPr>
          <p:grpSpPr>
            <a:xfrm>
              <a:off x="1466767" y="2739745"/>
              <a:ext cx="468000" cy="468000"/>
              <a:chOff x="4372580" y="2297501"/>
              <a:chExt cx="649228" cy="648793"/>
            </a:xfrm>
          </p:grpSpPr>
          <p:sp>
            <p:nvSpPr>
              <p:cNvPr id="70" name="Rectangle: Rounded Corners 228">
                <a:extLst>
                  <a:ext uri="{FF2B5EF4-FFF2-40B4-BE49-F238E27FC236}">
                    <a16:creationId xmlns:a16="http://schemas.microsoft.com/office/drawing/2014/main" xmlns="" id="{3C9250FB-CD9B-4F68-8333-ADF89E942E8B}"/>
                  </a:ext>
                </a:extLst>
              </p:cNvPr>
              <p:cNvSpPr/>
              <p:nvPr/>
            </p:nvSpPr>
            <p:spPr>
              <a:xfrm>
                <a:off x="4372580" y="2297501"/>
                <a:ext cx="649228" cy="648793"/>
              </a:xfrm>
              <a:prstGeom prst="roundRect">
                <a:avLst>
                  <a:gd name="adj" fmla="val 5556"/>
                </a:avLst>
              </a:prstGeom>
              <a:noFill/>
              <a:ln w="22860">
                <a:solidFill>
                  <a:srgbClr val="6488A5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pic>
            <p:nvPicPr>
              <p:cNvPr id="71" name="Picture 6" descr="Image result for microsoft windows logo">
                <a:extLst>
                  <a:ext uri="{FF2B5EF4-FFF2-40B4-BE49-F238E27FC236}">
                    <a16:creationId xmlns:a16="http://schemas.microsoft.com/office/drawing/2014/main" xmlns="" id="{081E5932-C41F-4EB8-A753-EBAC09BE8A7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84102" y="2407736"/>
                <a:ext cx="439276" cy="43927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9" name="组合 123">
              <a:extLst>
                <a:ext uri="{FF2B5EF4-FFF2-40B4-BE49-F238E27FC236}">
                  <a16:creationId xmlns:a16="http://schemas.microsoft.com/office/drawing/2014/main" xmlns="" id="{F4AF160F-0AFA-48A2-A222-1642D7A3A1A1}"/>
                </a:ext>
              </a:extLst>
            </p:cNvPr>
            <p:cNvGrpSpPr/>
            <p:nvPr/>
          </p:nvGrpSpPr>
          <p:grpSpPr>
            <a:xfrm>
              <a:off x="2030814" y="2730879"/>
              <a:ext cx="468000" cy="468000"/>
              <a:chOff x="5879168" y="2564745"/>
              <a:chExt cx="483395" cy="483071"/>
            </a:xfrm>
          </p:grpSpPr>
          <p:sp>
            <p:nvSpPr>
              <p:cNvPr id="68" name="Rectangle: Rounded Corners 228">
                <a:extLst>
                  <a:ext uri="{FF2B5EF4-FFF2-40B4-BE49-F238E27FC236}">
                    <a16:creationId xmlns:a16="http://schemas.microsoft.com/office/drawing/2014/main" xmlns="" id="{1AD8B63C-CDED-4E77-ACC0-8BCA2A1B3403}"/>
                  </a:ext>
                </a:extLst>
              </p:cNvPr>
              <p:cNvSpPr/>
              <p:nvPr/>
            </p:nvSpPr>
            <p:spPr>
              <a:xfrm>
                <a:off x="5879168" y="2564745"/>
                <a:ext cx="483395" cy="483071"/>
              </a:xfrm>
              <a:prstGeom prst="roundRect">
                <a:avLst>
                  <a:gd name="adj" fmla="val 5556"/>
                </a:avLst>
              </a:prstGeom>
              <a:noFill/>
              <a:ln w="22860">
                <a:solidFill>
                  <a:srgbClr val="6488A5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pic>
            <p:nvPicPr>
              <p:cNvPr id="69" name="Picture 2">
                <a:extLst>
                  <a:ext uri="{FF2B5EF4-FFF2-40B4-BE49-F238E27FC236}">
                    <a16:creationId xmlns:a16="http://schemas.microsoft.com/office/drawing/2014/main" xmlns="" id="{03817E0C-F6DD-4346-923C-0C251ECE5F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938090" y="2586815"/>
                <a:ext cx="360001" cy="432000"/>
              </a:xfrm>
              <a:prstGeom prst="rect">
                <a:avLst/>
              </a:prstGeom>
            </p:spPr>
          </p:pic>
        </p:grpSp>
        <p:grpSp>
          <p:nvGrpSpPr>
            <p:cNvPr id="20" name="组合 124">
              <a:extLst>
                <a:ext uri="{FF2B5EF4-FFF2-40B4-BE49-F238E27FC236}">
                  <a16:creationId xmlns:a16="http://schemas.microsoft.com/office/drawing/2014/main" xmlns="" id="{F94B53DF-38DD-466D-B42F-2059ABFF998E}"/>
                </a:ext>
              </a:extLst>
            </p:cNvPr>
            <p:cNvGrpSpPr/>
            <p:nvPr/>
          </p:nvGrpSpPr>
          <p:grpSpPr>
            <a:xfrm>
              <a:off x="2607876" y="2736026"/>
              <a:ext cx="468000" cy="468000"/>
              <a:chOff x="5507114" y="3210704"/>
              <a:chExt cx="561624" cy="561248"/>
            </a:xfrm>
          </p:grpSpPr>
          <p:sp>
            <p:nvSpPr>
              <p:cNvPr id="66" name="Rectangle: Rounded Corners 228">
                <a:extLst>
                  <a:ext uri="{FF2B5EF4-FFF2-40B4-BE49-F238E27FC236}">
                    <a16:creationId xmlns:a16="http://schemas.microsoft.com/office/drawing/2014/main" xmlns="" id="{048D2F9C-ABC4-4F65-BE87-EF0A8D785BAB}"/>
                  </a:ext>
                </a:extLst>
              </p:cNvPr>
              <p:cNvSpPr/>
              <p:nvPr/>
            </p:nvSpPr>
            <p:spPr>
              <a:xfrm>
                <a:off x="5507114" y="3210704"/>
                <a:ext cx="561624" cy="561248"/>
              </a:xfrm>
              <a:prstGeom prst="roundRect">
                <a:avLst>
                  <a:gd name="adj" fmla="val 5556"/>
                </a:avLst>
              </a:prstGeom>
              <a:noFill/>
              <a:ln w="22860">
                <a:solidFill>
                  <a:srgbClr val="6488A5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pic>
            <p:nvPicPr>
              <p:cNvPr id="67" name="Picture 17">
                <a:extLst>
                  <a:ext uri="{FF2B5EF4-FFF2-40B4-BE49-F238E27FC236}">
                    <a16:creationId xmlns:a16="http://schemas.microsoft.com/office/drawing/2014/main" xmlns="" id="{C113C3FF-344A-4DB9-A72D-F27A573A13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556638" y="3383979"/>
                <a:ext cx="490891" cy="228479"/>
              </a:xfrm>
              <a:prstGeom prst="rect">
                <a:avLst/>
              </a:prstGeom>
            </p:spPr>
          </p:pic>
        </p:grpSp>
        <p:grpSp>
          <p:nvGrpSpPr>
            <p:cNvPr id="21" name="组合 135">
              <a:extLst>
                <a:ext uri="{FF2B5EF4-FFF2-40B4-BE49-F238E27FC236}">
                  <a16:creationId xmlns:a16="http://schemas.microsoft.com/office/drawing/2014/main" xmlns="" id="{A1E4F7EB-798D-43D2-86ED-8505DBBA345F}"/>
                </a:ext>
              </a:extLst>
            </p:cNvPr>
            <p:cNvGrpSpPr/>
            <p:nvPr/>
          </p:nvGrpSpPr>
          <p:grpSpPr>
            <a:xfrm>
              <a:off x="2610326" y="2180972"/>
              <a:ext cx="468000" cy="468000"/>
              <a:chOff x="5089843" y="3549717"/>
              <a:chExt cx="468000" cy="468000"/>
            </a:xfrm>
          </p:grpSpPr>
          <p:grpSp>
            <p:nvGrpSpPr>
              <p:cNvPr id="62" name="组合 131">
                <a:extLst>
                  <a:ext uri="{FF2B5EF4-FFF2-40B4-BE49-F238E27FC236}">
                    <a16:creationId xmlns:a16="http://schemas.microsoft.com/office/drawing/2014/main" xmlns="" id="{5753C40D-BF8D-4191-9E2D-BCA62204A5C2}"/>
                  </a:ext>
                </a:extLst>
              </p:cNvPr>
              <p:cNvGrpSpPr/>
              <p:nvPr/>
            </p:nvGrpSpPr>
            <p:grpSpPr>
              <a:xfrm>
                <a:off x="5089843" y="3549717"/>
                <a:ext cx="468000" cy="468000"/>
                <a:chOff x="7466135" y="3248731"/>
                <a:chExt cx="649228" cy="648793"/>
              </a:xfrm>
            </p:grpSpPr>
            <p:sp>
              <p:nvSpPr>
                <p:cNvPr id="64" name="Rectangle: Rounded Corners 228">
                  <a:extLst>
                    <a:ext uri="{FF2B5EF4-FFF2-40B4-BE49-F238E27FC236}">
                      <a16:creationId xmlns:a16="http://schemas.microsoft.com/office/drawing/2014/main" xmlns="" id="{85E3C726-1281-4C62-BD21-C47904558839}"/>
                    </a:ext>
                  </a:extLst>
                </p:cNvPr>
                <p:cNvSpPr/>
                <p:nvPr/>
              </p:nvSpPr>
              <p:spPr>
                <a:xfrm>
                  <a:off x="7466135" y="3248731"/>
                  <a:ext cx="649228" cy="648793"/>
                </a:xfrm>
                <a:prstGeom prst="roundRect">
                  <a:avLst>
                    <a:gd name="adj" fmla="val 5556"/>
                  </a:avLst>
                </a:prstGeom>
                <a:noFill/>
                <a:ln w="22860">
                  <a:solidFill>
                    <a:srgbClr val="6488A5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pic>
              <p:nvPicPr>
                <p:cNvPr id="65" name="Picture 8" descr="Image result for vmware logo">
                  <a:extLst>
                    <a:ext uri="{FF2B5EF4-FFF2-40B4-BE49-F238E27FC236}">
                      <a16:creationId xmlns:a16="http://schemas.microsoft.com/office/drawing/2014/main" xmlns="" id="{428C220F-F0EF-43F1-9A53-092002DF856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2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t="-1527" b="-2710"/>
                <a:stretch/>
              </p:blipFill>
              <p:spPr bwMode="auto">
                <a:xfrm>
                  <a:off x="7502422" y="3383499"/>
                  <a:ext cx="561688" cy="24588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63" name="图片 134">
                <a:extLst>
                  <a:ext uri="{FF2B5EF4-FFF2-40B4-BE49-F238E27FC236}">
                    <a16:creationId xmlns:a16="http://schemas.microsoft.com/office/drawing/2014/main" xmlns="" id="{37C4F557-4C10-478A-AF15-F28EBA503D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164311" y="3878292"/>
                <a:ext cx="319065" cy="90784"/>
              </a:xfrm>
              <a:prstGeom prst="rect">
                <a:avLst/>
              </a:prstGeom>
            </p:spPr>
          </p:pic>
        </p:grpSp>
        <p:grpSp>
          <p:nvGrpSpPr>
            <p:cNvPr id="22" name="组合 142">
              <a:extLst>
                <a:ext uri="{FF2B5EF4-FFF2-40B4-BE49-F238E27FC236}">
                  <a16:creationId xmlns:a16="http://schemas.microsoft.com/office/drawing/2014/main" xmlns="" id="{107A6C5E-1049-408B-A5EA-29BCC25225E5}"/>
                </a:ext>
              </a:extLst>
            </p:cNvPr>
            <p:cNvGrpSpPr/>
            <p:nvPr/>
          </p:nvGrpSpPr>
          <p:grpSpPr>
            <a:xfrm>
              <a:off x="2043455" y="2176954"/>
              <a:ext cx="468000" cy="468000"/>
              <a:chOff x="5663059" y="3548073"/>
              <a:chExt cx="468000" cy="468000"/>
            </a:xfrm>
          </p:grpSpPr>
          <p:grpSp>
            <p:nvGrpSpPr>
              <p:cNvPr id="58" name="组合 137">
                <a:extLst>
                  <a:ext uri="{FF2B5EF4-FFF2-40B4-BE49-F238E27FC236}">
                    <a16:creationId xmlns:a16="http://schemas.microsoft.com/office/drawing/2014/main" xmlns="" id="{39A8E17C-08C0-417F-87FD-0B78764DD676}"/>
                  </a:ext>
                </a:extLst>
              </p:cNvPr>
              <p:cNvGrpSpPr/>
              <p:nvPr/>
            </p:nvGrpSpPr>
            <p:grpSpPr>
              <a:xfrm>
                <a:off x="5663059" y="3548073"/>
                <a:ext cx="468000" cy="468000"/>
                <a:chOff x="7466135" y="3248732"/>
                <a:chExt cx="649228" cy="648793"/>
              </a:xfrm>
            </p:grpSpPr>
            <p:sp>
              <p:nvSpPr>
                <p:cNvPr id="60" name="Rectangle: Rounded Corners 228">
                  <a:extLst>
                    <a:ext uri="{FF2B5EF4-FFF2-40B4-BE49-F238E27FC236}">
                      <a16:creationId xmlns:a16="http://schemas.microsoft.com/office/drawing/2014/main" xmlns="" id="{BDAD1331-CC75-4A62-A02F-1C495249EFFC}"/>
                    </a:ext>
                  </a:extLst>
                </p:cNvPr>
                <p:cNvSpPr/>
                <p:nvPr/>
              </p:nvSpPr>
              <p:spPr>
                <a:xfrm>
                  <a:off x="7466135" y="3248732"/>
                  <a:ext cx="649228" cy="648793"/>
                </a:xfrm>
                <a:prstGeom prst="roundRect">
                  <a:avLst>
                    <a:gd name="adj" fmla="val 5556"/>
                  </a:avLst>
                </a:prstGeom>
                <a:noFill/>
                <a:ln w="22860">
                  <a:solidFill>
                    <a:srgbClr val="6488A5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61" name="Picture 8" descr="Image result for vmware logo">
                  <a:extLst>
                    <a:ext uri="{FF2B5EF4-FFF2-40B4-BE49-F238E27FC236}">
                      <a16:creationId xmlns:a16="http://schemas.microsoft.com/office/drawing/2014/main" xmlns="" id="{3EBCEC13-979A-460D-AA33-55377307348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2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t="-1527" b="-2710"/>
                <a:stretch/>
              </p:blipFill>
              <p:spPr bwMode="auto">
                <a:xfrm>
                  <a:off x="7513401" y="3377649"/>
                  <a:ext cx="561688" cy="24588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9" name="图片 141">
                <a:extLst>
                  <a:ext uri="{FF2B5EF4-FFF2-40B4-BE49-F238E27FC236}">
                    <a16:creationId xmlns:a16="http://schemas.microsoft.com/office/drawing/2014/main" xmlns="" id="{E4CF5886-7BFE-485A-9E5E-F1CA4C80F4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761703" y="3892411"/>
                <a:ext cx="301125" cy="76954"/>
              </a:xfrm>
              <a:prstGeom prst="rect">
                <a:avLst/>
              </a:prstGeom>
            </p:spPr>
          </p:pic>
        </p:grpSp>
        <p:grpSp>
          <p:nvGrpSpPr>
            <p:cNvPr id="23" name="组合 149">
              <a:extLst>
                <a:ext uri="{FF2B5EF4-FFF2-40B4-BE49-F238E27FC236}">
                  <a16:creationId xmlns:a16="http://schemas.microsoft.com/office/drawing/2014/main" xmlns="" id="{6BB5F113-8263-445F-B34D-5B775088BE5A}"/>
                </a:ext>
              </a:extLst>
            </p:cNvPr>
            <p:cNvGrpSpPr/>
            <p:nvPr/>
          </p:nvGrpSpPr>
          <p:grpSpPr>
            <a:xfrm>
              <a:off x="2619289" y="1602710"/>
              <a:ext cx="468000" cy="468000"/>
              <a:chOff x="7507764" y="3629366"/>
              <a:chExt cx="468000" cy="468000"/>
            </a:xfrm>
          </p:grpSpPr>
          <p:grpSp>
            <p:nvGrpSpPr>
              <p:cNvPr id="54" name="组合 144">
                <a:extLst>
                  <a:ext uri="{FF2B5EF4-FFF2-40B4-BE49-F238E27FC236}">
                    <a16:creationId xmlns:a16="http://schemas.microsoft.com/office/drawing/2014/main" xmlns="" id="{CCAED24C-D08A-4286-883A-35C296D659EF}"/>
                  </a:ext>
                </a:extLst>
              </p:cNvPr>
              <p:cNvGrpSpPr/>
              <p:nvPr/>
            </p:nvGrpSpPr>
            <p:grpSpPr>
              <a:xfrm>
                <a:off x="7507764" y="3629366"/>
                <a:ext cx="468000" cy="468000"/>
                <a:chOff x="7466135" y="3258636"/>
                <a:chExt cx="649228" cy="648793"/>
              </a:xfrm>
            </p:grpSpPr>
            <p:sp>
              <p:nvSpPr>
                <p:cNvPr id="56" name="Rectangle: Rounded Corners 228">
                  <a:extLst>
                    <a:ext uri="{FF2B5EF4-FFF2-40B4-BE49-F238E27FC236}">
                      <a16:creationId xmlns:a16="http://schemas.microsoft.com/office/drawing/2014/main" xmlns="" id="{C0FD5D43-DC5E-47A0-A478-2D09771724D9}"/>
                    </a:ext>
                  </a:extLst>
                </p:cNvPr>
                <p:cNvSpPr/>
                <p:nvPr/>
              </p:nvSpPr>
              <p:spPr>
                <a:xfrm>
                  <a:off x="7466135" y="3258636"/>
                  <a:ext cx="649228" cy="648793"/>
                </a:xfrm>
                <a:prstGeom prst="roundRect">
                  <a:avLst>
                    <a:gd name="adj" fmla="val 5556"/>
                  </a:avLst>
                </a:prstGeom>
                <a:noFill/>
                <a:ln w="22860">
                  <a:solidFill>
                    <a:srgbClr val="6488A5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pic>
              <p:nvPicPr>
                <p:cNvPr id="57" name="Picture 8" descr="Image result for vmware logo">
                  <a:extLst>
                    <a:ext uri="{FF2B5EF4-FFF2-40B4-BE49-F238E27FC236}">
                      <a16:creationId xmlns:a16="http://schemas.microsoft.com/office/drawing/2014/main" xmlns="" id="{E75C5733-FCC0-4FDB-A0F5-F60F3A502EB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2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t="-1527" b="-2710"/>
                <a:stretch/>
              </p:blipFill>
              <p:spPr bwMode="auto">
                <a:xfrm>
                  <a:off x="7513401" y="3377649"/>
                  <a:ext cx="561688" cy="24588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5" name="图片 148">
                <a:extLst>
                  <a:ext uri="{FF2B5EF4-FFF2-40B4-BE49-F238E27FC236}">
                    <a16:creationId xmlns:a16="http://schemas.microsoft.com/office/drawing/2014/main" xmlns="" id="{E70D42EA-C0B8-4214-8156-9EFDA7E1BF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625496" y="3962707"/>
                <a:ext cx="231454" cy="97574"/>
              </a:xfrm>
              <a:prstGeom prst="rect">
                <a:avLst/>
              </a:prstGeom>
            </p:spPr>
          </p:pic>
        </p:grpSp>
        <p:grpSp>
          <p:nvGrpSpPr>
            <p:cNvPr id="24" name="组合 170">
              <a:extLst>
                <a:ext uri="{FF2B5EF4-FFF2-40B4-BE49-F238E27FC236}">
                  <a16:creationId xmlns:a16="http://schemas.microsoft.com/office/drawing/2014/main" xmlns="" id="{147E43AE-3493-4773-ACEB-CF425257B6E1}"/>
                </a:ext>
              </a:extLst>
            </p:cNvPr>
            <p:cNvGrpSpPr/>
            <p:nvPr/>
          </p:nvGrpSpPr>
          <p:grpSpPr>
            <a:xfrm>
              <a:off x="1459544" y="2177972"/>
              <a:ext cx="468000" cy="468000"/>
              <a:chOff x="5862000" y="2769920"/>
              <a:chExt cx="468000" cy="468000"/>
            </a:xfrm>
          </p:grpSpPr>
          <p:pic>
            <p:nvPicPr>
              <p:cNvPr id="50" name="图片 171">
                <a:extLst>
                  <a:ext uri="{FF2B5EF4-FFF2-40B4-BE49-F238E27FC236}">
                    <a16:creationId xmlns:a16="http://schemas.microsoft.com/office/drawing/2014/main" xmlns="" id="{D4E14129-F96E-4747-853F-63B58A960E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997910" y="3096386"/>
                <a:ext cx="196180" cy="105096"/>
              </a:xfrm>
              <a:prstGeom prst="rect">
                <a:avLst/>
              </a:prstGeom>
            </p:spPr>
          </p:pic>
          <p:grpSp>
            <p:nvGrpSpPr>
              <p:cNvPr id="51" name="组合 172">
                <a:extLst>
                  <a:ext uri="{FF2B5EF4-FFF2-40B4-BE49-F238E27FC236}">
                    <a16:creationId xmlns:a16="http://schemas.microsoft.com/office/drawing/2014/main" xmlns="" id="{A50D6AA1-C54D-4A36-B8C5-27DC992C95A8}"/>
                  </a:ext>
                </a:extLst>
              </p:cNvPr>
              <p:cNvGrpSpPr/>
              <p:nvPr/>
            </p:nvGrpSpPr>
            <p:grpSpPr>
              <a:xfrm>
                <a:off x="5862000" y="2769920"/>
                <a:ext cx="468000" cy="468000"/>
                <a:chOff x="8973924" y="3324219"/>
                <a:chExt cx="649228" cy="648793"/>
              </a:xfrm>
            </p:grpSpPr>
            <p:sp>
              <p:nvSpPr>
                <p:cNvPr id="52" name="Rectangle: Rounded Corners 228">
                  <a:extLst>
                    <a:ext uri="{FF2B5EF4-FFF2-40B4-BE49-F238E27FC236}">
                      <a16:creationId xmlns:a16="http://schemas.microsoft.com/office/drawing/2014/main" xmlns="" id="{D26EFEA8-5336-4EC4-9C65-837A34FA9686}"/>
                    </a:ext>
                  </a:extLst>
                </p:cNvPr>
                <p:cNvSpPr/>
                <p:nvPr/>
              </p:nvSpPr>
              <p:spPr>
                <a:xfrm>
                  <a:off x="8973924" y="3324219"/>
                  <a:ext cx="649228" cy="648793"/>
                </a:xfrm>
                <a:prstGeom prst="roundRect">
                  <a:avLst>
                    <a:gd name="adj" fmla="val 5556"/>
                  </a:avLst>
                </a:prstGeom>
                <a:noFill/>
                <a:ln w="22225">
                  <a:solidFill>
                    <a:srgbClr val="6488A5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53" name="图片 174">
                  <a:extLst>
                    <a:ext uri="{FF2B5EF4-FFF2-40B4-BE49-F238E27FC236}">
                      <a16:creationId xmlns:a16="http://schemas.microsoft.com/office/drawing/2014/main" xmlns="" id="{05397D2D-295A-4561-BC4E-67563A2C77D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059003" y="3447479"/>
                  <a:ext cx="492964" cy="261138"/>
                </a:xfrm>
                <a:prstGeom prst="rect">
                  <a:avLst/>
                </a:prstGeom>
              </p:spPr>
            </p:pic>
          </p:grpSp>
        </p:grpSp>
        <p:sp>
          <p:nvSpPr>
            <p:cNvPr id="25" name="Rectangle: Rounded Corners 228">
              <a:extLst>
                <a:ext uri="{FF2B5EF4-FFF2-40B4-BE49-F238E27FC236}">
                  <a16:creationId xmlns:a16="http://schemas.microsoft.com/office/drawing/2014/main" xmlns="" id="{133E49CB-39E5-435D-B3BC-0CA379BF81B4}"/>
                </a:ext>
              </a:extLst>
            </p:cNvPr>
            <p:cNvSpPr/>
            <p:nvPr/>
          </p:nvSpPr>
          <p:spPr>
            <a:xfrm>
              <a:off x="1457923" y="1604308"/>
              <a:ext cx="1072749" cy="468000"/>
            </a:xfrm>
            <a:prstGeom prst="roundRect">
              <a:avLst>
                <a:gd name="adj" fmla="val 5556"/>
              </a:avLst>
            </a:prstGeom>
            <a:noFill/>
            <a:ln w="22860">
              <a:solidFill>
                <a:srgbClr val="6488A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26" name="组合 212">
              <a:extLst>
                <a:ext uri="{FF2B5EF4-FFF2-40B4-BE49-F238E27FC236}">
                  <a16:creationId xmlns:a16="http://schemas.microsoft.com/office/drawing/2014/main" xmlns="" id="{830E1536-B0A3-462D-9753-245E54D219AC}"/>
                </a:ext>
              </a:extLst>
            </p:cNvPr>
            <p:cNvGrpSpPr/>
            <p:nvPr/>
          </p:nvGrpSpPr>
          <p:grpSpPr>
            <a:xfrm>
              <a:off x="1485063" y="3363513"/>
              <a:ext cx="1483412" cy="239746"/>
              <a:chOff x="2468529" y="3761005"/>
              <a:chExt cx="1483412" cy="239746"/>
            </a:xfrm>
          </p:grpSpPr>
          <p:grpSp>
            <p:nvGrpSpPr>
              <p:cNvPr id="30" name="Group 216">
                <a:extLst>
                  <a:ext uri="{FF2B5EF4-FFF2-40B4-BE49-F238E27FC236}">
                    <a16:creationId xmlns:a16="http://schemas.microsoft.com/office/drawing/2014/main" xmlns="" id="{CD4EA574-B3CF-4BDE-B397-B43490D4AD8F}"/>
                  </a:ext>
                </a:extLst>
              </p:cNvPr>
              <p:cNvGrpSpPr/>
              <p:nvPr/>
            </p:nvGrpSpPr>
            <p:grpSpPr>
              <a:xfrm>
                <a:off x="3090006" y="3763484"/>
                <a:ext cx="239991" cy="237267"/>
                <a:chOff x="6125296" y="2368229"/>
                <a:chExt cx="1016000" cy="1004464"/>
              </a:xfrm>
              <a:solidFill>
                <a:schemeClr val="bg1"/>
              </a:solidFill>
            </p:grpSpPr>
            <p:sp>
              <p:nvSpPr>
                <p:cNvPr id="47" name="Flowchart: Magnetic Disk 221">
                  <a:extLst>
                    <a:ext uri="{FF2B5EF4-FFF2-40B4-BE49-F238E27FC236}">
                      <a16:creationId xmlns:a16="http://schemas.microsoft.com/office/drawing/2014/main" xmlns="" id="{14A395AD-5397-4E62-8C58-21A15279A897}"/>
                    </a:ext>
                  </a:extLst>
                </p:cNvPr>
                <p:cNvSpPr/>
                <p:nvPr/>
              </p:nvSpPr>
              <p:spPr>
                <a:xfrm>
                  <a:off x="6125296" y="2935778"/>
                  <a:ext cx="1016000" cy="436915"/>
                </a:xfrm>
                <a:prstGeom prst="flowChartMagneticDisk">
                  <a:avLst/>
                </a:prstGeom>
                <a:grpFill/>
                <a:ln w="19050">
                  <a:solidFill>
                    <a:srgbClr val="647B9A"/>
                  </a:solidFill>
                </a:ln>
                <a:effectLst>
                  <a:outerShdw rotWithShape="0">
                    <a:srgbClr val="000000"/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8" name="Flowchart: Magnetic Disk 222">
                  <a:extLst>
                    <a:ext uri="{FF2B5EF4-FFF2-40B4-BE49-F238E27FC236}">
                      <a16:creationId xmlns:a16="http://schemas.microsoft.com/office/drawing/2014/main" xmlns="" id="{6E9A49F3-BBCC-4C45-B232-E03C939FB98A}"/>
                    </a:ext>
                  </a:extLst>
                </p:cNvPr>
                <p:cNvSpPr/>
                <p:nvPr/>
              </p:nvSpPr>
              <p:spPr>
                <a:xfrm>
                  <a:off x="6125296" y="2650169"/>
                  <a:ext cx="1016000" cy="436915"/>
                </a:xfrm>
                <a:prstGeom prst="flowChartMagneticDisk">
                  <a:avLst/>
                </a:prstGeom>
                <a:grpFill/>
                <a:ln w="19050">
                  <a:solidFill>
                    <a:srgbClr val="647B9A"/>
                  </a:solidFill>
                </a:ln>
                <a:effectLst>
                  <a:outerShdw rotWithShape="0">
                    <a:srgbClr val="000000"/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9" name="Flowchart: Magnetic Disk 223">
                  <a:extLst>
                    <a:ext uri="{FF2B5EF4-FFF2-40B4-BE49-F238E27FC236}">
                      <a16:creationId xmlns:a16="http://schemas.microsoft.com/office/drawing/2014/main" xmlns="" id="{00A03E17-3A29-4950-810C-9B532D8DC775}"/>
                    </a:ext>
                  </a:extLst>
                </p:cNvPr>
                <p:cNvSpPr/>
                <p:nvPr/>
              </p:nvSpPr>
              <p:spPr>
                <a:xfrm>
                  <a:off x="6125296" y="2368229"/>
                  <a:ext cx="1016000" cy="436915"/>
                </a:xfrm>
                <a:prstGeom prst="flowChartMagneticDisk">
                  <a:avLst/>
                </a:prstGeom>
                <a:grpFill/>
                <a:ln w="19050">
                  <a:solidFill>
                    <a:srgbClr val="647B9A"/>
                  </a:solidFill>
                </a:ln>
                <a:effectLst>
                  <a:outerShdw rotWithShape="0">
                    <a:srgbClr val="000000"/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31" name="Group 216">
                <a:extLst>
                  <a:ext uri="{FF2B5EF4-FFF2-40B4-BE49-F238E27FC236}">
                    <a16:creationId xmlns:a16="http://schemas.microsoft.com/office/drawing/2014/main" xmlns="" id="{1424540C-D2A0-4014-A84D-67AC6BB01913}"/>
                  </a:ext>
                </a:extLst>
              </p:cNvPr>
              <p:cNvGrpSpPr/>
              <p:nvPr/>
            </p:nvGrpSpPr>
            <p:grpSpPr>
              <a:xfrm>
                <a:off x="2779034" y="3761873"/>
                <a:ext cx="239991" cy="237267"/>
                <a:chOff x="6125296" y="2368229"/>
                <a:chExt cx="1016000" cy="1004464"/>
              </a:xfrm>
              <a:solidFill>
                <a:schemeClr val="bg1"/>
              </a:solidFill>
            </p:grpSpPr>
            <p:sp>
              <p:nvSpPr>
                <p:cNvPr id="44" name="Flowchart: Magnetic Disk 221">
                  <a:extLst>
                    <a:ext uri="{FF2B5EF4-FFF2-40B4-BE49-F238E27FC236}">
                      <a16:creationId xmlns:a16="http://schemas.microsoft.com/office/drawing/2014/main" xmlns="" id="{6A677875-DF4F-4EE3-A466-B0F95EC4AC52}"/>
                    </a:ext>
                  </a:extLst>
                </p:cNvPr>
                <p:cNvSpPr/>
                <p:nvPr/>
              </p:nvSpPr>
              <p:spPr>
                <a:xfrm>
                  <a:off x="6125296" y="2935778"/>
                  <a:ext cx="1016000" cy="436915"/>
                </a:xfrm>
                <a:prstGeom prst="flowChartMagneticDisk">
                  <a:avLst/>
                </a:prstGeom>
                <a:grpFill/>
                <a:ln w="19050">
                  <a:solidFill>
                    <a:srgbClr val="647B9A"/>
                  </a:solidFill>
                </a:ln>
                <a:effectLst>
                  <a:outerShdw rotWithShape="0">
                    <a:srgbClr val="000000"/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5" name="Flowchart: Magnetic Disk 222">
                  <a:extLst>
                    <a:ext uri="{FF2B5EF4-FFF2-40B4-BE49-F238E27FC236}">
                      <a16:creationId xmlns:a16="http://schemas.microsoft.com/office/drawing/2014/main" xmlns="" id="{D8F95D6F-EDC3-4701-88B7-E51742E30D2C}"/>
                    </a:ext>
                  </a:extLst>
                </p:cNvPr>
                <p:cNvSpPr/>
                <p:nvPr/>
              </p:nvSpPr>
              <p:spPr>
                <a:xfrm>
                  <a:off x="6125296" y="2650169"/>
                  <a:ext cx="1016000" cy="436915"/>
                </a:xfrm>
                <a:prstGeom prst="flowChartMagneticDisk">
                  <a:avLst/>
                </a:prstGeom>
                <a:grpFill/>
                <a:ln w="19050">
                  <a:solidFill>
                    <a:srgbClr val="647B9A"/>
                  </a:solidFill>
                </a:ln>
                <a:effectLst>
                  <a:outerShdw rotWithShape="0">
                    <a:srgbClr val="000000"/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6" name="Flowchart: Magnetic Disk 223">
                  <a:extLst>
                    <a:ext uri="{FF2B5EF4-FFF2-40B4-BE49-F238E27FC236}">
                      <a16:creationId xmlns:a16="http://schemas.microsoft.com/office/drawing/2014/main" xmlns="" id="{2F4FF2B8-5E16-44AB-B036-DF832ABD4D01}"/>
                    </a:ext>
                  </a:extLst>
                </p:cNvPr>
                <p:cNvSpPr/>
                <p:nvPr/>
              </p:nvSpPr>
              <p:spPr>
                <a:xfrm>
                  <a:off x="6125296" y="2368229"/>
                  <a:ext cx="1016000" cy="436915"/>
                </a:xfrm>
                <a:prstGeom prst="flowChartMagneticDisk">
                  <a:avLst/>
                </a:prstGeom>
                <a:grpFill/>
                <a:ln w="19050">
                  <a:solidFill>
                    <a:srgbClr val="647B9A"/>
                  </a:solidFill>
                </a:ln>
                <a:effectLst>
                  <a:outerShdw rotWithShape="0">
                    <a:srgbClr val="000000"/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32" name="Group 216">
                <a:extLst>
                  <a:ext uri="{FF2B5EF4-FFF2-40B4-BE49-F238E27FC236}">
                    <a16:creationId xmlns:a16="http://schemas.microsoft.com/office/drawing/2014/main" xmlns="" id="{8E305B0C-2B07-42C4-AA79-2B840F2EAE48}"/>
                  </a:ext>
                </a:extLst>
              </p:cNvPr>
              <p:cNvGrpSpPr/>
              <p:nvPr/>
            </p:nvGrpSpPr>
            <p:grpSpPr>
              <a:xfrm>
                <a:off x="3400978" y="3761873"/>
                <a:ext cx="239991" cy="237267"/>
                <a:chOff x="6125296" y="2368229"/>
                <a:chExt cx="1016000" cy="1004464"/>
              </a:xfrm>
              <a:solidFill>
                <a:schemeClr val="bg1"/>
              </a:solidFill>
            </p:grpSpPr>
            <p:sp>
              <p:nvSpPr>
                <p:cNvPr id="41" name="Flowchart: Magnetic Disk 221">
                  <a:extLst>
                    <a:ext uri="{FF2B5EF4-FFF2-40B4-BE49-F238E27FC236}">
                      <a16:creationId xmlns:a16="http://schemas.microsoft.com/office/drawing/2014/main" xmlns="" id="{AD20DB91-9C1F-4C93-9DD3-0F2F8B5BDEFB}"/>
                    </a:ext>
                  </a:extLst>
                </p:cNvPr>
                <p:cNvSpPr/>
                <p:nvPr/>
              </p:nvSpPr>
              <p:spPr>
                <a:xfrm>
                  <a:off x="6125296" y="2935778"/>
                  <a:ext cx="1016000" cy="436915"/>
                </a:xfrm>
                <a:prstGeom prst="flowChartMagneticDisk">
                  <a:avLst/>
                </a:prstGeom>
                <a:grpFill/>
                <a:ln w="19050">
                  <a:solidFill>
                    <a:srgbClr val="647B9A"/>
                  </a:solidFill>
                </a:ln>
                <a:effectLst>
                  <a:outerShdw rotWithShape="0">
                    <a:srgbClr val="000000"/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2" name="Flowchart: Magnetic Disk 222">
                  <a:extLst>
                    <a:ext uri="{FF2B5EF4-FFF2-40B4-BE49-F238E27FC236}">
                      <a16:creationId xmlns:a16="http://schemas.microsoft.com/office/drawing/2014/main" xmlns="" id="{30740B17-2BC4-4761-93EC-D64E5FCC9CFB}"/>
                    </a:ext>
                  </a:extLst>
                </p:cNvPr>
                <p:cNvSpPr/>
                <p:nvPr/>
              </p:nvSpPr>
              <p:spPr>
                <a:xfrm>
                  <a:off x="6125296" y="2650169"/>
                  <a:ext cx="1016000" cy="436915"/>
                </a:xfrm>
                <a:prstGeom prst="flowChartMagneticDisk">
                  <a:avLst/>
                </a:prstGeom>
                <a:grpFill/>
                <a:ln w="19050">
                  <a:solidFill>
                    <a:srgbClr val="647B9A"/>
                  </a:solidFill>
                </a:ln>
                <a:effectLst>
                  <a:outerShdw rotWithShape="0">
                    <a:srgbClr val="000000"/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3" name="Flowchart: Magnetic Disk 223">
                  <a:extLst>
                    <a:ext uri="{FF2B5EF4-FFF2-40B4-BE49-F238E27FC236}">
                      <a16:creationId xmlns:a16="http://schemas.microsoft.com/office/drawing/2014/main" xmlns="" id="{23E7C31F-DC48-41C1-930B-B552A569EC4B}"/>
                    </a:ext>
                  </a:extLst>
                </p:cNvPr>
                <p:cNvSpPr/>
                <p:nvPr/>
              </p:nvSpPr>
              <p:spPr>
                <a:xfrm>
                  <a:off x="6125296" y="2368229"/>
                  <a:ext cx="1016000" cy="436915"/>
                </a:xfrm>
                <a:prstGeom prst="flowChartMagneticDisk">
                  <a:avLst/>
                </a:prstGeom>
                <a:grpFill/>
                <a:ln w="19050">
                  <a:solidFill>
                    <a:srgbClr val="647B9A"/>
                  </a:solidFill>
                </a:ln>
                <a:effectLst>
                  <a:outerShdw rotWithShape="0">
                    <a:srgbClr val="000000"/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33" name="Group 216">
                <a:extLst>
                  <a:ext uri="{FF2B5EF4-FFF2-40B4-BE49-F238E27FC236}">
                    <a16:creationId xmlns:a16="http://schemas.microsoft.com/office/drawing/2014/main" xmlns="" id="{F4E30461-4B7A-427F-AC0B-9115569B079F}"/>
                  </a:ext>
                </a:extLst>
              </p:cNvPr>
              <p:cNvGrpSpPr/>
              <p:nvPr/>
            </p:nvGrpSpPr>
            <p:grpSpPr>
              <a:xfrm>
                <a:off x="3711950" y="3761439"/>
                <a:ext cx="239991" cy="237267"/>
                <a:chOff x="6125296" y="2368229"/>
                <a:chExt cx="1016000" cy="1004464"/>
              </a:xfrm>
              <a:solidFill>
                <a:schemeClr val="bg1"/>
              </a:solidFill>
            </p:grpSpPr>
            <p:sp>
              <p:nvSpPr>
                <p:cNvPr id="38" name="Flowchart: Magnetic Disk 221">
                  <a:extLst>
                    <a:ext uri="{FF2B5EF4-FFF2-40B4-BE49-F238E27FC236}">
                      <a16:creationId xmlns:a16="http://schemas.microsoft.com/office/drawing/2014/main" xmlns="" id="{AEC90C23-075A-4AA5-859E-AF1552B707C1}"/>
                    </a:ext>
                  </a:extLst>
                </p:cNvPr>
                <p:cNvSpPr/>
                <p:nvPr/>
              </p:nvSpPr>
              <p:spPr>
                <a:xfrm>
                  <a:off x="6125296" y="2935778"/>
                  <a:ext cx="1016000" cy="436915"/>
                </a:xfrm>
                <a:prstGeom prst="flowChartMagneticDisk">
                  <a:avLst/>
                </a:prstGeom>
                <a:grpFill/>
                <a:ln w="19050">
                  <a:solidFill>
                    <a:srgbClr val="647B9A"/>
                  </a:solidFill>
                </a:ln>
                <a:effectLst>
                  <a:outerShdw rotWithShape="0">
                    <a:srgbClr val="000000"/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9" name="Flowchart: Magnetic Disk 222">
                  <a:extLst>
                    <a:ext uri="{FF2B5EF4-FFF2-40B4-BE49-F238E27FC236}">
                      <a16:creationId xmlns:a16="http://schemas.microsoft.com/office/drawing/2014/main" xmlns="" id="{35FE4556-00A0-42F2-9913-CE4DE541E797}"/>
                    </a:ext>
                  </a:extLst>
                </p:cNvPr>
                <p:cNvSpPr/>
                <p:nvPr/>
              </p:nvSpPr>
              <p:spPr>
                <a:xfrm>
                  <a:off x="6125296" y="2650169"/>
                  <a:ext cx="1016000" cy="436915"/>
                </a:xfrm>
                <a:prstGeom prst="flowChartMagneticDisk">
                  <a:avLst/>
                </a:prstGeom>
                <a:grpFill/>
                <a:ln w="19050">
                  <a:solidFill>
                    <a:srgbClr val="647B9A"/>
                  </a:solidFill>
                </a:ln>
                <a:effectLst>
                  <a:outerShdw rotWithShape="0">
                    <a:srgbClr val="000000"/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0" name="Flowchart: Magnetic Disk 223">
                  <a:extLst>
                    <a:ext uri="{FF2B5EF4-FFF2-40B4-BE49-F238E27FC236}">
                      <a16:creationId xmlns:a16="http://schemas.microsoft.com/office/drawing/2014/main" xmlns="" id="{9E74D617-D9D2-4171-AAEF-BA9806BC1F2C}"/>
                    </a:ext>
                  </a:extLst>
                </p:cNvPr>
                <p:cNvSpPr/>
                <p:nvPr/>
              </p:nvSpPr>
              <p:spPr>
                <a:xfrm>
                  <a:off x="6125296" y="2368229"/>
                  <a:ext cx="1016000" cy="436915"/>
                </a:xfrm>
                <a:prstGeom prst="flowChartMagneticDisk">
                  <a:avLst/>
                </a:prstGeom>
                <a:grpFill/>
                <a:ln w="19050">
                  <a:solidFill>
                    <a:srgbClr val="647B9A"/>
                  </a:solidFill>
                </a:ln>
                <a:effectLst>
                  <a:outerShdw rotWithShape="0">
                    <a:srgbClr val="000000"/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34" name="Group 216">
                <a:extLst>
                  <a:ext uri="{FF2B5EF4-FFF2-40B4-BE49-F238E27FC236}">
                    <a16:creationId xmlns:a16="http://schemas.microsoft.com/office/drawing/2014/main" xmlns="" id="{6EEDAE8C-354F-4059-8DBC-E06F741425A9}"/>
                  </a:ext>
                </a:extLst>
              </p:cNvPr>
              <p:cNvGrpSpPr/>
              <p:nvPr/>
            </p:nvGrpSpPr>
            <p:grpSpPr>
              <a:xfrm>
                <a:off x="2468529" y="3761005"/>
                <a:ext cx="239991" cy="237267"/>
                <a:chOff x="6125296" y="2368229"/>
                <a:chExt cx="1016000" cy="1004464"/>
              </a:xfrm>
              <a:solidFill>
                <a:schemeClr val="bg1"/>
              </a:solidFill>
            </p:grpSpPr>
            <p:sp>
              <p:nvSpPr>
                <p:cNvPr id="35" name="Flowchart: Magnetic Disk 221">
                  <a:extLst>
                    <a:ext uri="{FF2B5EF4-FFF2-40B4-BE49-F238E27FC236}">
                      <a16:creationId xmlns:a16="http://schemas.microsoft.com/office/drawing/2014/main" xmlns="" id="{954DD460-F717-4EBF-95B8-DECFD5FE5649}"/>
                    </a:ext>
                  </a:extLst>
                </p:cNvPr>
                <p:cNvSpPr/>
                <p:nvPr/>
              </p:nvSpPr>
              <p:spPr>
                <a:xfrm>
                  <a:off x="6125296" y="2935778"/>
                  <a:ext cx="1016000" cy="436915"/>
                </a:xfrm>
                <a:prstGeom prst="flowChartMagneticDisk">
                  <a:avLst/>
                </a:prstGeom>
                <a:grpFill/>
                <a:ln w="19050">
                  <a:solidFill>
                    <a:srgbClr val="647B9A"/>
                  </a:solidFill>
                </a:ln>
                <a:effectLst>
                  <a:outerShdw rotWithShape="0">
                    <a:srgbClr val="000000"/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6" name="Flowchart: Magnetic Disk 222">
                  <a:extLst>
                    <a:ext uri="{FF2B5EF4-FFF2-40B4-BE49-F238E27FC236}">
                      <a16:creationId xmlns:a16="http://schemas.microsoft.com/office/drawing/2014/main" xmlns="" id="{10588BBD-DA84-4EBB-A35B-D6FB9D24FC5E}"/>
                    </a:ext>
                  </a:extLst>
                </p:cNvPr>
                <p:cNvSpPr/>
                <p:nvPr/>
              </p:nvSpPr>
              <p:spPr>
                <a:xfrm>
                  <a:off x="6125296" y="2650169"/>
                  <a:ext cx="1016000" cy="436915"/>
                </a:xfrm>
                <a:prstGeom prst="flowChartMagneticDisk">
                  <a:avLst/>
                </a:prstGeom>
                <a:grpFill/>
                <a:ln w="19050">
                  <a:solidFill>
                    <a:srgbClr val="647B9A"/>
                  </a:solidFill>
                </a:ln>
                <a:effectLst>
                  <a:outerShdw rotWithShape="0">
                    <a:srgbClr val="000000"/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7" name="Flowchart: Magnetic Disk 223">
                  <a:extLst>
                    <a:ext uri="{FF2B5EF4-FFF2-40B4-BE49-F238E27FC236}">
                      <a16:creationId xmlns:a16="http://schemas.microsoft.com/office/drawing/2014/main" xmlns="" id="{D267DD2D-E6D4-4500-B8FF-D84B837835C4}"/>
                    </a:ext>
                  </a:extLst>
                </p:cNvPr>
                <p:cNvSpPr/>
                <p:nvPr/>
              </p:nvSpPr>
              <p:spPr>
                <a:xfrm>
                  <a:off x="6125296" y="2368229"/>
                  <a:ext cx="1016000" cy="436915"/>
                </a:xfrm>
                <a:prstGeom prst="flowChartMagneticDisk">
                  <a:avLst/>
                </a:prstGeom>
                <a:grpFill/>
                <a:ln w="19050">
                  <a:solidFill>
                    <a:srgbClr val="647B9A"/>
                  </a:solidFill>
                </a:ln>
                <a:effectLst>
                  <a:outerShdw rotWithShape="0">
                    <a:srgbClr val="000000"/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pic>
          <p:nvPicPr>
            <p:cNvPr id="27" name="图片 214">
              <a:extLst>
                <a:ext uri="{FF2B5EF4-FFF2-40B4-BE49-F238E27FC236}">
                  <a16:creationId xmlns:a16="http://schemas.microsoft.com/office/drawing/2014/main" xmlns="" id="{BC541CD1-F341-4257-BB71-EB5FC0F12447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26924" y="3664906"/>
              <a:ext cx="854841" cy="316311"/>
            </a:xfrm>
            <a:prstGeom prst="rect">
              <a:avLst/>
            </a:prstGeom>
          </p:spPr>
        </p:pic>
        <p:pic>
          <p:nvPicPr>
            <p:cNvPr id="29" name="图片 436">
              <a:extLst>
                <a:ext uri="{FF2B5EF4-FFF2-40B4-BE49-F238E27FC236}">
                  <a16:creationId xmlns:a16="http://schemas.microsoft.com/office/drawing/2014/main" xmlns="" id="{5A868FA3-8E76-429F-87F8-4C4BEB53EC15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91766" y="3336158"/>
              <a:ext cx="422600" cy="382065"/>
            </a:xfrm>
            <a:prstGeom prst="rect">
              <a:avLst/>
            </a:prstGeom>
          </p:spPr>
        </p:pic>
      </p:grpSp>
      <p:grpSp>
        <p:nvGrpSpPr>
          <p:cNvPr id="79" name="Group 78"/>
          <p:cNvGrpSpPr/>
          <p:nvPr/>
        </p:nvGrpSpPr>
        <p:grpSpPr>
          <a:xfrm>
            <a:off x="8094113" y="952701"/>
            <a:ext cx="2712987" cy="2963568"/>
            <a:chOff x="8019469" y="952701"/>
            <a:chExt cx="2712987" cy="2963568"/>
          </a:xfrm>
        </p:grpSpPr>
        <p:grpSp>
          <p:nvGrpSpPr>
            <p:cNvPr id="80" name="组合 255">
              <a:extLst>
                <a:ext uri="{FF2B5EF4-FFF2-40B4-BE49-F238E27FC236}">
                  <a16:creationId xmlns:a16="http://schemas.microsoft.com/office/drawing/2014/main" xmlns="" id="{8536112E-EFEA-4985-91A0-EA089E033888}"/>
                </a:ext>
              </a:extLst>
            </p:cNvPr>
            <p:cNvGrpSpPr/>
            <p:nvPr/>
          </p:nvGrpSpPr>
          <p:grpSpPr>
            <a:xfrm>
              <a:off x="8019469" y="952701"/>
              <a:ext cx="2712987" cy="2758417"/>
              <a:chOff x="2136590" y="3311857"/>
              <a:chExt cx="2620329" cy="2397712"/>
            </a:xfrm>
          </p:grpSpPr>
          <p:sp>
            <p:nvSpPr>
              <p:cNvPr id="139" name="Rounded Rectangle 119">
                <a:extLst>
                  <a:ext uri="{FF2B5EF4-FFF2-40B4-BE49-F238E27FC236}">
                    <a16:creationId xmlns:a16="http://schemas.microsoft.com/office/drawing/2014/main" xmlns="" id="{AF9C1D80-CE90-4FDD-A33C-A12FEB49D185}"/>
                  </a:ext>
                </a:extLst>
              </p:cNvPr>
              <p:cNvSpPr/>
              <p:nvPr/>
            </p:nvSpPr>
            <p:spPr>
              <a:xfrm>
                <a:off x="2136590" y="3582002"/>
                <a:ext cx="2620329" cy="2127567"/>
              </a:xfrm>
              <a:prstGeom prst="roundRect">
                <a:avLst>
                  <a:gd name="adj" fmla="val 2263"/>
                </a:avLst>
              </a:prstGeom>
              <a:noFill/>
              <a:ln w="76200" cmpd="sng">
                <a:solidFill>
                  <a:schemeClr val="bg1">
                    <a:lumMod val="8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 err="1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140" name="组合 312">
                <a:extLst>
                  <a:ext uri="{FF2B5EF4-FFF2-40B4-BE49-F238E27FC236}">
                    <a16:creationId xmlns:a16="http://schemas.microsoft.com/office/drawing/2014/main" xmlns="" id="{9D81472F-3706-4BF4-B5F5-84BB9D9E186B}"/>
                  </a:ext>
                </a:extLst>
              </p:cNvPr>
              <p:cNvGrpSpPr/>
              <p:nvPr/>
            </p:nvGrpSpPr>
            <p:grpSpPr>
              <a:xfrm>
                <a:off x="2724995" y="3311857"/>
                <a:ext cx="532582" cy="457743"/>
                <a:chOff x="5507948" y="3245926"/>
                <a:chExt cx="692875" cy="595511"/>
              </a:xfrm>
            </p:grpSpPr>
            <p:sp>
              <p:nvSpPr>
                <p:cNvPr id="141" name="椭圆 313">
                  <a:extLst>
                    <a:ext uri="{FF2B5EF4-FFF2-40B4-BE49-F238E27FC236}">
                      <a16:creationId xmlns:a16="http://schemas.microsoft.com/office/drawing/2014/main" xmlns="" id="{46D9A435-F327-455F-86C1-7CB1EC332180}"/>
                    </a:ext>
                  </a:extLst>
                </p:cNvPr>
                <p:cNvSpPr/>
                <p:nvPr/>
              </p:nvSpPr>
              <p:spPr>
                <a:xfrm>
                  <a:off x="5507948" y="3245926"/>
                  <a:ext cx="692875" cy="595511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142" name="图片 318">
                  <a:extLst>
                    <a:ext uri="{FF2B5EF4-FFF2-40B4-BE49-F238E27FC236}">
                      <a16:creationId xmlns:a16="http://schemas.microsoft.com/office/drawing/2014/main" xmlns="" id="{4CB8F27C-4FAC-4F61-A08A-A86F600B353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 cstate="screen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646252" y="3268076"/>
                  <a:ext cx="384342" cy="468000"/>
                </a:xfrm>
                <a:prstGeom prst="rect">
                  <a:avLst/>
                </a:prstGeom>
              </p:spPr>
            </p:pic>
          </p:grpSp>
        </p:grpSp>
        <p:sp>
          <p:nvSpPr>
            <p:cNvPr id="138" name="Freeform 65">
              <a:extLst>
                <a:ext uri="{FF2B5EF4-FFF2-40B4-BE49-F238E27FC236}">
                  <a16:creationId xmlns:a16="http://schemas.microsoft.com/office/drawing/2014/main" xmlns="" id="{512D4A26-6DF6-45F0-81A6-F31F6EEEFDA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294249" y="1719538"/>
              <a:ext cx="132745" cy="182472"/>
            </a:xfrm>
            <a:custGeom>
              <a:avLst/>
              <a:gdLst>
                <a:gd name="T0" fmla="*/ 67 w 135"/>
                <a:gd name="T1" fmla="*/ 109 h 185"/>
                <a:gd name="T2" fmla="*/ 50 w 135"/>
                <a:gd name="T3" fmla="*/ 126 h 185"/>
                <a:gd name="T4" fmla="*/ 55 w 135"/>
                <a:gd name="T5" fmla="*/ 137 h 185"/>
                <a:gd name="T6" fmla="*/ 54 w 135"/>
                <a:gd name="T7" fmla="*/ 139 h 185"/>
                <a:gd name="T8" fmla="*/ 67 w 135"/>
                <a:gd name="T9" fmla="*/ 151 h 185"/>
                <a:gd name="T10" fmla="*/ 80 w 135"/>
                <a:gd name="T11" fmla="*/ 139 h 185"/>
                <a:gd name="T12" fmla="*/ 80 w 135"/>
                <a:gd name="T13" fmla="*/ 137 h 185"/>
                <a:gd name="T14" fmla="*/ 84 w 135"/>
                <a:gd name="T15" fmla="*/ 126 h 185"/>
                <a:gd name="T16" fmla="*/ 67 w 135"/>
                <a:gd name="T17" fmla="*/ 109 h 185"/>
                <a:gd name="T18" fmla="*/ 71 w 135"/>
                <a:gd name="T19" fmla="*/ 133 h 185"/>
                <a:gd name="T20" fmla="*/ 71 w 135"/>
                <a:gd name="T21" fmla="*/ 139 h 185"/>
                <a:gd name="T22" fmla="*/ 67 w 135"/>
                <a:gd name="T23" fmla="*/ 143 h 185"/>
                <a:gd name="T24" fmla="*/ 63 w 135"/>
                <a:gd name="T25" fmla="*/ 139 h 185"/>
                <a:gd name="T26" fmla="*/ 63 w 135"/>
                <a:gd name="T27" fmla="*/ 133 h 185"/>
                <a:gd name="T28" fmla="*/ 59 w 135"/>
                <a:gd name="T29" fmla="*/ 126 h 185"/>
                <a:gd name="T30" fmla="*/ 67 w 135"/>
                <a:gd name="T31" fmla="*/ 118 h 185"/>
                <a:gd name="T32" fmla="*/ 76 w 135"/>
                <a:gd name="T33" fmla="*/ 126 h 185"/>
                <a:gd name="T34" fmla="*/ 71 w 135"/>
                <a:gd name="T35" fmla="*/ 133 h 185"/>
                <a:gd name="T36" fmla="*/ 118 w 135"/>
                <a:gd name="T37" fmla="*/ 75 h 185"/>
                <a:gd name="T38" fmla="*/ 118 w 135"/>
                <a:gd name="T39" fmla="*/ 50 h 185"/>
                <a:gd name="T40" fmla="*/ 67 w 135"/>
                <a:gd name="T41" fmla="*/ 0 h 185"/>
                <a:gd name="T42" fmla="*/ 16 w 135"/>
                <a:gd name="T43" fmla="*/ 50 h 185"/>
                <a:gd name="T44" fmla="*/ 16 w 135"/>
                <a:gd name="T45" fmla="*/ 75 h 185"/>
                <a:gd name="T46" fmla="*/ 0 w 135"/>
                <a:gd name="T47" fmla="*/ 92 h 185"/>
                <a:gd name="T48" fmla="*/ 0 w 135"/>
                <a:gd name="T49" fmla="*/ 168 h 185"/>
                <a:gd name="T50" fmla="*/ 16 w 135"/>
                <a:gd name="T51" fmla="*/ 185 h 185"/>
                <a:gd name="T52" fmla="*/ 118 w 135"/>
                <a:gd name="T53" fmla="*/ 185 h 185"/>
                <a:gd name="T54" fmla="*/ 135 w 135"/>
                <a:gd name="T55" fmla="*/ 168 h 185"/>
                <a:gd name="T56" fmla="*/ 135 w 135"/>
                <a:gd name="T57" fmla="*/ 92 h 185"/>
                <a:gd name="T58" fmla="*/ 118 w 135"/>
                <a:gd name="T59" fmla="*/ 75 h 185"/>
                <a:gd name="T60" fmla="*/ 25 w 135"/>
                <a:gd name="T61" fmla="*/ 50 h 185"/>
                <a:gd name="T62" fmla="*/ 67 w 135"/>
                <a:gd name="T63" fmla="*/ 8 h 185"/>
                <a:gd name="T64" fmla="*/ 109 w 135"/>
                <a:gd name="T65" fmla="*/ 50 h 185"/>
                <a:gd name="T66" fmla="*/ 109 w 135"/>
                <a:gd name="T67" fmla="*/ 75 h 185"/>
                <a:gd name="T68" fmla="*/ 25 w 135"/>
                <a:gd name="T69" fmla="*/ 75 h 185"/>
                <a:gd name="T70" fmla="*/ 25 w 135"/>
                <a:gd name="T71" fmla="*/ 50 h 185"/>
                <a:gd name="T72" fmla="*/ 126 w 135"/>
                <a:gd name="T73" fmla="*/ 168 h 185"/>
                <a:gd name="T74" fmla="*/ 118 w 135"/>
                <a:gd name="T75" fmla="*/ 177 h 185"/>
                <a:gd name="T76" fmla="*/ 16 w 135"/>
                <a:gd name="T77" fmla="*/ 177 h 185"/>
                <a:gd name="T78" fmla="*/ 8 w 135"/>
                <a:gd name="T79" fmla="*/ 168 h 185"/>
                <a:gd name="T80" fmla="*/ 8 w 135"/>
                <a:gd name="T81" fmla="*/ 92 h 185"/>
                <a:gd name="T82" fmla="*/ 16 w 135"/>
                <a:gd name="T83" fmla="*/ 84 h 185"/>
                <a:gd name="T84" fmla="*/ 118 w 135"/>
                <a:gd name="T85" fmla="*/ 84 h 185"/>
                <a:gd name="T86" fmla="*/ 126 w 135"/>
                <a:gd name="T87" fmla="*/ 92 h 185"/>
                <a:gd name="T88" fmla="*/ 126 w 135"/>
                <a:gd name="T89" fmla="*/ 168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35" h="185">
                  <a:moveTo>
                    <a:pt x="67" y="109"/>
                  </a:moveTo>
                  <a:cubicBezTo>
                    <a:pt x="58" y="109"/>
                    <a:pt x="50" y="117"/>
                    <a:pt x="50" y="126"/>
                  </a:cubicBezTo>
                  <a:cubicBezTo>
                    <a:pt x="50" y="130"/>
                    <a:pt x="52" y="134"/>
                    <a:pt x="55" y="137"/>
                  </a:cubicBezTo>
                  <a:cubicBezTo>
                    <a:pt x="55" y="138"/>
                    <a:pt x="54" y="138"/>
                    <a:pt x="54" y="139"/>
                  </a:cubicBezTo>
                  <a:cubicBezTo>
                    <a:pt x="54" y="146"/>
                    <a:pt x="60" y="151"/>
                    <a:pt x="67" y="151"/>
                  </a:cubicBezTo>
                  <a:cubicBezTo>
                    <a:pt x="74" y="151"/>
                    <a:pt x="80" y="146"/>
                    <a:pt x="80" y="139"/>
                  </a:cubicBezTo>
                  <a:cubicBezTo>
                    <a:pt x="80" y="138"/>
                    <a:pt x="80" y="138"/>
                    <a:pt x="80" y="137"/>
                  </a:cubicBezTo>
                  <a:cubicBezTo>
                    <a:pt x="82" y="134"/>
                    <a:pt x="84" y="130"/>
                    <a:pt x="84" y="126"/>
                  </a:cubicBezTo>
                  <a:cubicBezTo>
                    <a:pt x="84" y="117"/>
                    <a:pt x="76" y="109"/>
                    <a:pt x="67" y="109"/>
                  </a:cubicBezTo>
                  <a:close/>
                  <a:moveTo>
                    <a:pt x="71" y="133"/>
                  </a:moveTo>
                  <a:cubicBezTo>
                    <a:pt x="71" y="139"/>
                    <a:pt x="71" y="139"/>
                    <a:pt x="71" y="139"/>
                  </a:cubicBezTo>
                  <a:cubicBezTo>
                    <a:pt x="71" y="141"/>
                    <a:pt x="69" y="143"/>
                    <a:pt x="67" y="143"/>
                  </a:cubicBezTo>
                  <a:cubicBezTo>
                    <a:pt x="65" y="143"/>
                    <a:pt x="63" y="141"/>
                    <a:pt x="63" y="139"/>
                  </a:cubicBezTo>
                  <a:cubicBezTo>
                    <a:pt x="63" y="133"/>
                    <a:pt x="63" y="133"/>
                    <a:pt x="63" y="133"/>
                  </a:cubicBezTo>
                  <a:cubicBezTo>
                    <a:pt x="60" y="132"/>
                    <a:pt x="59" y="129"/>
                    <a:pt x="59" y="126"/>
                  </a:cubicBezTo>
                  <a:cubicBezTo>
                    <a:pt x="59" y="121"/>
                    <a:pt x="62" y="118"/>
                    <a:pt x="67" y="118"/>
                  </a:cubicBezTo>
                  <a:cubicBezTo>
                    <a:pt x="72" y="118"/>
                    <a:pt x="76" y="121"/>
                    <a:pt x="76" y="126"/>
                  </a:cubicBezTo>
                  <a:cubicBezTo>
                    <a:pt x="76" y="129"/>
                    <a:pt x="74" y="132"/>
                    <a:pt x="71" y="133"/>
                  </a:cubicBezTo>
                  <a:close/>
                  <a:moveTo>
                    <a:pt x="118" y="75"/>
                  </a:moveTo>
                  <a:cubicBezTo>
                    <a:pt x="118" y="50"/>
                    <a:pt x="118" y="50"/>
                    <a:pt x="118" y="50"/>
                  </a:cubicBezTo>
                  <a:cubicBezTo>
                    <a:pt x="118" y="22"/>
                    <a:pt x="95" y="0"/>
                    <a:pt x="67" y="0"/>
                  </a:cubicBezTo>
                  <a:cubicBezTo>
                    <a:pt x="39" y="0"/>
                    <a:pt x="16" y="22"/>
                    <a:pt x="16" y="50"/>
                  </a:cubicBezTo>
                  <a:cubicBezTo>
                    <a:pt x="16" y="75"/>
                    <a:pt x="16" y="75"/>
                    <a:pt x="16" y="75"/>
                  </a:cubicBezTo>
                  <a:cubicBezTo>
                    <a:pt x="7" y="75"/>
                    <a:pt x="0" y="83"/>
                    <a:pt x="0" y="92"/>
                  </a:cubicBezTo>
                  <a:cubicBezTo>
                    <a:pt x="0" y="168"/>
                    <a:pt x="0" y="168"/>
                    <a:pt x="0" y="168"/>
                  </a:cubicBezTo>
                  <a:cubicBezTo>
                    <a:pt x="0" y="178"/>
                    <a:pt x="7" y="185"/>
                    <a:pt x="16" y="185"/>
                  </a:cubicBezTo>
                  <a:cubicBezTo>
                    <a:pt x="118" y="185"/>
                    <a:pt x="118" y="185"/>
                    <a:pt x="118" y="185"/>
                  </a:cubicBezTo>
                  <a:cubicBezTo>
                    <a:pt x="127" y="185"/>
                    <a:pt x="135" y="178"/>
                    <a:pt x="135" y="168"/>
                  </a:cubicBezTo>
                  <a:cubicBezTo>
                    <a:pt x="135" y="92"/>
                    <a:pt x="135" y="92"/>
                    <a:pt x="135" y="92"/>
                  </a:cubicBezTo>
                  <a:cubicBezTo>
                    <a:pt x="135" y="83"/>
                    <a:pt x="127" y="75"/>
                    <a:pt x="118" y="75"/>
                  </a:cubicBezTo>
                  <a:close/>
                  <a:moveTo>
                    <a:pt x="25" y="50"/>
                  </a:moveTo>
                  <a:cubicBezTo>
                    <a:pt x="25" y="27"/>
                    <a:pt x="44" y="8"/>
                    <a:pt x="67" y="8"/>
                  </a:cubicBezTo>
                  <a:cubicBezTo>
                    <a:pt x="90" y="8"/>
                    <a:pt x="109" y="27"/>
                    <a:pt x="109" y="50"/>
                  </a:cubicBezTo>
                  <a:cubicBezTo>
                    <a:pt x="109" y="75"/>
                    <a:pt x="109" y="75"/>
                    <a:pt x="109" y="75"/>
                  </a:cubicBezTo>
                  <a:cubicBezTo>
                    <a:pt x="25" y="75"/>
                    <a:pt x="25" y="75"/>
                    <a:pt x="25" y="75"/>
                  </a:cubicBezTo>
                  <a:lnTo>
                    <a:pt x="25" y="50"/>
                  </a:lnTo>
                  <a:close/>
                  <a:moveTo>
                    <a:pt x="126" y="168"/>
                  </a:moveTo>
                  <a:cubicBezTo>
                    <a:pt x="126" y="173"/>
                    <a:pt x="122" y="177"/>
                    <a:pt x="118" y="177"/>
                  </a:cubicBezTo>
                  <a:cubicBezTo>
                    <a:pt x="16" y="177"/>
                    <a:pt x="16" y="177"/>
                    <a:pt x="16" y="177"/>
                  </a:cubicBezTo>
                  <a:cubicBezTo>
                    <a:pt x="12" y="177"/>
                    <a:pt x="8" y="173"/>
                    <a:pt x="8" y="168"/>
                  </a:cubicBezTo>
                  <a:cubicBezTo>
                    <a:pt x="8" y="92"/>
                    <a:pt x="8" y="92"/>
                    <a:pt x="8" y="92"/>
                  </a:cubicBezTo>
                  <a:cubicBezTo>
                    <a:pt x="8" y="88"/>
                    <a:pt x="12" y="84"/>
                    <a:pt x="16" y="8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22" y="84"/>
                    <a:pt x="126" y="88"/>
                    <a:pt x="126" y="92"/>
                  </a:cubicBezTo>
                  <a:lnTo>
                    <a:pt x="126" y="16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28928" tIns="14465" rIns="28928" bIns="14465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600" dirty="0">
                <a:latin typeface="Tahoma"/>
              </a:endParaRPr>
            </a:p>
          </p:txBody>
        </p:sp>
        <p:grpSp>
          <p:nvGrpSpPr>
            <p:cNvPr id="82" name="组合 363">
              <a:extLst>
                <a:ext uri="{FF2B5EF4-FFF2-40B4-BE49-F238E27FC236}">
                  <a16:creationId xmlns:a16="http://schemas.microsoft.com/office/drawing/2014/main" xmlns="" id="{5ABC7A25-91FB-49EF-B6ED-8263B3D9CD72}"/>
                </a:ext>
              </a:extLst>
            </p:cNvPr>
            <p:cNvGrpSpPr/>
            <p:nvPr/>
          </p:nvGrpSpPr>
          <p:grpSpPr>
            <a:xfrm>
              <a:off x="8602648" y="2674797"/>
              <a:ext cx="468000" cy="468000"/>
              <a:chOff x="4372580" y="2297501"/>
              <a:chExt cx="649228" cy="648793"/>
            </a:xfrm>
          </p:grpSpPr>
          <p:sp>
            <p:nvSpPr>
              <p:cNvPr id="134" name="Rectangle: Rounded Corners 228">
                <a:extLst>
                  <a:ext uri="{FF2B5EF4-FFF2-40B4-BE49-F238E27FC236}">
                    <a16:creationId xmlns:a16="http://schemas.microsoft.com/office/drawing/2014/main" xmlns="" id="{9675B053-C8B6-494F-9600-7EDE754BABC4}"/>
                  </a:ext>
                </a:extLst>
              </p:cNvPr>
              <p:cNvSpPr/>
              <p:nvPr/>
            </p:nvSpPr>
            <p:spPr>
              <a:xfrm>
                <a:off x="4372580" y="2297501"/>
                <a:ext cx="649228" cy="648793"/>
              </a:xfrm>
              <a:prstGeom prst="roundRect">
                <a:avLst>
                  <a:gd name="adj" fmla="val 5556"/>
                </a:avLst>
              </a:prstGeom>
              <a:noFill/>
              <a:ln w="22860">
                <a:solidFill>
                  <a:srgbClr val="6488A5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pic>
            <p:nvPicPr>
              <p:cNvPr id="135" name="Picture 6" descr="Image result for microsoft windows logo">
                <a:extLst>
                  <a:ext uri="{FF2B5EF4-FFF2-40B4-BE49-F238E27FC236}">
                    <a16:creationId xmlns:a16="http://schemas.microsoft.com/office/drawing/2014/main" xmlns="" id="{D78D4BCF-F638-42BD-BC56-23BCE813600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84102" y="2407736"/>
                <a:ext cx="439276" cy="43927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83" name="组合 366">
              <a:extLst>
                <a:ext uri="{FF2B5EF4-FFF2-40B4-BE49-F238E27FC236}">
                  <a16:creationId xmlns:a16="http://schemas.microsoft.com/office/drawing/2014/main" xmlns="" id="{F8DF633C-75AB-417C-85F1-926C068F5CAA}"/>
                </a:ext>
              </a:extLst>
            </p:cNvPr>
            <p:cNvGrpSpPr/>
            <p:nvPr/>
          </p:nvGrpSpPr>
          <p:grpSpPr>
            <a:xfrm>
              <a:off x="9166695" y="2665931"/>
              <a:ext cx="468000" cy="468000"/>
              <a:chOff x="5879168" y="2564745"/>
              <a:chExt cx="483395" cy="483071"/>
            </a:xfrm>
          </p:grpSpPr>
          <p:sp>
            <p:nvSpPr>
              <p:cNvPr id="132" name="Rectangle: Rounded Corners 228">
                <a:extLst>
                  <a:ext uri="{FF2B5EF4-FFF2-40B4-BE49-F238E27FC236}">
                    <a16:creationId xmlns:a16="http://schemas.microsoft.com/office/drawing/2014/main" xmlns="" id="{02627B99-2D0C-4B74-B595-521B457298B5}"/>
                  </a:ext>
                </a:extLst>
              </p:cNvPr>
              <p:cNvSpPr/>
              <p:nvPr/>
            </p:nvSpPr>
            <p:spPr>
              <a:xfrm>
                <a:off x="5879168" y="2564745"/>
                <a:ext cx="483395" cy="483071"/>
              </a:xfrm>
              <a:prstGeom prst="roundRect">
                <a:avLst>
                  <a:gd name="adj" fmla="val 5556"/>
                </a:avLst>
              </a:prstGeom>
              <a:noFill/>
              <a:ln w="22860">
                <a:solidFill>
                  <a:srgbClr val="6488A5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pic>
            <p:nvPicPr>
              <p:cNvPr id="133" name="Picture 2">
                <a:extLst>
                  <a:ext uri="{FF2B5EF4-FFF2-40B4-BE49-F238E27FC236}">
                    <a16:creationId xmlns:a16="http://schemas.microsoft.com/office/drawing/2014/main" xmlns="" id="{0628CBBF-1941-42CE-A829-FA69690024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938090" y="2586815"/>
                <a:ext cx="360001" cy="432000"/>
              </a:xfrm>
              <a:prstGeom prst="rect">
                <a:avLst/>
              </a:prstGeom>
            </p:spPr>
          </p:pic>
        </p:grpSp>
        <p:grpSp>
          <p:nvGrpSpPr>
            <p:cNvPr id="84" name="组合 369">
              <a:extLst>
                <a:ext uri="{FF2B5EF4-FFF2-40B4-BE49-F238E27FC236}">
                  <a16:creationId xmlns:a16="http://schemas.microsoft.com/office/drawing/2014/main" xmlns="" id="{C7680AC0-4240-4DAC-BD33-52E1B2E69E6E}"/>
                </a:ext>
              </a:extLst>
            </p:cNvPr>
            <p:cNvGrpSpPr/>
            <p:nvPr/>
          </p:nvGrpSpPr>
          <p:grpSpPr>
            <a:xfrm>
              <a:off x="9743757" y="2671078"/>
              <a:ext cx="468000" cy="468000"/>
              <a:chOff x="5507114" y="3210704"/>
              <a:chExt cx="561624" cy="561248"/>
            </a:xfrm>
          </p:grpSpPr>
          <p:sp>
            <p:nvSpPr>
              <p:cNvPr id="130" name="Rectangle: Rounded Corners 228">
                <a:extLst>
                  <a:ext uri="{FF2B5EF4-FFF2-40B4-BE49-F238E27FC236}">
                    <a16:creationId xmlns:a16="http://schemas.microsoft.com/office/drawing/2014/main" xmlns="" id="{16A6AA51-2EB9-4C21-95CF-27547148C307}"/>
                  </a:ext>
                </a:extLst>
              </p:cNvPr>
              <p:cNvSpPr/>
              <p:nvPr/>
            </p:nvSpPr>
            <p:spPr>
              <a:xfrm>
                <a:off x="5507114" y="3210704"/>
                <a:ext cx="561624" cy="561248"/>
              </a:xfrm>
              <a:prstGeom prst="roundRect">
                <a:avLst>
                  <a:gd name="adj" fmla="val 5556"/>
                </a:avLst>
              </a:prstGeom>
              <a:noFill/>
              <a:ln w="22860">
                <a:solidFill>
                  <a:srgbClr val="6488A5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pic>
            <p:nvPicPr>
              <p:cNvPr id="131" name="Picture 17">
                <a:extLst>
                  <a:ext uri="{FF2B5EF4-FFF2-40B4-BE49-F238E27FC236}">
                    <a16:creationId xmlns:a16="http://schemas.microsoft.com/office/drawing/2014/main" xmlns="" id="{F95F6911-382A-4DE4-9777-07BAF62D2A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556638" y="3383979"/>
                <a:ext cx="490891" cy="228479"/>
              </a:xfrm>
              <a:prstGeom prst="rect">
                <a:avLst/>
              </a:prstGeom>
            </p:spPr>
          </p:pic>
        </p:grpSp>
        <p:grpSp>
          <p:nvGrpSpPr>
            <p:cNvPr id="85" name="组合 372">
              <a:extLst>
                <a:ext uri="{FF2B5EF4-FFF2-40B4-BE49-F238E27FC236}">
                  <a16:creationId xmlns:a16="http://schemas.microsoft.com/office/drawing/2014/main" xmlns="" id="{CD3B8DBC-2610-4D04-B696-07357C9630DA}"/>
                </a:ext>
              </a:extLst>
            </p:cNvPr>
            <p:cNvGrpSpPr/>
            <p:nvPr/>
          </p:nvGrpSpPr>
          <p:grpSpPr>
            <a:xfrm>
              <a:off x="9746207" y="2116024"/>
              <a:ext cx="468000" cy="468000"/>
              <a:chOff x="5089843" y="3549717"/>
              <a:chExt cx="468000" cy="468000"/>
            </a:xfrm>
          </p:grpSpPr>
          <p:grpSp>
            <p:nvGrpSpPr>
              <p:cNvPr id="126" name="组合 373">
                <a:extLst>
                  <a:ext uri="{FF2B5EF4-FFF2-40B4-BE49-F238E27FC236}">
                    <a16:creationId xmlns:a16="http://schemas.microsoft.com/office/drawing/2014/main" xmlns="" id="{65169BA2-C13B-4266-80B0-06D2676BCFB6}"/>
                  </a:ext>
                </a:extLst>
              </p:cNvPr>
              <p:cNvGrpSpPr/>
              <p:nvPr/>
            </p:nvGrpSpPr>
            <p:grpSpPr>
              <a:xfrm>
                <a:off x="5089843" y="3549717"/>
                <a:ext cx="468000" cy="468000"/>
                <a:chOff x="7466135" y="3248731"/>
                <a:chExt cx="649228" cy="648793"/>
              </a:xfrm>
            </p:grpSpPr>
            <p:sp>
              <p:nvSpPr>
                <p:cNvPr id="128" name="Rectangle: Rounded Corners 228">
                  <a:extLst>
                    <a:ext uri="{FF2B5EF4-FFF2-40B4-BE49-F238E27FC236}">
                      <a16:creationId xmlns:a16="http://schemas.microsoft.com/office/drawing/2014/main" xmlns="" id="{54E08DE5-AA87-4D9B-9FE6-4E4C712FDF7A}"/>
                    </a:ext>
                  </a:extLst>
                </p:cNvPr>
                <p:cNvSpPr/>
                <p:nvPr/>
              </p:nvSpPr>
              <p:spPr>
                <a:xfrm>
                  <a:off x="7466135" y="3248731"/>
                  <a:ext cx="649228" cy="648793"/>
                </a:xfrm>
                <a:prstGeom prst="roundRect">
                  <a:avLst>
                    <a:gd name="adj" fmla="val 5556"/>
                  </a:avLst>
                </a:prstGeom>
                <a:noFill/>
                <a:ln w="22860">
                  <a:solidFill>
                    <a:srgbClr val="6488A5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pic>
              <p:nvPicPr>
                <p:cNvPr id="129" name="Picture 8" descr="Image result for vmware logo">
                  <a:extLst>
                    <a:ext uri="{FF2B5EF4-FFF2-40B4-BE49-F238E27FC236}">
                      <a16:creationId xmlns:a16="http://schemas.microsoft.com/office/drawing/2014/main" xmlns="" id="{221517A4-77DA-4419-B4E4-AEB303B8496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2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t="-1527" b="-2710"/>
                <a:stretch/>
              </p:blipFill>
              <p:spPr bwMode="auto">
                <a:xfrm>
                  <a:off x="7502422" y="3383499"/>
                  <a:ext cx="561688" cy="24588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27" name="图片 374">
                <a:extLst>
                  <a:ext uri="{FF2B5EF4-FFF2-40B4-BE49-F238E27FC236}">
                    <a16:creationId xmlns:a16="http://schemas.microsoft.com/office/drawing/2014/main" xmlns="" id="{6AEDD082-7BBB-474A-BA19-5DC9D3E4B5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164311" y="3878292"/>
                <a:ext cx="319065" cy="90784"/>
              </a:xfrm>
              <a:prstGeom prst="rect">
                <a:avLst/>
              </a:prstGeom>
            </p:spPr>
          </p:pic>
        </p:grpSp>
        <p:grpSp>
          <p:nvGrpSpPr>
            <p:cNvPr id="86" name="组合 377">
              <a:extLst>
                <a:ext uri="{FF2B5EF4-FFF2-40B4-BE49-F238E27FC236}">
                  <a16:creationId xmlns:a16="http://schemas.microsoft.com/office/drawing/2014/main" xmlns="" id="{2D4DB8C6-2930-4986-AF69-95A84A27D313}"/>
                </a:ext>
              </a:extLst>
            </p:cNvPr>
            <p:cNvGrpSpPr/>
            <p:nvPr/>
          </p:nvGrpSpPr>
          <p:grpSpPr>
            <a:xfrm>
              <a:off x="9179336" y="2112006"/>
              <a:ext cx="468000" cy="468000"/>
              <a:chOff x="5663059" y="3548073"/>
              <a:chExt cx="468000" cy="468000"/>
            </a:xfrm>
          </p:grpSpPr>
          <p:grpSp>
            <p:nvGrpSpPr>
              <p:cNvPr id="122" name="组合 378">
                <a:extLst>
                  <a:ext uri="{FF2B5EF4-FFF2-40B4-BE49-F238E27FC236}">
                    <a16:creationId xmlns:a16="http://schemas.microsoft.com/office/drawing/2014/main" xmlns="" id="{7C8DFFFF-A14E-4094-B2FE-8F431468F4AE}"/>
                  </a:ext>
                </a:extLst>
              </p:cNvPr>
              <p:cNvGrpSpPr/>
              <p:nvPr/>
            </p:nvGrpSpPr>
            <p:grpSpPr>
              <a:xfrm>
                <a:off x="5663059" y="3548073"/>
                <a:ext cx="468000" cy="468000"/>
                <a:chOff x="7466135" y="3248732"/>
                <a:chExt cx="649228" cy="648793"/>
              </a:xfrm>
            </p:grpSpPr>
            <p:sp>
              <p:nvSpPr>
                <p:cNvPr id="124" name="Rectangle: Rounded Corners 228">
                  <a:extLst>
                    <a:ext uri="{FF2B5EF4-FFF2-40B4-BE49-F238E27FC236}">
                      <a16:creationId xmlns:a16="http://schemas.microsoft.com/office/drawing/2014/main" xmlns="" id="{E214C157-0CFD-40B2-BB2E-38E6BB8BB037}"/>
                    </a:ext>
                  </a:extLst>
                </p:cNvPr>
                <p:cNvSpPr/>
                <p:nvPr/>
              </p:nvSpPr>
              <p:spPr>
                <a:xfrm>
                  <a:off x="7466135" y="3248732"/>
                  <a:ext cx="649228" cy="648793"/>
                </a:xfrm>
                <a:prstGeom prst="roundRect">
                  <a:avLst>
                    <a:gd name="adj" fmla="val 5556"/>
                  </a:avLst>
                </a:prstGeom>
                <a:noFill/>
                <a:ln w="22860">
                  <a:solidFill>
                    <a:srgbClr val="6488A5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125" name="Picture 8" descr="Image result for vmware logo">
                  <a:extLst>
                    <a:ext uri="{FF2B5EF4-FFF2-40B4-BE49-F238E27FC236}">
                      <a16:creationId xmlns:a16="http://schemas.microsoft.com/office/drawing/2014/main" xmlns="" id="{45561D20-AA4E-4B25-A619-E6278E666C6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2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t="-1527" b="-2710"/>
                <a:stretch/>
              </p:blipFill>
              <p:spPr bwMode="auto">
                <a:xfrm>
                  <a:off x="7513401" y="3377649"/>
                  <a:ext cx="561688" cy="24588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23" name="图片 379">
                <a:extLst>
                  <a:ext uri="{FF2B5EF4-FFF2-40B4-BE49-F238E27FC236}">
                    <a16:creationId xmlns:a16="http://schemas.microsoft.com/office/drawing/2014/main" xmlns="" id="{BA6AA309-F471-4040-902D-687DDF8D06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761703" y="3892411"/>
                <a:ext cx="301125" cy="76954"/>
              </a:xfrm>
              <a:prstGeom prst="rect">
                <a:avLst/>
              </a:prstGeom>
            </p:spPr>
          </p:pic>
        </p:grpSp>
        <p:grpSp>
          <p:nvGrpSpPr>
            <p:cNvPr id="87" name="组合 382">
              <a:extLst>
                <a:ext uri="{FF2B5EF4-FFF2-40B4-BE49-F238E27FC236}">
                  <a16:creationId xmlns:a16="http://schemas.microsoft.com/office/drawing/2014/main" xmlns="" id="{5DADC8D4-6EA9-4803-A93C-BB28507844B2}"/>
                </a:ext>
              </a:extLst>
            </p:cNvPr>
            <p:cNvGrpSpPr/>
            <p:nvPr/>
          </p:nvGrpSpPr>
          <p:grpSpPr>
            <a:xfrm>
              <a:off x="9755170" y="1537762"/>
              <a:ext cx="468000" cy="468000"/>
              <a:chOff x="7507764" y="3629366"/>
              <a:chExt cx="468000" cy="468000"/>
            </a:xfrm>
          </p:grpSpPr>
          <p:grpSp>
            <p:nvGrpSpPr>
              <p:cNvPr id="118" name="组合 383">
                <a:extLst>
                  <a:ext uri="{FF2B5EF4-FFF2-40B4-BE49-F238E27FC236}">
                    <a16:creationId xmlns:a16="http://schemas.microsoft.com/office/drawing/2014/main" xmlns="" id="{08A25A76-DE06-4AE3-AA68-77933C19707C}"/>
                  </a:ext>
                </a:extLst>
              </p:cNvPr>
              <p:cNvGrpSpPr/>
              <p:nvPr/>
            </p:nvGrpSpPr>
            <p:grpSpPr>
              <a:xfrm>
                <a:off x="7507764" y="3629366"/>
                <a:ext cx="468000" cy="468000"/>
                <a:chOff x="7466135" y="3258636"/>
                <a:chExt cx="649228" cy="648793"/>
              </a:xfrm>
            </p:grpSpPr>
            <p:sp>
              <p:nvSpPr>
                <p:cNvPr id="120" name="Rectangle: Rounded Corners 228">
                  <a:extLst>
                    <a:ext uri="{FF2B5EF4-FFF2-40B4-BE49-F238E27FC236}">
                      <a16:creationId xmlns:a16="http://schemas.microsoft.com/office/drawing/2014/main" xmlns="" id="{3B8E5A2F-274C-443B-BADD-6792D0101DAE}"/>
                    </a:ext>
                  </a:extLst>
                </p:cNvPr>
                <p:cNvSpPr/>
                <p:nvPr/>
              </p:nvSpPr>
              <p:spPr>
                <a:xfrm>
                  <a:off x="7466135" y="3258636"/>
                  <a:ext cx="649228" cy="648793"/>
                </a:xfrm>
                <a:prstGeom prst="roundRect">
                  <a:avLst>
                    <a:gd name="adj" fmla="val 5556"/>
                  </a:avLst>
                </a:prstGeom>
                <a:noFill/>
                <a:ln w="22860">
                  <a:solidFill>
                    <a:srgbClr val="6488A5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pic>
              <p:nvPicPr>
                <p:cNvPr id="121" name="Picture 8" descr="Image result for vmware logo">
                  <a:extLst>
                    <a:ext uri="{FF2B5EF4-FFF2-40B4-BE49-F238E27FC236}">
                      <a16:creationId xmlns:a16="http://schemas.microsoft.com/office/drawing/2014/main" xmlns="" id="{9D3BB433-A8A4-4BBF-82D7-26BC31E0B55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2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t="-1527" b="-2710"/>
                <a:stretch/>
              </p:blipFill>
              <p:spPr bwMode="auto">
                <a:xfrm>
                  <a:off x="7513401" y="3377649"/>
                  <a:ext cx="561688" cy="24588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19" name="图片 384">
                <a:extLst>
                  <a:ext uri="{FF2B5EF4-FFF2-40B4-BE49-F238E27FC236}">
                    <a16:creationId xmlns:a16="http://schemas.microsoft.com/office/drawing/2014/main" xmlns="" id="{A8028BF5-120D-4E53-8B4B-F4F34E1984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625496" y="3962707"/>
                <a:ext cx="231454" cy="97574"/>
              </a:xfrm>
              <a:prstGeom prst="rect">
                <a:avLst/>
              </a:prstGeom>
            </p:spPr>
          </p:pic>
        </p:grpSp>
        <p:grpSp>
          <p:nvGrpSpPr>
            <p:cNvPr id="88" name="组合 387">
              <a:extLst>
                <a:ext uri="{FF2B5EF4-FFF2-40B4-BE49-F238E27FC236}">
                  <a16:creationId xmlns:a16="http://schemas.microsoft.com/office/drawing/2014/main" xmlns="" id="{ACD1C0FD-AF42-4B93-B778-F9681455D6BF}"/>
                </a:ext>
              </a:extLst>
            </p:cNvPr>
            <p:cNvGrpSpPr/>
            <p:nvPr/>
          </p:nvGrpSpPr>
          <p:grpSpPr>
            <a:xfrm>
              <a:off x="8595425" y="2113024"/>
              <a:ext cx="468000" cy="468000"/>
              <a:chOff x="5862000" y="2769920"/>
              <a:chExt cx="468000" cy="468000"/>
            </a:xfrm>
          </p:grpSpPr>
          <p:pic>
            <p:nvPicPr>
              <p:cNvPr id="114" name="图片 388">
                <a:extLst>
                  <a:ext uri="{FF2B5EF4-FFF2-40B4-BE49-F238E27FC236}">
                    <a16:creationId xmlns:a16="http://schemas.microsoft.com/office/drawing/2014/main" xmlns="" id="{EBEF31A8-C964-4D9B-8B38-227802636C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997910" y="3096386"/>
                <a:ext cx="196180" cy="105096"/>
              </a:xfrm>
              <a:prstGeom prst="rect">
                <a:avLst/>
              </a:prstGeom>
            </p:spPr>
          </p:pic>
          <p:grpSp>
            <p:nvGrpSpPr>
              <p:cNvPr id="115" name="组合 389">
                <a:extLst>
                  <a:ext uri="{FF2B5EF4-FFF2-40B4-BE49-F238E27FC236}">
                    <a16:creationId xmlns:a16="http://schemas.microsoft.com/office/drawing/2014/main" xmlns="" id="{CC23CAE0-CC12-4B4F-AD20-51AB042CB342}"/>
                  </a:ext>
                </a:extLst>
              </p:cNvPr>
              <p:cNvGrpSpPr/>
              <p:nvPr/>
            </p:nvGrpSpPr>
            <p:grpSpPr>
              <a:xfrm>
                <a:off x="5862000" y="2769920"/>
                <a:ext cx="468000" cy="468000"/>
                <a:chOff x="8973924" y="3324219"/>
                <a:chExt cx="649228" cy="648793"/>
              </a:xfrm>
            </p:grpSpPr>
            <p:sp>
              <p:nvSpPr>
                <p:cNvPr id="116" name="Rectangle: Rounded Corners 228">
                  <a:extLst>
                    <a:ext uri="{FF2B5EF4-FFF2-40B4-BE49-F238E27FC236}">
                      <a16:creationId xmlns:a16="http://schemas.microsoft.com/office/drawing/2014/main" xmlns="" id="{B2AF22C1-93C0-40C5-856A-51F3A458EFD6}"/>
                    </a:ext>
                  </a:extLst>
                </p:cNvPr>
                <p:cNvSpPr/>
                <p:nvPr/>
              </p:nvSpPr>
              <p:spPr>
                <a:xfrm>
                  <a:off x="8973924" y="3324219"/>
                  <a:ext cx="649228" cy="648793"/>
                </a:xfrm>
                <a:prstGeom prst="roundRect">
                  <a:avLst>
                    <a:gd name="adj" fmla="val 5556"/>
                  </a:avLst>
                </a:prstGeom>
                <a:noFill/>
                <a:ln w="22225">
                  <a:solidFill>
                    <a:srgbClr val="6488A5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117" name="图片 391">
                  <a:extLst>
                    <a:ext uri="{FF2B5EF4-FFF2-40B4-BE49-F238E27FC236}">
                      <a16:creationId xmlns:a16="http://schemas.microsoft.com/office/drawing/2014/main" xmlns="" id="{1BB5461C-CA5C-4C09-8082-3C60E76A706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059003" y="3447479"/>
                  <a:ext cx="492964" cy="261138"/>
                </a:xfrm>
                <a:prstGeom prst="rect">
                  <a:avLst/>
                </a:prstGeom>
              </p:spPr>
            </p:pic>
          </p:grpSp>
        </p:grpSp>
        <p:sp>
          <p:nvSpPr>
            <p:cNvPr id="89" name="Rectangle: Rounded Corners 228">
              <a:extLst>
                <a:ext uri="{FF2B5EF4-FFF2-40B4-BE49-F238E27FC236}">
                  <a16:creationId xmlns:a16="http://schemas.microsoft.com/office/drawing/2014/main" xmlns="" id="{E3779DC7-9E96-4270-9A19-DCAC7F92219E}"/>
                </a:ext>
              </a:extLst>
            </p:cNvPr>
            <p:cNvSpPr/>
            <p:nvPr/>
          </p:nvSpPr>
          <p:spPr>
            <a:xfrm>
              <a:off x="8593804" y="1539360"/>
              <a:ext cx="1072749" cy="468000"/>
            </a:xfrm>
            <a:prstGeom prst="roundRect">
              <a:avLst>
                <a:gd name="adj" fmla="val 5556"/>
              </a:avLst>
            </a:prstGeom>
            <a:noFill/>
            <a:ln w="22860">
              <a:solidFill>
                <a:srgbClr val="6488A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90" name="组合 393">
              <a:extLst>
                <a:ext uri="{FF2B5EF4-FFF2-40B4-BE49-F238E27FC236}">
                  <a16:creationId xmlns:a16="http://schemas.microsoft.com/office/drawing/2014/main" xmlns="" id="{3BDFC043-5454-4B7C-BE82-886F10CE07F0}"/>
                </a:ext>
              </a:extLst>
            </p:cNvPr>
            <p:cNvGrpSpPr/>
            <p:nvPr/>
          </p:nvGrpSpPr>
          <p:grpSpPr>
            <a:xfrm>
              <a:off x="8620944" y="3298565"/>
              <a:ext cx="1483412" cy="239746"/>
              <a:chOff x="2468529" y="3761005"/>
              <a:chExt cx="1483412" cy="239746"/>
            </a:xfrm>
          </p:grpSpPr>
          <p:grpSp>
            <p:nvGrpSpPr>
              <p:cNvPr id="94" name="Group 216">
                <a:extLst>
                  <a:ext uri="{FF2B5EF4-FFF2-40B4-BE49-F238E27FC236}">
                    <a16:creationId xmlns:a16="http://schemas.microsoft.com/office/drawing/2014/main" xmlns="" id="{1992E0FF-717F-453F-808B-E1E2EDEFCAE4}"/>
                  </a:ext>
                </a:extLst>
              </p:cNvPr>
              <p:cNvGrpSpPr/>
              <p:nvPr/>
            </p:nvGrpSpPr>
            <p:grpSpPr>
              <a:xfrm>
                <a:off x="3090006" y="3763484"/>
                <a:ext cx="239991" cy="237267"/>
                <a:chOff x="6125296" y="2368229"/>
                <a:chExt cx="1016000" cy="1004464"/>
              </a:xfrm>
              <a:solidFill>
                <a:schemeClr val="bg1"/>
              </a:solidFill>
            </p:grpSpPr>
            <p:sp>
              <p:nvSpPr>
                <p:cNvPr id="111" name="Flowchart: Magnetic Disk 221">
                  <a:extLst>
                    <a:ext uri="{FF2B5EF4-FFF2-40B4-BE49-F238E27FC236}">
                      <a16:creationId xmlns:a16="http://schemas.microsoft.com/office/drawing/2014/main" xmlns="" id="{B0F75171-29EB-483A-ABA2-23AC934A6801}"/>
                    </a:ext>
                  </a:extLst>
                </p:cNvPr>
                <p:cNvSpPr/>
                <p:nvPr/>
              </p:nvSpPr>
              <p:spPr>
                <a:xfrm>
                  <a:off x="6125296" y="2935778"/>
                  <a:ext cx="1016000" cy="436915"/>
                </a:xfrm>
                <a:prstGeom prst="flowChartMagneticDisk">
                  <a:avLst/>
                </a:prstGeom>
                <a:grpFill/>
                <a:ln w="19050">
                  <a:solidFill>
                    <a:srgbClr val="647B9A"/>
                  </a:solidFill>
                </a:ln>
                <a:effectLst>
                  <a:outerShdw rotWithShape="0">
                    <a:srgbClr val="000000"/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12" name="Flowchart: Magnetic Disk 222">
                  <a:extLst>
                    <a:ext uri="{FF2B5EF4-FFF2-40B4-BE49-F238E27FC236}">
                      <a16:creationId xmlns:a16="http://schemas.microsoft.com/office/drawing/2014/main" xmlns="" id="{7946548F-11BF-4BBF-99BB-B78A3C2D5BE5}"/>
                    </a:ext>
                  </a:extLst>
                </p:cNvPr>
                <p:cNvSpPr/>
                <p:nvPr/>
              </p:nvSpPr>
              <p:spPr>
                <a:xfrm>
                  <a:off x="6125296" y="2650169"/>
                  <a:ext cx="1016000" cy="436915"/>
                </a:xfrm>
                <a:prstGeom prst="flowChartMagneticDisk">
                  <a:avLst/>
                </a:prstGeom>
                <a:grpFill/>
                <a:ln w="19050">
                  <a:solidFill>
                    <a:srgbClr val="647B9A"/>
                  </a:solidFill>
                </a:ln>
                <a:effectLst>
                  <a:outerShdw rotWithShape="0">
                    <a:srgbClr val="000000"/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13" name="Flowchart: Magnetic Disk 223">
                  <a:extLst>
                    <a:ext uri="{FF2B5EF4-FFF2-40B4-BE49-F238E27FC236}">
                      <a16:creationId xmlns:a16="http://schemas.microsoft.com/office/drawing/2014/main" xmlns="" id="{C27CDFFD-00FD-4E07-BB2E-9573F3E72A0E}"/>
                    </a:ext>
                  </a:extLst>
                </p:cNvPr>
                <p:cNvSpPr/>
                <p:nvPr/>
              </p:nvSpPr>
              <p:spPr>
                <a:xfrm>
                  <a:off x="6125296" y="2368229"/>
                  <a:ext cx="1016000" cy="436915"/>
                </a:xfrm>
                <a:prstGeom prst="flowChartMagneticDisk">
                  <a:avLst/>
                </a:prstGeom>
                <a:grpFill/>
                <a:ln w="19050">
                  <a:solidFill>
                    <a:srgbClr val="647B9A"/>
                  </a:solidFill>
                </a:ln>
                <a:effectLst>
                  <a:outerShdw rotWithShape="0">
                    <a:srgbClr val="000000"/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95" name="Group 216">
                <a:extLst>
                  <a:ext uri="{FF2B5EF4-FFF2-40B4-BE49-F238E27FC236}">
                    <a16:creationId xmlns:a16="http://schemas.microsoft.com/office/drawing/2014/main" xmlns="" id="{491207C5-00EB-41D8-B3AA-CF5B0115541F}"/>
                  </a:ext>
                </a:extLst>
              </p:cNvPr>
              <p:cNvGrpSpPr/>
              <p:nvPr/>
            </p:nvGrpSpPr>
            <p:grpSpPr>
              <a:xfrm>
                <a:off x="2779034" y="3761873"/>
                <a:ext cx="239991" cy="237267"/>
                <a:chOff x="6125296" y="2368229"/>
                <a:chExt cx="1016000" cy="1004464"/>
              </a:xfrm>
              <a:solidFill>
                <a:schemeClr val="bg1"/>
              </a:solidFill>
            </p:grpSpPr>
            <p:sp>
              <p:nvSpPr>
                <p:cNvPr id="108" name="Flowchart: Magnetic Disk 221">
                  <a:extLst>
                    <a:ext uri="{FF2B5EF4-FFF2-40B4-BE49-F238E27FC236}">
                      <a16:creationId xmlns:a16="http://schemas.microsoft.com/office/drawing/2014/main" xmlns="" id="{EEFC5A0C-E3AC-4156-9B15-0FD5966A71FB}"/>
                    </a:ext>
                  </a:extLst>
                </p:cNvPr>
                <p:cNvSpPr/>
                <p:nvPr/>
              </p:nvSpPr>
              <p:spPr>
                <a:xfrm>
                  <a:off x="6125296" y="2935778"/>
                  <a:ext cx="1016000" cy="436915"/>
                </a:xfrm>
                <a:prstGeom prst="flowChartMagneticDisk">
                  <a:avLst/>
                </a:prstGeom>
                <a:grpFill/>
                <a:ln w="19050">
                  <a:solidFill>
                    <a:srgbClr val="647B9A"/>
                  </a:solidFill>
                </a:ln>
                <a:effectLst>
                  <a:outerShdw rotWithShape="0">
                    <a:srgbClr val="000000"/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09" name="Flowchart: Magnetic Disk 222">
                  <a:extLst>
                    <a:ext uri="{FF2B5EF4-FFF2-40B4-BE49-F238E27FC236}">
                      <a16:creationId xmlns:a16="http://schemas.microsoft.com/office/drawing/2014/main" xmlns="" id="{378E7671-8CF6-410B-9F49-BE27D3C9418F}"/>
                    </a:ext>
                  </a:extLst>
                </p:cNvPr>
                <p:cNvSpPr/>
                <p:nvPr/>
              </p:nvSpPr>
              <p:spPr>
                <a:xfrm>
                  <a:off x="6125296" y="2650169"/>
                  <a:ext cx="1016000" cy="436915"/>
                </a:xfrm>
                <a:prstGeom prst="flowChartMagneticDisk">
                  <a:avLst/>
                </a:prstGeom>
                <a:grpFill/>
                <a:ln w="19050">
                  <a:solidFill>
                    <a:srgbClr val="647B9A"/>
                  </a:solidFill>
                </a:ln>
                <a:effectLst>
                  <a:outerShdw rotWithShape="0">
                    <a:srgbClr val="000000"/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10" name="Flowchart: Magnetic Disk 223">
                  <a:extLst>
                    <a:ext uri="{FF2B5EF4-FFF2-40B4-BE49-F238E27FC236}">
                      <a16:creationId xmlns:a16="http://schemas.microsoft.com/office/drawing/2014/main" xmlns="" id="{C9D9C2BA-8737-400A-BE01-C17DCEEAAE84}"/>
                    </a:ext>
                  </a:extLst>
                </p:cNvPr>
                <p:cNvSpPr/>
                <p:nvPr/>
              </p:nvSpPr>
              <p:spPr>
                <a:xfrm>
                  <a:off x="6125296" y="2368229"/>
                  <a:ext cx="1016000" cy="436915"/>
                </a:xfrm>
                <a:prstGeom prst="flowChartMagneticDisk">
                  <a:avLst/>
                </a:prstGeom>
                <a:grpFill/>
                <a:ln w="19050">
                  <a:solidFill>
                    <a:srgbClr val="647B9A"/>
                  </a:solidFill>
                </a:ln>
                <a:effectLst>
                  <a:outerShdw rotWithShape="0">
                    <a:srgbClr val="000000"/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96" name="Group 216">
                <a:extLst>
                  <a:ext uri="{FF2B5EF4-FFF2-40B4-BE49-F238E27FC236}">
                    <a16:creationId xmlns:a16="http://schemas.microsoft.com/office/drawing/2014/main" xmlns="" id="{885C4352-CDF2-447E-838D-B35B985B74A6}"/>
                  </a:ext>
                </a:extLst>
              </p:cNvPr>
              <p:cNvGrpSpPr/>
              <p:nvPr/>
            </p:nvGrpSpPr>
            <p:grpSpPr>
              <a:xfrm>
                <a:off x="3400978" y="3761873"/>
                <a:ext cx="239991" cy="237267"/>
                <a:chOff x="6125296" y="2368229"/>
                <a:chExt cx="1016000" cy="1004464"/>
              </a:xfrm>
              <a:solidFill>
                <a:schemeClr val="bg1"/>
              </a:solidFill>
            </p:grpSpPr>
            <p:sp>
              <p:nvSpPr>
                <p:cNvPr id="105" name="Flowchart: Magnetic Disk 221">
                  <a:extLst>
                    <a:ext uri="{FF2B5EF4-FFF2-40B4-BE49-F238E27FC236}">
                      <a16:creationId xmlns:a16="http://schemas.microsoft.com/office/drawing/2014/main" xmlns="" id="{9A107789-779A-4F86-BAA6-47B42750DDB5}"/>
                    </a:ext>
                  </a:extLst>
                </p:cNvPr>
                <p:cNvSpPr/>
                <p:nvPr/>
              </p:nvSpPr>
              <p:spPr>
                <a:xfrm>
                  <a:off x="6125296" y="2935778"/>
                  <a:ext cx="1016000" cy="436915"/>
                </a:xfrm>
                <a:prstGeom prst="flowChartMagneticDisk">
                  <a:avLst/>
                </a:prstGeom>
                <a:grpFill/>
                <a:ln w="19050">
                  <a:solidFill>
                    <a:srgbClr val="647B9A"/>
                  </a:solidFill>
                </a:ln>
                <a:effectLst>
                  <a:outerShdw rotWithShape="0">
                    <a:srgbClr val="000000"/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06" name="Flowchart: Magnetic Disk 222">
                  <a:extLst>
                    <a:ext uri="{FF2B5EF4-FFF2-40B4-BE49-F238E27FC236}">
                      <a16:creationId xmlns:a16="http://schemas.microsoft.com/office/drawing/2014/main" xmlns="" id="{B048AE2E-9D00-490E-900C-43E6691FDECF}"/>
                    </a:ext>
                  </a:extLst>
                </p:cNvPr>
                <p:cNvSpPr/>
                <p:nvPr/>
              </p:nvSpPr>
              <p:spPr>
                <a:xfrm>
                  <a:off x="6125296" y="2650169"/>
                  <a:ext cx="1016000" cy="436915"/>
                </a:xfrm>
                <a:prstGeom prst="flowChartMagneticDisk">
                  <a:avLst/>
                </a:prstGeom>
                <a:grpFill/>
                <a:ln w="19050">
                  <a:solidFill>
                    <a:srgbClr val="647B9A"/>
                  </a:solidFill>
                </a:ln>
                <a:effectLst>
                  <a:outerShdw rotWithShape="0">
                    <a:srgbClr val="000000"/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07" name="Flowchart: Magnetic Disk 223">
                  <a:extLst>
                    <a:ext uri="{FF2B5EF4-FFF2-40B4-BE49-F238E27FC236}">
                      <a16:creationId xmlns:a16="http://schemas.microsoft.com/office/drawing/2014/main" xmlns="" id="{9D35F58C-6318-4710-B48E-376C896F02EB}"/>
                    </a:ext>
                  </a:extLst>
                </p:cNvPr>
                <p:cNvSpPr/>
                <p:nvPr/>
              </p:nvSpPr>
              <p:spPr>
                <a:xfrm>
                  <a:off x="6125296" y="2368229"/>
                  <a:ext cx="1016000" cy="436915"/>
                </a:xfrm>
                <a:prstGeom prst="flowChartMagneticDisk">
                  <a:avLst/>
                </a:prstGeom>
                <a:grpFill/>
                <a:ln w="19050">
                  <a:solidFill>
                    <a:srgbClr val="647B9A"/>
                  </a:solidFill>
                </a:ln>
                <a:effectLst>
                  <a:outerShdw rotWithShape="0">
                    <a:srgbClr val="000000"/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97" name="Group 216">
                <a:extLst>
                  <a:ext uri="{FF2B5EF4-FFF2-40B4-BE49-F238E27FC236}">
                    <a16:creationId xmlns:a16="http://schemas.microsoft.com/office/drawing/2014/main" xmlns="" id="{97C1A4E5-B9BB-4F35-ADC9-99A3164052B1}"/>
                  </a:ext>
                </a:extLst>
              </p:cNvPr>
              <p:cNvGrpSpPr/>
              <p:nvPr/>
            </p:nvGrpSpPr>
            <p:grpSpPr>
              <a:xfrm>
                <a:off x="3711950" y="3761439"/>
                <a:ext cx="239991" cy="237267"/>
                <a:chOff x="6125296" y="2368229"/>
                <a:chExt cx="1016000" cy="1004464"/>
              </a:xfrm>
              <a:solidFill>
                <a:schemeClr val="bg1"/>
              </a:solidFill>
            </p:grpSpPr>
            <p:sp>
              <p:nvSpPr>
                <p:cNvPr id="102" name="Flowchart: Magnetic Disk 221">
                  <a:extLst>
                    <a:ext uri="{FF2B5EF4-FFF2-40B4-BE49-F238E27FC236}">
                      <a16:creationId xmlns:a16="http://schemas.microsoft.com/office/drawing/2014/main" xmlns="" id="{EEC86968-7ADE-4F15-831E-C70875D10224}"/>
                    </a:ext>
                  </a:extLst>
                </p:cNvPr>
                <p:cNvSpPr/>
                <p:nvPr/>
              </p:nvSpPr>
              <p:spPr>
                <a:xfrm>
                  <a:off x="6125296" y="2935778"/>
                  <a:ext cx="1016000" cy="436915"/>
                </a:xfrm>
                <a:prstGeom prst="flowChartMagneticDisk">
                  <a:avLst/>
                </a:prstGeom>
                <a:grpFill/>
                <a:ln w="19050">
                  <a:solidFill>
                    <a:srgbClr val="647B9A"/>
                  </a:solidFill>
                </a:ln>
                <a:effectLst>
                  <a:outerShdw rotWithShape="0">
                    <a:srgbClr val="000000"/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03" name="Flowchart: Magnetic Disk 222">
                  <a:extLst>
                    <a:ext uri="{FF2B5EF4-FFF2-40B4-BE49-F238E27FC236}">
                      <a16:creationId xmlns:a16="http://schemas.microsoft.com/office/drawing/2014/main" xmlns="" id="{93CE1421-833E-4EF4-B174-026FF4E44240}"/>
                    </a:ext>
                  </a:extLst>
                </p:cNvPr>
                <p:cNvSpPr/>
                <p:nvPr/>
              </p:nvSpPr>
              <p:spPr>
                <a:xfrm>
                  <a:off x="6125296" y="2650169"/>
                  <a:ext cx="1016000" cy="436915"/>
                </a:xfrm>
                <a:prstGeom prst="flowChartMagneticDisk">
                  <a:avLst/>
                </a:prstGeom>
                <a:grpFill/>
                <a:ln w="19050">
                  <a:solidFill>
                    <a:srgbClr val="647B9A"/>
                  </a:solidFill>
                </a:ln>
                <a:effectLst>
                  <a:outerShdw rotWithShape="0">
                    <a:srgbClr val="000000"/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04" name="Flowchart: Magnetic Disk 223">
                  <a:extLst>
                    <a:ext uri="{FF2B5EF4-FFF2-40B4-BE49-F238E27FC236}">
                      <a16:creationId xmlns:a16="http://schemas.microsoft.com/office/drawing/2014/main" xmlns="" id="{CE65C111-AD8E-4038-9958-A02353DDD537}"/>
                    </a:ext>
                  </a:extLst>
                </p:cNvPr>
                <p:cNvSpPr/>
                <p:nvPr/>
              </p:nvSpPr>
              <p:spPr>
                <a:xfrm>
                  <a:off x="6125296" y="2368229"/>
                  <a:ext cx="1016000" cy="436915"/>
                </a:xfrm>
                <a:prstGeom prst="flowChartMagneticDisk">
                  <a:avLst/>
                </a:prstGeom>
                <a:grpFill/>
                <a:ln w="19050">
                  <a:solidFill>
                    <a:srgbClr val="647B9A"/>
                  </a:solidFill>
                </a:ln>
                <a:effectLst>
                  <a:outerShdw rotWithShape="0">
                    <a:srgbClr val="000000"/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98" name="Group 216">
                <a:extLst>
                  <a:ext uri="{FF2B5EF4-FFF2-40B4-BE49-F238E27FC236}">
                    <a16:creationId xmlns:a16="http://schemas.microsoft.com/office/drawing/2014/main" xmlns="" id="{2469830F-1347-47CF-97F5-1999C0CF6262}"/>
                  </a:ext>
                </a:extLst>
              </p:cNvPr>
              <p:cNvGrpSpPr/>
              <p:nvPr/>
            </p:nvGrpSpPr>
            <p:grpSpPr>
              <a:xfrm>
                <a:off x="2468529" y="3761005"/>
                <a:ext cx="239991" cy="237267"/>
                <a:chOff x="6125296" y="2368229"/>
                <a:chExt cx="1016000" cy="1004464"/>
              </a:xfrm>
              <a:solidFill>
                <a:schemeClr val="bg1"/>
              </a:solidFill>
            </p:grpSpPr>
            <p:sp>
              <p:nvSpPr>
                <p:cNvPr id="99" name="Flowchart: Magnetic Disk 221">
                  <a:extLst>
                    <a:ext uri="{FF2B5EF4-FFF2-40B4-BE49-F238E27FC236}">
                      <a16:creationId xmlns:a16="http://schemas.microsoft.com/office/drawing/2014/main" xmlns="" id="{E34D736C-3A04-44EB-B8BF-951D24383664}"/>
                    </a:ext>
                  </a:extLst>
                </p:cNvPr>
                <p:cNvSpPr/>
                <p:nvPr/>
              </p:nvSpPr>
              <p:spPr>
                <a:xfrm>
                  <a:off x="6125296" y="2935778"/>
                  <a:ext cx="1016000" cy="436915"/>
                </a:xfrm>
                <a:prstGeom prst="flowChartMagneticDisk">
                  <a:avLst/>
                </a:prstGeom>
                <a:grpFill/>
                <a:ln w="19050">
                  <a:solidFill>
                    <a:srgbClr val="647B9A"/>
                  </a:solidFill>
                </a:ln>
                <a:effectLst>
                  <a:outerShdw rotWithShape="0">
                    <a:srgbClr val="000000"/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00" name="Flowchart: Magnetic Disk 222">
                  <a:extLst>
                    <a:ext uri="{FF2B5EF4-FFF2-40B4-BE49-F238E27FC236}">
                      <a16:creationId xmlns:a16="http://schemas.microsoft.com/office/drawing/2014/main" xmlns="" id="{D4861CFE-0D0B-4CFE-9A01-989930B67FB6}"/>
                    </a:ext>
                  </a:extLst>
                </p:cNvPr>
                <p:cNvSpPr/>
                <p:nvPr/>
              </p:nvSpPr>
              <p:spPr>
                <a:xfrm>
                  <a:off x="6125296" y="2650169"/>
                  <a:ext cx="1016000" cy="436915"/>
                </a:xfrm>
                <a:prstGeom prst="flowChartMagneticDisk">
                  <a:avLst/>
                </a:prstGeom>
                <a:grpFill/>
                <a:ln w="19050">
                  <a:solidFill>
                    <a:srgbClr val="647B9A"/>
                  </a:solidFill>
                </a:ln>
                <a:effectLst>
                  <a:outerShdw rotWithShape="0">
                    <a:srgbClr val="000000"/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01" name="Flowchart: Magnetic Disk 223">
                  <a:extLst>
                    <a:ext uri="{FF2B5EF4-FFF2-40B4-BE49-F238E27FC236}">
                      <a16:creationId xmlns:a16="http://schemas.microsoft.com/office/drawing/2014/main" xmlns="" id="{89A3255D-E5F6-44DD-AED9-E6A5ACB76FBC}"/>
                    </a:ext>
                  </a:extLst>
                </p:cNvPr>
                <p:cNvSpPr/>
                <p:nvPr/>
              </p:nvSpPr>
              <p:spPr>
                <a:xfrm>
                  <a:off x="6125296" y="2368229"/>
                  <a:ext cx="1016000" cy="436915"/>
                </a:xfrm>
                <a:prstGeom prst="flowChartMagneticDisk">
                  <a:avLst/>
                </a:prstGeom>
                <a:grpFill/>
                <a:ln w="19050">
                  <a:solidFill>
                    <a:srgbClr val="647B9A"/>
                  </a:solidFill>
                </a:ln>
                <a:effectLst>
                  <a:outerShdw rotWithShape="0">
                    <a:srgbClr val="000000"/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pic>
          <p:nvPicPr>
            <p:cNvPr id="91" name="图片 414">
              <a:extLst>
                <a:ext uri="{FF2B5EF4-FFF2-40B4-BE49-F238E27FC236}">
                  <a16:creationId xmlns:a16="http://schemas.microsoft.com/office/drawing/2014/main" xmlns="" id="{390E7907-7CFF-4F89-BF78-F69B1D3E0561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962805" y="3599958"/>
              <a:ext cx="854841" cy="316311"/>
            </a:xfrm>
            <a:prstGeom prst="rect">
              <a:avLst/>
            </a:prstGeom>
          </p:spPr>
        </p:pic>
        <p:pic>
          <p:nvPicPr>
            <p:cNvPr id="93" name="图片 437">
              <a:extLst>
                <a:ext uri="{FF2B5EF4-FFF2-40B4-BE49-F238E27FC236}">
                  <a16:creationId xmlns:a16="http://schemas.microsoft.com/office/drawing/2014/main" xmlns="" id="{D3A73D77-1AF9-42AC-8D80-A26FA1E3B574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075902" y="3263726"/>
              <a:ext cx="422600" cy="382065"/>
            </a:xfrm>
            <a:prstGeom prst="rect">
              <a:avLst/>
            </a:prstGeom>
          </p:spPr>
        </p:pic>
      </p:grpSp>
      <p:cxnSp>
        <p:nvCxnSpPr>
          <p:cNvPr id="143" name="Straight Connector 295">
            <a:extLst>
              <a:ext uri="{FF2B5EF4-FFF2-40B4-BE49-F238E27FC236}">
                <a16:creationId xmlns:a16="http://schemas.microsoft.com/office/drawing/2014/main" xmlns="" id="{A3A76357-92EA-42ED-802E-0B58AD014D5C}"/>
              </a:ext>
            </a:extLst>
          </p:cNvPr>
          <p:cNvCxnSpPr>
            <a:cxnSpLocks/>
          </p:cNvCxnSpPr>
          <p:nvPr/>
        </p:nvCxnSpPr>
        <p:spPr>
          <a:xfrm>
            <a:off x="3858412" y="2381867"/>
            <a:ext cx="1364556" cy="0"/>
          </a:xfrm>
          <a:prstGeom prst="line">
            <a:avLst/>
          </a:prstGeom>
          <a:noFill/>
          <a:ln w="19050" cap="flat" cmpd="sng" algn="ctr">
            <a:solidFill>
              <a:srgbClr val="888B8D"/>
            </a:solidFill>
            <a:prstDash val="sysDot"/>
            <a:headEnd type="none" w="med" len="med"/>
            <a:tailEnd type="triangle" w="med" len="med"/>
          </a:ln>
          <a:effectLst/>
        </p:spPr>
      </p:cxnSp>
      <p:cxnSp>
        <p:nvCxnSpPr>
          <p:cNvPr id="144" name="Straight Connector 295">
            <a:extLst>
              <a:ext uri="{FF2B5EF4-FFF2-40B4-BE49-F238E27FC236}">
                <a16:creationId xmlns:a16="http://schemas.microsoft.com/office/drawing/2014/main" xmlns="" id="{AEB4EC23-7370-4645-8F77-C1E41D7E9D4D}"/>
              </a:ext>
            </a:extLst>
          </p:cNvPr>
          <p:cNvCxnSpPr>
            <a:cxnSpLocks/>
          </p:cNvCxnSpPr>
          <p:nvPr/>
        </p:nvCxnSpPr>
        <p:spPr>
          <a:xfrm flipH="1">
            <a:off x="6866118" y="2375190"/>
            <a:ext cx="1241707" cy="0"/>
          </a:xfrm>
          <a:prstGeom prst="line">
            <a:avLst/>
          </a:prstGeom>
          <a:noFill/>
          <a:ln w="19050" cap="flat" cmpd="sng" algn="ctr">
            <a:solidFill>
              <a:srgbClr val="888B8D"/>
            </a:solidFill>
            <a:prstDash val="sysDot"/>
            <a:headEnd type="none" w="med" len="med"/>
            <a:tailEnd type="triangle" w="med" len="med"/>
          </a:ln>
          <a:effectLst/>
        </p:spPr>
      </p:cxnSp>
      <p:grpSp>
        <p:nvGrpSpPr>
          <p:cNvPr id="153" name="组合 78">
            <a:extLst>
              <a:ext uri="{FF2B5EF4-FFF2-40B4-BE49-F238E27FC236}">
                <a16:creationId xmlns:a16="http://schemas.microsoft.com/office/drawing/2014/main" xmlns="" id="{33E95DB0-0247-4496-BD08-C5C00A94B9F9}"/>
              </a:ext>
            </a:extLst>
          </p:cNvPr>
          <p:cNvGrpSpPr/>
          <p:nvPr/>
        </p:nvGrpSpPr>
        <p:grpSpPr>
          <a:xfrm>
            <a:off x="2036640" y="4139288"/>
            <a:ext cx="968575" cy="968575"/>
            <a:chOff x="9573181" y="2153599"/>
            <a:chExt cx="1045571" cy="1045571"/>
          </a:xfrm>
        </p:grpSpPr>
        <p:pic>
          <p:nvPicPr>
            <p:cNvPr id="154" name="图形 80" descr="显示器">
              <a:extLst>
                <a:ext uri="{FF2B5EF4-FFF2-40B4-BE49-F238E27FC236}">
                  <a16:creationId xmlns:a16="http://schemas.microsoft.com/office/drawing/2014/main" xmlns="" id="{5D2A718C-EC7C-42EF-A219-3AD715CB91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xmlns="" r:embed="rId24"/>
                </a:ext>
              </a:extLst>
            </a:blip>
            <a:stretch>
              <a:fillRect/>
            </a:stretch>
          </p:blipFill>
          <p:spPr>
            <a:xfrm>
              <a:off x="9573181" y="2153599"/>
              <a:ext cx="1045571" cy="1045571"/>
            </a:xfrm>
            <a:prstGeom prst="rect">
              <a:avLst/>
            </a:prstGeom>
          </p:spPr>
        </p:pic>
        <p:grpSp>
          <p:nvGrpSpPr>
            <p:cNvPr id="155" name="组合 81">
              <a:extLst>
                <a:ext uri="{FF2B5EF4-FFF2-40B4-BE49-F238E27FC236}">
                  <a16:creationId xmlns:a16="http://schemas.microsoft.com/office/drawing/2014/main" xmlns="" id="{DBF9022D-3786-4997-B219-920E1898123F}"/>
                </a:ext>
              </a:extLst>
            </p:cNvPr>
            <p:cNvGrpSpPr/>
            <p:nvPr/>
          </p:nvGrpSpPr>
          <p:grpSpPr>
            <a:xfrm>
              <a:off x="9682678" y="2413608"/>
              <a:ext cx="844746" cy="422820"/>
              <a:chOff x="3495941" y="1735404"/>
              <a:chExt cx="1349797" cy="675613"/>
            </a:xfrm>
          </p:grpSpPr>
          <p:pic>
            <p:nvPicPr>
              <p:cNvPr id="156" name="图形 82" descr="爱心">
                <a:extLst>
                  <a:ext uri="{FF2B5EF4-FFF2-40B4-BE49-F238E27FC236}">
                    <a16:creationId xmlns:a16="http://schemas.microsoft.com/office/drawing/2014/main" xmlns="" id="{A9D0B602-EB4A-43D7-9C41-61C147AF3F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5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xmlns="" r:embed="rId26"/>
                  </a:ext>
                </a:extLst>
              </a:blip>
              <a:stretch>
                <a:fillRect/>
              </a:stretch>
            </p:blipFill>
            <p:spPr>
              <a:xfrm>
                <a:off x="3495941" y="1818363"/>
                <a:ext cx="547167" cy="547167"/>
              </a:xfrm>
              <a:prstGeom prst="rect">
                <a:avLst/>
              </a:prstGeom>
            </p:spPr>
          </p:pic>
          <p:pic>
            <p:nvPicPr>
              <p:cNvPr id="157" name="图形 83" descr="心跳">
                <a:extLst>
                  <a:ext uri="{FF2B5EF4-FFF2-40B4-BE49-F238E27FC236}">
                    <a16:creationId xmlns:a16="http://schemas.microsoft.com/office/drawing/2014/main" xmlns="" id="{8118B8E2-7B85-4970-94CF-C7893484F6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7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xmlns="" r:embed="rId28"/>
                  </a:ext>
                </a:extLst>
              </a:blip>
              <a:stretch>
                <a:fillRect/>
              </a:stretch>
            </p:blipFill>
            <p:spPr>
              <a:xfrm>
                <a:off x="3840865" y="1735404"/>
                <a:ext cx="1004873" cy="675613"/>
              </a:xfrm>
              <a:prstGeom prst="rect">
                <a:avLst/>
              </a:prstGeom>
            </p:spPr>
          </p:pic>
        </p:grpSp>
      </p:grpSp>
      <p:sp>
        <p:nvSpPr>
          <p:cNvPr id="158" name="文本框 90">
            <a:extLst>
              <a:ext uri="{FF2B5EF4-FFF2-40B4-BE49-F238E27FC236}">
                <a16:creationId xmlns:a16="http://schemas.microsoft.com/office/drawing/2014/main" xmlns="" id="{B70BC437-D424-4178-9398-4FB2EFAAF13A}"/>
              </a:ext>
            </a:extLst>
          </p:cNvPr>
          <p:cNvSpPr txBox="1"/>
          <p:nvPr/>
        </p:nvSpPr>
        <p:spPr>
          <a:xfrm>
            <a:off x="1785454" y="5068727"/>
            <a:ext cx="15219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No Downtown</a:t>
            </a:r>
            <a:endParaRPr lang="en-US" altLang="zh-CN" sz="1400" spc="36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cxnSp>
        <p:nvCxnSpPr>
          <p:cNvPr id="159" name="直接连接符 91">
            <a:extLst>
              <a:ext uri="{FF2B5EF4-FFF2-40B4-BE49-F238E27FC236}">
                <a16:creationId xmlns:a16="http://schemas.microsoft.com/office/drawing/2014/main" xmlns="" id="{5F5671DB-05FA-4A51-B613-0F8B57D83E38}"/>
              </a:ext>
            </a:extLst>
          </p:cNvPr>
          <p:cNvCxnSpPr>
            <a:cxnSpLocks/>
          </p:cNvCxnSpPr>
          <p:nvPr/>
        </p:nvCxnSpPr>
        <p:spPr>
          <a:xfrm>
            <a:off x="1943644" y="5402731"/>
            <a:ext cx="1099711" cy="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文本框 92">
            <a:extLst>
              <a:ext uri="{FF2B5EF4-FFF2-40B4-BE49-F238E27FC236}">
                <a16:creationId xmlns:a16="http://schemas.microsoft.com/office/drawing/2014/main" xmlns="" id="{C6BDF11F-CE8C-4C58-B7A7-B1C10FEF33FA}"/>
              </a:ext>
            </a:extLst>
          </p:cNvPr>
          <p:cNvSpPr txBox="1"/>
          <p:nvPr/>
        </p:nvSpPr>
        <p:spPr>
          <a:xfrm>
            <a:off x="1722779" y="5553553"/>
            <a:ext cx="2215711" cy="774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480"/>
              </a:spcBef>
            </a:pPr>
            <a:r>
              <a:rPr lang="en-US" altLang="zh-CN" sz="1200" dirty="0" smtClean="0">
                <a:latin typeface="Microsoft YaHei" charset="-122"/>
                <a:ea typeface="Microsoft YaHei" charset="-122"/>
                <a:cs typeface="Microsoft YaHei" charset="-122"/>
              </a:rPr>
              <a:t>R</a:t>
            </a:r>
            <a:r>
              <a:rPr lang="zh-CN" altLang="en-US" sz="1200" dirty="0" smtClean="0">
                <a:latin typeface="Microsoft YaHei" charset="-122"/>
                <a:ea typeface="Microsoft YaHei" charset="-122"/>
                <a:cs typeface="Microsoft YaHei" charset="-122"/>
              </a:rPr>
              <a:t>estructure</a:t>
            </a:r>
            <a:endParaRPr lang="en-US" altLang="zh-CN" sz="1200" b="1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spcBef>
                <a:spcPts val="480"/>
              </a:spcBef>
            </a:pPr>
            <a:r>
              <a:rPr lang="en-US" altLang="zh-CN" sz="1200" dirty="0">
                <a:latin typeface="Microsoft YaHei" charset="-122"/>
                <a:ea typeface="Microsoft YaHei" charset="-122"/>
                <a:cs typeface="Microsoft YaHei" charset="-122"/>
              </a:rPr>
              <a:t>R</a:t>
            </a:r>
            <a:r>
              <a:rPr lang="zh-CN" altLang="en-US" sz="1200" dirty="0" smtClean="0">
                <a:latin typeface="Microsoft YaHei" charset="-122"/>
                <a:ea typeface="Microsoft YaHei" charset="-122"/>
                <a:cs typeface="Microsoft YaHei" charset="-122"/>
              </a:rPr>
              <a:t>einstall applicatio</a:t>
            </a:r>
            <a:r>
              <a:rPr lang="en-US" altLang="zh-CN" sz="1200" dirty="0" smtClean="0">
                <a:latin typeface="Microsoft YaHei" charset="-122"/>
                <a:ea typeface="Microsoft YaHei" charset="-122"/>
                <a:cs typeface="Microsoft YaHei" charset="-122"/>
              </a:rPr>
              <a:t>ns</a:t>
            </a:r>
            <a:endParaRPr lang="en-US" altLang="zh-CN" sz="1200" b="1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spcBef>
                <a:spcPts val="480"/>
              </a:spcBef>
            </a:pPr>
            <a:r>
              <a:rPr lang="en-US" altLang="zh-CN" sz="1200" dirty="0">
                <a:latin typeface="Microsoft YaHei" charset="-122"/>
                <a:ea typeface="Microsoft YaHei" charset="-122"/>
                <a:cs typeface="Microsoft YaHei" charset="-122"/>
              </a:rPr>
              <a:t>F</a:t>
            </a:r>
            <a:r>
              <a:rPr lang="zh-CN" altLang="en-US" sz="1200" dirty="0" smtClean="0">
                <a:latin typeface="Microsoft YaHei" charset="-122"/>
                <a:ea typeface="Microsoft YaHei" charset="-122"/>
                <a:cs typeface="Microsoft YaHei" charset="-122"/>
              </a:rPr>
              <a:t>ormat conversion</a:t>
            </a:r>
            <a:endParaRPr lang="en-US" altLang="zh-CN" sz="1200" b="1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grpSp>
        <p:nvGrpSpPr>
          <p:cNvPr id="177" name="组合 173">
            <a:extLst>
              <a:ext uri="{FF2B5EF4-FFF2-40B4-BE49-F238E27FC236}">
                <a16:creationId xmlns:a16="http://schemas.microsoft.com/office/drawing/2014/main" xmlns="" id="{E97FD6D8-E1DF-4EE9-A4BA-5F960FC2682E}"/>
              </a:ext>
            </a:extLst>
          </p:cNvPr>
          <p:cNvGrpSpPr/>
          <p:nvPr/>
        </p:nvGrpSpPr>
        <p:grpSpPr>
          <a:xfrm>
            <a:off x="9368902" y="4077916"/>
            <a:ext cx="1069050" cy="847229"/>
            <a:chOff x="1067452" y="1854371"/>
            <a:chExt cx="1021823" cy="809801"/>
          </a:xfrm>
        </p:grpSpPr>
        <p:grpSp>
          <p:nvGrpSpPr>
            <p:cNvPr id="178" name="组合 19">
              <a:extLst>
                <a:ext uri="{FF2B5EF4-FFF2-40B4-BE49-F238E27FC236}">
                  <a16:creationId xmlns:a16="http://schemas.microsoft.com/office/drawing/2014/main" xmlns="" id="{C77DE2C2-5585-4E99-AEAA-92FA79863E9F}"/>
                </a:ext>
              </a:extLst>
            </p:cNvPr>
            <p:cNvGrpSpPr/>
            <p:nvPr/>
          </p:nvGrpSpPr>
          <p:grpSpPr>
            <a:xfrm flipH="1">
              <a:off x="1067452" y="2276916"/>
              <a:ext cx="556461" cy="387256"/>
              <a:chOff x="684359" y="2366596"/>
              <a:chExt cx="917748" cy="578344"/>
            </a:xfrm>
          </p:grpSpPr>
          <p:pic>
            <p:nvPicPr>
              <p:cNvPr id="184" name="pasted-image.pdf">
                <a:extLst>
                  <a:ext uri="{FF2B5EF4-FFF2-40B4-BE49-F238E27FC236}">
                    <a16:creationId xmlns:a16="http://schemas.microsoft.com/office/drawing/2014/main" xmlns="" id="{FE4E214A-3E37-4110-AE5E-2EA82BEAE0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9" cstate="screen">
                <a:duotone>
                  <a:prstClr val="black"/>
                  <a:schemeClr val="accent3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359767" y="2619739"/>
                <a:ext cx="242340" cy="242340"/>
              </a:xfrm>
              <a:prstGeom prst="rect">
                <a:avLst/>
              </a:prstGeom>
              <a:ln w="12700">
                <a:miter lim="400000"/>
              </a:ln>
            </p:spPr>
          </p:pic>
          <p:pic>
            <p:nvPicPr>
              <p:cNvPr id="185" name="图形 119" descr="计算机">
                <a:extLst>
                  <a:ext uri="{FF2B5EF4-FFF2-40B4-BE49-F238E27FC236}">
                    <a16:creationId xmlns:a16="http://schemas.microsoft.com/office/drawing/2014/main" xmlns="" id="{7769ED9C-41FD-4506-9F24-465D0E0F70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0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xmlns="" r:embed="rId31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684359" y="2366596"/>
                <a:ext cx="688454" cy="578344"/>
              </a:xfrm>
              <a:custGeom>
                <a:avLst/>
                <a:gdLst>
                  <a:gd name="connsiteX0" fmla="*/ 0 w 1195288"/>
                  <a:gd name="connsiteY0" fmla="*/ 0 h 1106892"/>
                  <a:gd name="connsiteX1" fmla="*/ 1195288 w 1195288"/>
                  <a:gd name="connsiteY1" fmla="*/ 0 h 1106892"/>
                  <a:gd name="connsiteX2" fmla="*/ 1195288 w 1195288"/>
                  <a:gd name="connsiteY2" fmla="*/ 1106892 h 1106892"/>
                  <a:gd name="connsiteX3" fmla="*/ 0 w 1195288"/>
                  <a:gd name="connsiteY3" fmla="*/ 1106892 h 1106892"/>
                  <a:gd name="connsiteX4" fmla="*/ 0 w 1195288"/>
                  <a:gd name="connsiteY4" fmla="*/ 932290 h 1106892"/>
                  <a:gd name="connsiteX5" fmla="*/ 802482 w 1195288"/>
                  <a:gd name="connsiteY5" fmla="*/ 932290 h 1106892"/>
                  <a:gd name="connsiteX6" fmla="*/ 802482 w 1195288"/>
                  <a:gd name="connsiteY6" fmla="*/ 146478 h 1106892"/>
                  <a:gd name="connsiteX7" fmla="*/ 0 w 1195288"/>
                  <a:gd name="connsiteY7" fmla="*/ 146478 h 11068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95288" h="1106892">
                    <a:moveTo>
                      <a:pt x="0" y="0"/>
                    </a:moveTo>
                    <a:lnTo>
                      <a:pt x="1195288" y="0"/>
                    </a:lnTo>
                    <a:lnTo>
                      <a:pt x="1195288" y="1106892"/>
                    </a:lnTo>
                    <a:lnTo>
                      <a:pt x="0" y="1106892"/>
                    </a:lnTo>
                    <a:lnTo>
                      <a:pt x="0" y="932290"/>
                    </a:lnTo>
                    <a:lnTo>
                      <a:pt x="802482" y="932290"/>
                    </a:lnTo>
                    <a:lnTo>
                      <a:pt x="802482" y="146478"/>
                    </a:lnTo>
                    <a:lnTo>
                      <a:pt x="0" y="146478"/>
                    </a:lnTo>
                    <a:close/>
                  </a:path>
                </a:pathLst>
              </a:custGeom>
            </p:spPr>
          </p:pic>
        </p:grpSp>
        <p:pic>
          <p:nvPicPr>
            <p:cNvPr id="179" name="图形 3" descr="云">
              <a:extLst>
                <a:ext uri="{FF2B5EF4-FFF2-40B4-BE49-F238E27FC236}">
                  <a16:creationId xmlns:a16="http://schemas.microsoft.com/office/drawing/2014/main" xmlns="" id="{991FF8F8-89AE-4E81-95E6-86E16234D5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xmlns="" r:embed="rId33"/>
                </a:ext>
              </a:extLst>
            </a:blip>
            <a:stretch>
              <a:fillRect/>
            </a:stretch>
          </p:blipFill>
          <p:spPr>
            <a:xfrm>
              <a:off x="1377280" y="1854371"/>
              <a:ext cx="392011" cy="392011"/>
            </a:xfrm>
            <a:prstGeom prst="rect">
              <a:avLst/>
            </a:prstGeom>
          </p:spPr>
        </p:pic>
        <p:pic>
          <p:nvPicPr>
            <p:cNvPr id="180" name="图形 122" descr="云">
              <a:extLst>
                <a:ext uri="{FF2B5EF4-FFF2-40B4-BE49-F238E27FC236}">
                  <a16:creationId xmlns:a16="http://schemas.microsoft.com/office/drawing/2014/main" xmlns="" id="{BF2D11DB-C737-4EC0-898C-122D547B86D3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xmlns="" r:embed="rId35"/>
                </a:ext>
              </a:extLst>
            </a:blip>
            <a:stretch>
              <a:fillRect/>
            </a:stretch>
          </p:blipFill>
          <p:spPr>
            <a:xfrm>
              <a:off x="1750184" y="2320123"/>
              <a:ext cx="339091" cy="339092"/>
            </a:xfrm>
            <a:prstGeom prst="rect">
              <a:avLst/>
            </a:prstGeom>
          </p:spPr>
        </p:pic>
        <p:cxnSp>
          <p:nvCxnSpPr>
            <p:cNvPr id="181" name="直接箭头连接符 21">
              <a:extLst>
                <a:ext uri="{FF2B5EF4-FFF2-40B4-BE49-F238E27FC236}">
                  <a16:creationId xmlns:a16="http://schemas.microsoft.com/office/drawing/2014/main" xmlns="" id="{B82ECB9F-2A9E-476D-9141-FFD419B1C5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54351" y="2162949"/>
              <a:ext cx="167393" cy="297967"/>
            </a:xfrm>
            <a:prstGeom prst="straightConnector1">
              <a:avLst/>
            </a:prstGeom>
            <a:ln w="28575" cmpd="dbl">
              <a:solidFill>
                <a:schemeClr val="bg1">
                  <a:lumMod val="65000"/>
                </a:schemeClr>
              </a:solidFill>
              <a:prstDash val="solid"/>
              <a:headEnd type="triangle" w="sm" len="med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直接箭头连接符 153">
              <a:extLst>
                <a:ext uri="{FF2B5EF4-FFF2-40B4-BE49-F238E27FC236}">
                  <a16:creationId xmlns:a16="http://schemas.microsoft.com/office/drawing/2014/main" xmlns="" id="{7E2E8C30-5C60-4FEE-8235-0B5D842BE76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607415" y="2158351"/>
              <a:ext cx="183463" cy="305222"/>
            </a:xfrm>
            <a:prstGeom prst="straightConnector1">
              <a:avLst/>
            </a:prstGeom>
            <a:ln w="28575" cmpd="dbl">
              <a:solidFill>
                <a:schemeClr val="bg1">
                  <a:lumMod val="65000"/>
                </a:schemeClr>
              </a:solidFill>
              <a:prstDash val="solid"/>
              <a:headEnd type="triangle" w="sm" len="med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直接箭头连接符 154">
              <a:extLst>
                <a:ext uri="{FF2B5EF4-FFF2-40B4-BE49-F238E27FC236}">
                  <a16:creationId xmlns:a16="http://schemas.microsoft.com/office/drawing/2014/main" xmlns="" id="{78B76B0C-D7EB-4098-8E3E-808F41E2B2FA}"/>
                </a:ext>
              </a:extLst>
            </p:cNvPr>
            <p:cNvCxnSpPr>
              <a:cxnSpLocks/>
            </p:cNvCxnSpPr>
            <p:nvPr/>
          </p:nvCxnSpPr>
          <p:spPr>
            <a:xfrm>
              <a:off x="1373256" y="2532133"/>
              <a:ext cx="405892" cy="0"/>
            </a:xfrm>
            <a:prstGeom prst="straightConnector1">
              <a:avLst/>
            </a:prstGeom>
            <a:ln w="28575" cmpd="dbl">
              <a:solidFill>
                <a:schemeClr val="bg1">
                  <a:lumMod val="65000"/>
                </a:schemeClr>
              </a:solidFill>
              <a:prstDash val="solid"/>
              <a:headEnd type="triangle" w="sm" len="med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6" name="文本框 180">
            <a:extLst>
              <a:ext uri="{FF2B5EF4-FFF2-40B4-BE49-F238E27FC236}">
                <a16:creationId xmlns:a16="http://schemas.microsoft.com/office/drawing/2014/main" xmlns="" id="{DB50A899-A2F3-4BFD-A8A6-509D41168B4F}"/>
              </a:ext>
            </a:extLst>
          </p:cNvPr>
          <p:cNvSpPr txBox="1"/>
          <p:nvPr/>
        </p:nvSpPr>
        <p:spPr>
          <a:xfrm>
            <a:off x="8683773" y="4921181"/>
            <a:ext cx="25275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latin typeface="Microsoft YaHei" charset="-122"/>
                <a:ea typeface="Microsoft YaHei" charset="-122"/>
                <a:cs typeface="Microsoft YaHei" charset="-122"/>
              </a:rPr>
              <a:t>C</a:t>
            </a:r>
            <a:r>
              <a:rPr lang="zh-CN" altLang="en-US" sz="1400" dirty="0">
                <a:latin typeface="Microsoft YaHei" charset="-122"/>
                <a:ea typeface="Microsoft YaHei" charset="-122"/>
                <a:cs typeface="Microsoft YaHei" charset="-122"/>
              </a:rPr>
              <a:t>ross</a:t>
            </a:r>
            <a:r>
              <a:rPr lang="en-US" altLang="zh-CN" sz="1400" dirty="0">
                <a:latin typeface="Microsoft YaHei" charset="-122"/>
                <a:ea typeface="Microsoft YaHei" charset="-122"/>
                <a:cs typeface="Microsoft YaHei" charset="-122"/>
              </a:rPr>
              <a:t>-</a:t>
            </a:r>
            <a:r>
              <a:rPr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platform</a:t>
            </a:r>
            <a:r>
              <a:rPr lang="en-US" altLang="zh-CN" sz="1400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sz="108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</a:t>
            </a:r>
            <a:r>
              <a:rPr lang="zh-CN" altLang="en-US" sz="108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lang="en-US" altLang="zh-CN" sz="108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R+</a:t>
            </a:r>
            <a:r>
              <a:rPr lang="zh-CN" altLang="en-US" sz="108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migrate</a:t>
            </a:r>
            <a:r>
              <a:rPr lang="en-US" altLang="zh-CN" sz="108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]</a:t>
            </a:r>
            <a:endParaRPr lang="zh-CN" altLang="en-US" sz="108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7" name="文本框 181">
            <a:extLst>
              <a:ext uri="{FF2B5EF4-FFF2-40B4-BE49-F238E27FC236}">
                <a16:creationId xmlns:a16="http://schemas.microsoft.com/office/drawing/2014/main" xmlns="" id="{C9CAB9BC-A568-4B08-AC1F-A32CA88B2F71}"/>
              </a:ext>
            </a:extLst>
          </p:cNvPr>
          <p:cNvSpPr txBox="1"/>
          <p:nvPr/>
        </p:nvSpPr>
        <p:spPr>
          <a:xfrm>
            <a:off x="9126088" y="5354457"/>
            <a:ext cx="16514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>
                <a:latin typeface="Microsoft YaHei" charset="-122"/>
                <a:ea typeface="Microsoft YaHei" charset="-122"/>
                <a:cs typeface="Microsoft YaHei" charset="-122"/>
                <a:sym typeface="Wingdings" panose="05000000000000000000" pitchFamily="2" charset="2"/>
              </a:rPr>
              <a:t>P</a:t>
            </a:r>
            <a:r>
              <a:rPr lang="zh-CN" altLang="en-US" sz="1200" dirty="0" smtClean="0">
                <a:latin typeface="Microsoft YaHei" charset="-122"/>
                <a:ea typeface="Microsoft YaHei" charset="-122"/>
                <a:cs typeface="Microsoft YaHei" charset="-122"/>
                <a:sym typeface="Wingdings" panose="05000000000000000000" pitchFamily="2" charset="2"/>
              </a:rPr>
              <a:t>hysical</a:t>
            </a:r>
            <a:r>
              <a:rPr lang="en-US" altLang="zh-CN" sz="1200" dirty="0" smtClean="0">
                <a:latin typeface="Microsoft YaHei" charset="-122"/>
                <a:ea typeface="Microsoft YaHei" charset="-122"/>
                <a:cs typeface="Microsoft YaHei" charset="-122"/>
                <a:sym typeface="Wingdings" panose="05000000000000000000" pitchFamily="2" charset="2"/>
              </a:rPr>
              <a:t> 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  <a:sym typeface="Wingdings" panose="05000000000000000000" pitchFamily="2" charset="2"/>
              </a:rPr>
              <a:t> </a:t>
            </a:r>
            <a:r>
              <a:rPr lang="en-US" altLang="zh-CN" sz="1200" dirty="0">
                <a:latin typeface="Microsoft YaHei" charset="-122"/>
                <a:ea typeface="Microsoft YaHei" charset="-122"/>
                <a:cs typeface="Microsoft YaHei" charset="-122"/>
                <a:sym typeface="Wingdings" panose="05000000000000000000" pitchFamily="2" charset="2"/>
              </a:rPr>
              <a:t>C</a:t>
            </a:r>
            <a:r>
              <a:rPr lang="zh-CN" altLang="en-US" sz="1200" dirty="0" smtClean="0">
                <a:latin typeface="Microsoft YaHei" charset="-122"/>
                <a:ea typeface="Microsoft YaHei" charset="-122"/>
                <a:cs typeface="Microsoft YaHei" charset="-122"/>
                <a:sym typeface="Wingdings" panose="05000000000000000000" pitchFamily="2" charset="2"/>
              </a:rPr>
              <a:t>loud</a:t>
            </a:r>
            <a:endParaRPr lang="zh-CN" altLang="en-US" sz="12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88" name="文本框 182">
            <a:extLst>
              <a:ext uri="{FF2B5EF4-FFF2-40B4-BE49-F238E27FC236}">
                <a16:creationId xmlns:a16="http://schemas.microsoft.com/office/drawing/2014/main" xmlns="" id="{C5091339-251D-4C19-AD02-56DCBC8E1016}"/>
              </a:ext>
            </a:extLst>
          </p:cNvPr>
          <p:cNvSpPr txBox="1"/>
          <p:nvPr/>
        </p:nvSpPr>
        <p:spPr>
          <a:xfrm>
            <a:off x="8659564" y="5791380"/>
            <a:ext cx="25268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Microsoft YaHei" charset="-122"/>
                <a:ea typeface="Microsoft YaHei" charset="-122"/>
                <a:cs typeface="Microsoft YaHei" charset="-122"/>
                <a:sym typeface="Wingdings" panose="05000000000000000000" pitchFamily="2" charset="2"/>
              </a:rPr>
              <a:t>Private Cloud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  <a:sym typeface="Wingdings" panose="05000000000000000000" pitchFamily="2" charset="2"/>
              </a:rPr>
              <a:t></a:t>
            </a:r>
            <a:r>
              <a:rPr lang="zh-CN" altLang="en-US" sz="1200" dirty="0">
                <a:latin typeface="Microsoft YaHei" charset="-122"/>
                <a:ea typeface="Microsoft YaHei" charset="-122"/>
                <a:cs typeface="Microsoft YaHei" charset="-122"/>
                <a:sym typeface="Wingdings" panose="05000000000000000000" pitchFamily="2" charset="2"/>
              </a:rPr>
              <a:t>Public </a:t>
            </a:r>
            <a:r>
              <a:rPr lang="en-US" altLang="zh-CN" sz="1200" dirty="0" smtClean="0">
                <a:latin typeface="Microsoft YaHei" charset="-122"/>
                <a:ea typeface="Microsoft YaHei" charset="-122"/>
                <a:cs typeface="Microsoft YaHei" charset="-122"/>
                <a:sym typeface="Wingdings" panose="05000000000000000000" pitchFamily="2" charset="2"/>
              </a:rPr>
              <a:t>C</a:t>
            </a:r>
            <a:r>
              <a:rPr lang="zh-CN" altLang="en-US" sz="1200" dirty="0" smtClean="0">
                <a:latin typeface="Microsoft YaHei" charset="-122"/>
                <a:ea typeface="Microsoft YaHei" charset="-122"/>
                <a:cs typeface="Microsoft YaHei" charset="-122"/>
                <a:sym typeface="Wingdings" panose="05000000000000000000" pitchFamily="2" charset="2"/>
              </a:rPr>
              <a:t>loud</a:t>
            </a:r>
            <a:endParaRPr lang="zh-CN" altLang="en-US" sz="12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89" name="文本框 183">
            <a:extLst>
              <a:ext uri="{FF2B5EF4-FFF2-40B4-BE49-F238E27FC236}">
                <a16:creationId xmlns:a16="http://schemas.microsoft.com/office/drawing/2014/main" xmlns="" id="{99B896B1-FDB4-4D09-9229-05CBF1070C62}"/>
              </a:ext>
            </a:extLst>
          </p:cNvPr>
          <p:cNvSpPr txBox="1"/>
          <p:nvPr/>
        </p:nvSpPr>
        <p:spPr>
          <a:xfrm>
            <a:off x="8679825" y="5995399"/>
            <a:ext cx="25079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Microsoft YaHei" charset="-122"/>
                <a:ea typeface="Microsoft YaHei" charset="-122"/>
                <a:cs typeface="Microsoft YaHei" charset="-122"/>
                <a:sym typeface="Wingdings" panose="05000000000000000000" pitchFamily="2" charset="2"/>
              </a:rPr>
              <a:t>Public </a:t>
            </a:r>
            <a:r>
              <a:rPr lang="en-US" altLang="zh-CN" sz="1200" dirty="0" smtClean="0">
                <a:latin typeface="Microsoft YaHei" charset="-122"/>
                <a:ea typeface="Microsoft YaHei" charset="-122"/>
                <a:cs typeface="Microsoft YaHei" charset="-122"/>
                <a:sym typeface="Wingdings" panose="05000000000000000000" pitchFamily="2" charset="2"/>
              </a:rPr>
              <a:t>C</a:t>
            </a:r>
            <a:r>
              <a:rPr lang="zh-CN" altLang="en-US" sz="1200" dirty="0" smtClean="0">
                <a:latin typeface="Microsoft YaHei" charset="-122"/>
                <a:ea typeface="Microsoft YaHei" charset="-122"/>
                <a:cs typeface="Microsoft YaHei" charset="-122"/>
                <a:sym typeface="Wingdings" panose="05000000000000000000" pitchFamily="2" charset="2"/>
              </a:rPr>
              <a:t>loud</a:t>
            </a:r>
            <a:r>
              <a:rPr lang="en-US" altLang="zh-CN" sz="1200" dirty="0" smtClean="0">
                <a:latin typeface="Microsoft YaHei" charset="-122"/>
                <a:ea typeface="Microsoft YaHei" charset="-122"/>
                <a:cs typeface="Microsoft YaHei" charset="-122"/>
                <a:sym typeface="Wingdings" panose="05000000000000000000" pitchFamily="2" charset="2"/>
              </a:rPr>
              <a:t> 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  <a:sym typeface="Wingdings" panose="05000000000000000000" pitchFamily="2" charset="2"/>
              </a:rPr>
              <a:t> </a:t>
            </a:r>
            <a:r>
              <a:rPr lang="zh-CN" altLang="en-US" sz="1200" dirty="0" smtClean="0">
                <a:latin typeface="Microsoft YaHei" charset="-122"/>
                <a:ea typeface="Microsoft YaHei" charset="-122"/>
                <a:cs typeface="Microsoft YaHei" charset="-122"/>
                <a:sym typeface="Wingdings" panose="05000000000000000000" pitchFamily="2" charset="2"/>
              </a:rPr>
              <a:t>Public </a:t>
            </a:r>
            <a:r>
              <a:rPr lang="en-US" altLang="zh-CN" sz="1200" dirty="0">
                <a:latin typeface="Microsoft YaHei" charset="-122"/>
                <a:ea typeface="Microsoft YaHei" charset="-122"/>
                <a:cs typeface="Microsoft YaHei" charset="-122"/>
                <a:sym typeface="Wingdings" panose="05000000000000000000" pitchFamily="2" charset="2"/>
              </a:rPr>
              <a:t>C</a:t>
            </a:r>
            <a:r>
              <a:rPr lang="zh-CN" altLang="en-US" sz="1200" dirty="0" smtClean="0">
                <a:latin typeface="Microsoft YaHei" charset="-122"/>
                <a:ea typeface="Microsoft YaHei" charset="-122"/>
                <a:cs typeface="Microsoft YaHei" charset="-122"/>
                <a:sym typeface="Wingdings" panose="05000000000000000000" pitchFamily="2" charset="2"/>
              </a:rPr>
              <a:t>loud</a:t>
            </a:r>
            <a:endParaRPr lang="zh-CN" altLang="en-US" sz="12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90" name="文本框 184">
            <a:extLst>
              <a:ext uri="{FF2B5EF4-FFF2-40B4-BE49-F238E27FC236}">
                <a16:creationId xmlns:a16="http://schemas.microsoft.com/office/drawing/2014/main" xmlns="" id="{AB5E5BF4-EDA0-400E-9C17-684F66AFD012}"/>
              </a:ext>
            </a:extLst>
          </p:cNvPr>
          <p:cNvSpPr txBox="1"/>
          <p:nvPr/>
        </p:nvSpPr>
        <p:spPr>
          <a:xfrm>
            <a:off x="9037449" y="6389028"/>
            <a:ext cx="15855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OpenStack | </a:t>
            </a:r>
            <a:r>
              <a:rPr lang="en-US" altLang="zh-CN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Vmware</a:t>
            </a:r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</a:p>
          <a:p>
            <a:pPr algn="ctr"/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KVM | Xen | Hyper-V</a:t>
            </a:r>
          </a:p>
        </p:txBody>
      </p:sp>
      <p:cxnSp>
        <p:nvCxnSpPr>
          <p:cNvPr id="191" name="直接连接符 216">
            <a:extLst>
              <a:ext uri="{FF2B5EF4-FFF2-40B4-BE49-F238E27FC236}">
                <a16:creationId xmlns:a16="http://schemas.microsoft.com/office/drawing/2014/main" xmlns="" id="{8BD60F81-7CD3-4006-AE45-84D5394F6B32}"/>
              </a:ext>
            </a:extLst>
          </p:cNvPr>
          <p:cNvCxnSpPr>
            <a:cxnSpLocks/>
          </p:cNvCxnSpPr>
          <p:nvPr/>
        </p:nvCxnSpPr>
        <p:spPr>
          <a:xfrm>
            <a:off x="9397690" y="5284940"/>
            <a:ext cx="1099711" cy="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文本框 56">
            <a:extLst>
              <a:ext uri="{FF2B5EF4-FFF2-40B4-BE49-F238E27FC236}">
                <a16:creationId xmlns:a16="http://schemas.microsoft.com/office/drawing/2014/main" xmlns="" id="{A8553D41-2D0C-44FE-ABFB-30ED5E622864}"/>
              </a:ext>
            </a:extLst>
          </p:cNvPr>
          <p:cNvSpPr txBox="1"/>
          <p:nvPr/>
        </p:nvSpPr>
        <p:spPr>
          <a:xfrm>
            <a:off x="9070999" y="5570364"/>
            <a:ext cx="15332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 smtClean="0">
                <a:latin typeface="Microsoft YaHei" charset="-122"/>
                <a:ea typeface="Microsoft YaHei" charset="-122"/>
                <a:cs typeface="Microsoft YaHei" charset="-122"/>
                <a:sym typeface="Wingdings" panose="05000000000000000000" pitchFamily="2" charset="2"/>
              </a:rPr>
              <a:t>V</a:t>
            </a:r>
            <a:r>
              <a:rPr lang="zh-CN" altLang="en-US" sz="1200" dirty="0" smtClean="0">
                <a:latin typeface="Microsoft YaHei" charset="-122"/>
                <a:ea typeface="Microsoft YaHei" charset="-122"/>
                <a:cs typeface="Microsoft YaHei" charset="-122"/>
                <a:sym typeface="Wingdings" panose="05000000000000000000" pitchFamily="2" charset="2"/>
              </a:rPr>
              <a:t>irtual</a:t>
            </a:r>
            <a:r>
              <a:rPr lang="en-US" altLang="zh-CN" sz="1200" dirty="0" smtClean="0">
                <a:latin typeface="Microsoft YaHei" charset="-122"/>
                <a:ea typeface="Microsoft YaHei" charset="-122"/>
                <a:cs typeface="Microsoft YaHei" charset="-122"/>
                <a:sym typeface="Wingdings" panose="05000000000000000000" pitchFamily="2" charset="2"/>
              </a:rPr>
              <a:t> 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  <a:sym typeface="Wingdings" panose="05000000000000000000" pitchFamily="2" charset="2"/>
              </a:rPr>
              <a:t> </a:t>
            </a:r>
            <a:r>
              <a:rPr lang="en-US" altLang="zh-CN" sz="1200" dirty="0">
                <a:latin typeface="Microsoft YaHei" charset="-122"/>
                <a:ea typeface="Microsoft YaHei" charset="-122"/>
                <a:cs typeface="Microsoft YaHei" charset="-122"/>
                <a:sym typeface="Wingdings" panose="05000000000000000000" pitchFamily="2" charset="2"/>
              </a:rPr>
              <a:t>C</a:t>
            </a:r>
            <a:r>
              <a:rPr lang="zh-CN" altLang="en-US" sz="1200" dirty="0" smtClean="0">
                <a:latin typeface="Microsoft YaHei" charset="-122"/>
                <a:ea typeface="Microsoft YaHei" charset="-122"/>
                <a:cs typeface="Microsoft YaHei" charset="-122"/>
                <a:sym typeface="Wingdings" panose="05000000000000000000" pitchFamily="2" charset="2"/>
              </a:rPr>
              <a:t>loud</a:t>
            </a:r>
            <a:endParaRPr lang="zh-CN" altLang="en-US" sz="12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cxnSp>
        <p:nvCxnSpPr>
          <p:cNvPr id="194" name="直接连接符 88">
            <a:extLst>
              <a:ext uri="{FF2B5EF4-FFF2-40B4-BE49-F238E27FC236}">
                <a16:creationId xmlns:a16="http://schemas.microsoft.com/office/drawing/2014/main" xmlns="" id="{71C8AE01-61BF-405B-8E93-88E7D8445104}"/>
              </a:ext>
            </a:extLst>
          </p:cNvPr>
          <p:cNvCxnSpPr>
            <a:cxnSpLocks/>
          </p:cNvCxnSpPr>
          <p:nvPr/>
        </p:nvCxnSpPr>
        <p:spPr>
          <a:xfrm>
            <a:off x="5814198" y="5761976"/>
            <a:ext cx="1099711" cy="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5" name="文本框 89">
            <a:extLst>
              <a:ext uri="{FF2B5EF4-FFF2-40B4-BE49-F238E27FC236}">
                <a16:creationId xmlns:a16="http://schemas.microsoft.com/office/drawing/2014/main" xmlns="" id="{115EB126-CD87-4431-9095-5ECED896265E}"/>
              </a:ext>
            </a:extLst>
          </p:cNvPr>
          <p:cNvSpPr txBox="1"/>
          <p:nvPr/>
        </p:nvSpPr>
        <p:spPr>
          <a:xfrm>
            <a:off x="5666536" y="5797031"/>
            <a:ext cx="2906610" cy="1023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480"/>
              </a:spcBef>
            </a:pPr>
            <a:r>
              <a:rPr lang="zh-CN" altLang="en-US" sz="1200" dirty="0">
                <a:latin typeface="Microsoft YaHei" charset="-122"/>
                <a:ea typeface="Microsoft YaHei" charset="-122"/>
                <a:cs typeface="Microsoft YaHei" charset="-122"/>
              </a:rPr>
              <a:t>Local </a:t>
            </a:r>
            <a:r>
              <a:rPr lang="zh-CN" altLang="en-US" sz="1200" dirty="0" smtClean="0">
                <a:latin typeface="Microsoft YaHei" charset="-122"/>
                <a:ea typeface="Microsoft YaHei" charset="-122"/>
                <a:cs typeface="Microsoft YaHei" charset="-122"/>
              </a:rPr>
              <a:t>end</a:t>
            </a:r>
            <a:r>
              <a:rPr lang="en-US" altLang="zh-CN" sz="1200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sz="1200" dirty="0" smtClean="0">
                <a:latin typeface="Microsoft YaHei" charset="-122"/>
                <a:ea typeface="Microsoft YaHei" charset="-122"/>
                <a:cs typeface="Microsoft YaHei" charset="-122"/>
                <a:sym typeface="Wingdings" panose="05000000000000000000" pitchFamily="2" charset="2"/>
              </a:rPr>
              <a:t> </a:t>
            </a:r>
            <a:r>
              <a:rPr lang="zh-CN" altLang="en-US" sz="1200" dirty="0" smtClean="0">
                <a:latin typeface="Microsoft YaHei" charset="-122"/>
                <a:ea typeface="Microsoft YaHei" charset="-122"/>
                <a:cs typeface="Microsoft YaHei" charset="-122"/>
              </a:rPr>
              <a:t>Cloud</a:t>
            </a:r>
            <a:endParaRPr lang="en-US" altLang="zh-CN" sz="12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spcBef>
                <a:spcPts val="480"/>
              </a:spcBef>
            </a:pPr>
            <a:r>
              <a:rPr lang="zh-CN" altLang="en-US" sz="1200" dirty="0" smtClean="0">
                <a:latin typeface="Microsoft YaHei" charset="-122"/>
                <a:ea typeface="Microsoft YaHei" charset="-122"/>
                <a:cs typeface="Microsoft YaHei" charset="-122"/>
              </a:rPr>
              <a:t>Cloud</a:t>
            </a:r>
            <a:r>
              <a:rPr lang="en-US" altLang="zh-CN" sz="1200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sz="1200" dirty="0" smtClean="0">
                <a:latin typeface="Microsoft YaHei" charset="-122"/>
                <a:ea typeface="Microsoft YaHei" charset="-122"/>
                <a:cs typeface="Microsoft YaHei" charset="-122"/>
                <a:sym typeface="Wingdings" panose="05000000000000000000" pitchFamily="2" charset="2"/>
              </a:rPr>
              <a:t> </a:t>
            </a:r>
            <a:r>
              <a:rPr lang="zh-CN" altLang="en-US" sz="1200" dirty="0" smtClean="0">
                <a:latin typeface="Microsoft YaHei" charset="-122"/>
                <a:ea typeface="Microsoft YaHei" charset="-122"/>
                <a:cs typeface="Microsoft YaHei" charset="-122"/>
                <a:sym typeface="Wingdings" panose="05000000000000000000" pitchFamily="2" charset="2"/>
              </a:rPr>
              <a:t>Local </a:t>
            </a:r>
            <a:r>
              <a:rPr lang="zh-CN" altLang="en-US" sz="1200" dirty="0">
                <a:latin typeface="Microsoft YaHei" charset="-122"/>
                <a:ea typeface="Microsoft YaHei" charset="-122"/>
                <a:cs typeface="Microsoft YaHei" charset="-122"/>
                <a:sym typeface="Wingdings" panose="05000000000000000000" pitchFamily="2" charset="2"/>
              </a:rPr>
              <a:t>end</a:t>
            </a:r>
            <a:endParaRPr lang="en-US" altLang="zh-CN" sz="1200" dirty="0">
              <a:latin typeface="Microsoft YaHei" charset="-122"/>
              <a:ea typeface="Microsoft YaHei" charset="-122"/>
              <a:cs typeface="Microsoft YaHei" charset="-122"/>
              <a:sym typeface="Wingdings" panose="05000000000000000000" pitchFamily="2" charset="2"/>
            </a:endParaRPr>
          </a:p>
          <a:p>
            <a:pPr>
              <a:spcBef>
                <a:spcPts val="480"/>
              </a:spcBef>
            </a:pPr>
            <a:r>
              <a:rPr lang="en-US" altLang="zh-CN" sz="1200" dirty="0" smtClean="0">
                <a:latin typeface="Microsoft YaHei" charset="-122"/>
                <a:ea typeface="Microsoft YaHei" charset="-122"/>
                <a:cs typeface="Microsoft YaHei" charset="-122"/>
              </a:rPr>
              <a:t>Reverse migration</a:t>
            </a:r>
          </a:p>
          <a:p>
            <a:pPr>
              <a:spcBef>
                <a:spcPts val="480"/>
              </a:spcBef>
            </a:pPr>
            <a:r>
              <a:rPr lang="en-US" altLang="zh-CN" sz="1200" dirty="0" smtClean="0">
                <a:latin typeface="Microsoft YaHei" charset="-122"/>
                <a:ea typeface="Microsoft YaHei" charset="-122"/>
                <a:cs typeface="Microsoft YaHei" charset="-122"/>
              </a:rPr>
              <a:t>Migrate btw cloud service providers</a:t>
            </a:r>
            <a:endParaRPr lang="en-US" altLang="zh-CN" sz="12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grpSp>
        <p:nvGrpSpPr>
          <p:cNvPr id="196" name="组合 71">
            <a:extLst>
              <a:ext uri="{FF2B5EF4-FFF2-40B4-BE49-F238E27FC236}">
                <a16:creationId xmlns:a16="http://schemas.microsoft.com/office/drawing/2014/main" xmlns="" id="{13B6563B-724B-4A8D-B562-5AB913D49C49}"/>
              </a:ext>
            </a:extLst>
          </p:cNvPr>
          <p:cNvGrpSpPr/>
          <p:nvPr/>
        </p:nvGrpSpPr>
        <p:grpSpPr>
          <a:xfrm>
            <a:off x="4718408" y="5644381"/>
            <a:ext cx="814801" cy="723787"/>
            <a:chOff x="7717313" y="2938511"/>
            <a:chExt cx="1039729" cy="906909"/>
          </a:xfrm>
        </p:grpSpPr>
        <p:sp>
          <p:nvSpPr>
            <p:cNvPr id="197" name="Freeform: Shape 319">
              <a:extLst>
                <a:ext uri="{FF2B5EF4-FFF2-40B4-BE49-F238E27FC236}">
                  <a16:creationId xmlns:a16="http://schemas.microsoft.com/office/drawing/2014/main" xmlns="" id="{5905BFC5-D97A-4AF3-A3EC-1060B42267AA}"/>
                </a:ext>
              </a:extLst>
            </p:cNvPr>
            <p:cNvSpPr/>
            <p:nvPr/>
          </p:nvSpPr>
          <p:spPr>
            <a:xfrm flipH="1">
              <a:off x="7725057" y="3233140"/>
              <a:ext cx="644382" cy="423362"/>
            </a:xfrm>
            <a:custGeom>
              <a:avLst/>
              <a:gdLst>
                <a:gd name="connsiteX0" fmla="*/ 35718 w 492918"/>
                <a:gd name="connsiteY0" fmla="*/ 269081 h 323850"/>
                <a:gd name="connsiteX1" fmla="*/ 347662 w 492918"/>
                <a:gd name="connsiteY1" fmla="*/ 266700 h 323850"/>
                <a:gd name="connsiteX2" fmla="*/ 359568 w 492918"/>
                <a:gd name="connsiteY2" fmla="*/ 302419 h 323850"/>
                <a:gd name="connsiteX3" fmla="*/ 397668 w 492918"/>
                <a:gd name="connsiteY3" fmla="*/ 323850 h 323850"/>
                <a:gd name="connsiteX4" fmla="*/ 433387 w 492918"/>
                <a:gd name="connsiteY4" fmla="*/ 323850 h 323850"/>
                <a:gd name="connsiteX5" fmla="*/ 438150 w 492918"/>
                <a:gd name="connsiteY5" fmla="*/ 273844 h 323850"/>
                <a:gd name="connsiteX6" fmla="*/ 466725 w 492918"/>
                <a:gd name="connsiteY6" fmla="*/ 259556 h 323850"/>
                <a:gd name="connsiteX7" fmla="*/ 490537 w 492918"/>
                <a:gd name="connsiteY7" fmla="*/ 235744 h 323850"/>
                <a:gd name="connsiteX8" fmla="*/ 492918 w 492918"/>
                <a:gd name="connsiteY8" fmla="*/ 207169 h 323850"/>
                <a:gd name="connsiteX9" fmla="*/ 485775 w 492918"/>
                <a:gd name="connsiteY9" fmla="*/ 169069 h 323850"/>
                <a:gd name="connsiteX10" fmla="*/ 459581 w 492918"/>
                <a:gd name="connsiteY10" fmla="*/ 152400 h 323850"/>
                <a:gd name="connsiteX11" fmla="*/ 442912 w 492918"/>
                <a:gd name="connsiteY11" fmla="*/ 119063 h 323850"/>
                <a:gd name="connsiteX12" fmla="*/ 421481 w 492918"/>
                <a:gd name="connsiteY12" fmla="*/ 88106 h 323850"/>
                <a:gd name="connsiteX13" fmla="*/ 383381 w 492918"/>
                <a:gd name="connsiteY13" fmla="*/ 85725 h 323850"/>
                <a:gd name="connsiteX14" fmla="*/ 366712 w 492918"/>
                <a:gd name="connsiteY14" fmla="*/ 61913 h 323850"/>
                <a:gd name="connsiteX15" fmla="*/ 347662 w 492918"/>
                <a:gd name="connsiteY15" fmla="*/ 40481 h 323850"/>
                <a:gd name="connsiteX16" fmla="*/ 330993 w 492918"/>
                <a:gd name="connsiteY16" fmla="*/ 28575 h 323850"/>
                <a:gd name="connsiteX17" fmla="*/ 290512 w 492918"/>
                <a:gd name="connsiteY17" fmla="*/ 38100 h 323850"/>
                <a:gd name="connsiteX18" fmla="*/ 261937 w 492918"/>
                <a:gd name="connsiteY18" fmla="*/ 16669 h 323850"/>
                <a:gd name="connsiteX19" fmla="*/ 242887 w 492918"/>
                <a:gd name="connsiteY19" fmla="*/ 0 h 323850"/>
                <a:gd name="connsiteX20" fmla="*/ 214312 w 492918"/>
                <a:gd name="connsiteY20" fmla="*/ 7144 h 323850"/>
                <a:gd name="connsiteX21" fmla="*/ 185737 w 492918"/>
                <a:gd name="connsiteY21" fmla="*/ 30956 h 323850"/>
                <a:gd name="connsiteX22" fmla="*/ 169068 w 492918"/>
                <a:gd name="connsiteY22" fmla="*/ 38100 h 323850"/>
                <a:gd name="connsiteX23" fmla="*/ 145256 w 492918"/>
                <a:gd name="connsiteY23" fmla="*/ 33338 h 323850"/>
                <a:gd name="connsiteX24" fmla="*/ 128587 w 492918"/>
                <a:gd name="connsiteY24" fmla="*/ 30956 h 323850"/>
                <a:gd name="connsiteX25" fmla="*/ 104775 w 492918"/>
                <a:gd name="connsiteY25" fmla="*/ 57150 h 323850"/>
                <a:gd name="connsiteX26" fmla="*/ 97631 w 492918"/>
                <a:gd name="connsiteY26" fmla="*/ 80963 h 323850"/>
                <a:gd name="connsiteX27" fmla="*/ 66675 w 492918"/>
                <a:gd name="connsiteY27" fmla="*/ 92869 h 323850"/>
                <a:gd name="connsiteX28" fmla="*/ 47625 w 492918"/>
                <a:gd name="connsiteY28" fmla="*/ 111919 h 323850"/>
                <a:gd name="connsiteX29" fmla="*/ 38100 w 492918"/>
                <a:gd name="connsiteY29" fmla="*/ 130969 h 323850"/>
                <a:gd name="connsiteX30" fmla="*/ 38100 w 492918"/>
                <a:gd name="connsiteY30" fmla="*/ 152400 h 323850"/>
                <a:gd name="connsiteX31" fmla="*/ 14287 w 492918"/>
                <a:gd name="connsiteY31" fmla="*/ 169069 h 323850"/>
                <a:gd name="connsiteX32" fmla="*/ 0 w 492918"/>
                <a:gd name="connsiteY32" fmla="*/ 200025 h 323850"/>
                <a:gd name="connsiteX33" fmla="*/ 35718 w 492918"/>
                <a:gd name="connsiteY33" fmla="*/ 269081 h 323850"/>
                <a:gd name="connsiteX0" fmla="*/ 35718 w 492918"/>
                <a:gd name="connsiteY0" fmla="*/ 269081 h 323850"/>
                <a:gd name="connsiteX1" fmla="*/ 347662 w 492918"/>
                <a:gd name="connsiteY1" fmla="*/ 266700 h 323850"/>
                <a:gd name="connsiteX2" fmla="*/ 359568 w 492918"/>
                <a:gd name="connsiteY2" fmla="*/ 302419 h 323850"/>
                <a:gd name="connsiteX3" fmla="*/ 397668 w 492918"/>
                <a:gd name="connsiteY3" fmla="*/ 323850 h 323850"/>
                <a:gd name="connsiteX4" fmla="*/ 433387 w 492918"/>
                <a:gd name="connsiteY4" fmla="*/ 323850 h 323850"/>
                <a:gd name="connsiteX5" fmla="*/ 438150 w 492918"/>
                <a:gd name="connsiteY5" fmla="*/ 273844 h 323850"/>
                <a:gd name="connsiteX6" fmla="*/ 466725 w 492918"/>
                <a:gd name="connsiteY6" fmla="*/ 259556 h 323850"/>
                <a:gd name="connsiteX7" fmla="*/ 490537 w 492918"/>
                <a:gd name="connsiteY7" fmla="*/ 235744 h 323850"/>
                <a:gd name="connsiteX8" fmla="*/ 492918 w 492918"/>
                <a:gd name="connsiteY8" fmla="*/ 207169 h 323850"/>
                <a:gd name="connsiteX9" fmla="*/ 485775 w 492918"/>
                <a:gd name="connsiteY9" fmla="*/ 169069 h 323850"/>
                <a:gd name="connsiteX10" fmla="*/ 459581 w 492918"/>
                <a:gd name="connsiteY10" fmla="*/ 152400 h 323850"/>
                <a:gd name="connsiteX11" fmla="*/ 442912 w 492918"/>
                <a:gd name="connsiteY11" fmla="*/ 119063 h 323850"/>
                <a:gd name="connsiteX12" fmla="*/ 421481 w 492918"/>
                <a:gd name="connsiteY12" fmla="*/ 88106 h 323850"/>
                <a:gd name="connsiteX13" fmla="*/ 383381 w 492918"/>
                <a:gd name="connsiteY13" fmla="*/ 85725 h 323850"/>
                <a:gd name="connsiteX14" fmla="*/ 366712 w 492918"/>
                <a:gd name="connsiteY14" fmla="*/ 61913 h 323850"/>
                <a:gd name="connsiteX15" fmla="*/ 347662 w 492918"/>
                <a:gd name="connsiteY15" fmla="*/ 40481 h 323850"/>
                <a:gd name="connsiteX16" fmla="*/ 330993 w 492918"/>
                <a:gd name="connsiteY16" fmla="*/ 28575 h 323850"/>
                <a:gd name="connsiteX17" fmla="*/ 290512 w 492918"/>
                <a:gd name="connsiteY17" fmla="*/ 38100 h 323850"/>
                <a:gd name="connsiteX18" fmla="*/ 261937 w 492918"/>
                <a:gd name="connsiteY18" fmla="*/ 16669 h 323850"/>
                <a:gd name="connsiteX19" fmla="*/ 242887 w 492918"/>
                <a:gd name="connsiteY19" fmla="*/ 0 h 323850"/>
                <a:gd name="connsiteX20" fmla="*/ 214312 w 492918"/>
                <a:gd name="connsiteY20" fmla="*/ 7144 h 323850"/>
                <a:gd name="connsiteX21" fmla="*/ 185737 w 492918"/>
                <a:gd name="connsiteY21" fmla="*/ 30956 h 323850"/>
                <a:gd name="connsiteX22" fmla="*/ 169068 w 492918"/>
                <a:gd name="connsiteY22" fmla="*/ 38100 h 323850"/>
                <a:gd name="connsiteX23" fmla="*/ 145256 w 492918"/>
                <a:gd name="connsiteY23" fmla="*/ 33338 h 323850"/>
                <a:gd name="connsiteX24" fmla="*/ 128587 w 492918"/>
                <a:gd name="connsiteY24" fmla="*/ 30956 h 323850"/>
                <a:gd name="connsiteX25" fmla="*/ 104775 w 492918"/>
                <a:gd name="connsiteY25" fmla="*/ 57150 h 323850"/>
                <a:gd name="connsiteX26" fmla="*/ 97631 w 492918"/>
                <a:gd name="connsiteY26" fmla="*/ 80963 h 323850"/>
                <a:gd name="connsiteX27" fmla="*/ 66675 w 492918"/>
                <a:gd name="connsiteY27" fmla="*/ 92869 h 323850"/>
                <a:gd name="connsiteX28" fmla="*/ 47625 w 492918"/>
                <a:gd name="connsiteY28" fmla="*/ 111919 h 323850"/>
                <a:gd name="connsiteX29" fmla="*/ 38100 w 492918"/>
                <a:gd name="connsiteY29" fmla="*/ 130969 h 323850"/>
                <a:gd name="connsiteX30" fmla="*/ 38100 w 492918"/>
                <a:gd name="connsiteY30" fmla="*/ 152400 h 323850"/>
                <a:gd name="connsiteX31" fmla="*/ 14287 w 492918"/>
                <a:gd name="connsiteY31" fmla="*/ 169069 h 323850"/>
                <a:gd name="connsiteX32" fmla="*/ 0 w 492918"/>
                <a:gd name="connsiteY32" fmla="*/ 200025 h 323850"/>
                <a:gd name="connsiteX33" fmla="*/ 35718 w 492918"/>
                <a:gd name="connsiteY33" fmla="*/ 269081 h 32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492918" h="323850">
                  <a:moveTo>
                    <a:pt x="35718" y="269081"/>
                  </a:moveTo>
                  <a:lnTo>
                    <a:pt x="347662" y="266700"/>
                  </a:lnTo>
                  <a:lnTo>
                    <a:pt x="359568" y="302419"/>
                  </a:lnTo>
                  <a:lnTo>
                    <a:pt x="397668" y="323850"/>
                  </a:lnTo>
                  <a:lnTo>
                    <a:pt x="433387" y="323850"/>
                  </a:lnTo>
                  <a:lnTo>
                    <a:pt x="438150" y="273844"/>
                  </a:lnTo>
                  <a:lnTo>
                    <a:pt x="466725" y="259556"/>
                  </a:lnTo>
                  <a:lnTo>
                    <a:pt x="490537" y="235744"/>
                  </a:lnTo>
                  <a:lnTo>
                    <a:pt x="492918" y="207169"/>
                  </a:lnTo>
                  <a:lnTo>
                    <a:pt x="485775" y="169069"/>
                  </a:lnTo>
                  <a:lnTo>
                    <a:pt x="459581" y="152400"/>
                  </a:lnTo>
                  <a:lnTo>
                    <a:pt x="442912" y="119063"/>
                  </a:lnTo>
                  <a:lnTo>
                    <a:pt x="421481" y="88106"/>
                  </a:lnTo>
                  <a:lnTo>
                    <a:pt x="383381" y="85725"/>
                  </a:lnTo>
                  <a:lnTo>
                    <a:pt x="366712" y="61913"/>
                  </a:lnTo>
                  <a:lnTo>
                    <a:pt x="347662" y="40481"/>
                  </a:lnTo>
                  <a:lnTo>
                    <a:pt x="330993" y="28575"/>
                  </a:lnTo>
                  <a:lnTo>
                    <a:pt x="290512" y="38100"/>
                  </a:lnTo>
                  <a:lnTo>
                    <a:pt x="261937" y="16669"/>
                  </a:lnTo>
                  <a:lnTo>
                    <a:pt x="242887" y="0"/>
                  </a:lnTo>
                  <a:lnTo>
                    <a:pt x="214312" y="7144"/>
                  </a:lnTo>
                  <a:lnTo>
                    <a:pt x="185737" y="30956"/>
                  </a:lnTo>
                  <a:lnTo>
                    <a:pt x="169068" y="38100"/>
                  </a:lnTo>
                  <a:lnTo>
                    <a:pt x="145256" y="33338"/>
                  </a:lnTo>
                  <a:lnTo>
                    <a:pt x="128587" y="30956"/>
                  </a:lnTo>
                  <a:lnTo>
                    <a:pt x="104775" y="57150"/>
                  </a:lnTo>
                  <a:lnTo>
                    <a:pt x="97631" y="80963"/>
                  </a:lnTo>
                  <a:lnTo>
                    <a:pt x="66675" y="92869"/>
                  </a:lnTo>
                  <a:lnTo>
                    <a:pt x="47625" y="111919"/>
                  </a:lnTo>
                  <a:lnTo>
                    <a:pt x="38100" y="130969"/>
                  </a:lnTo>
                  <a:lnTo>
                    <a:pt x="38100" y="152400"/>
                  </a:lnTo>
                  <a:lnTo>
                    <a:pt x="14287" y="169069"/>
                  </a:lnTo>
                  <a:lnTo>
                    <a:pt x="0" y="200025"/>
                  </a:lnTo>
                  <a:cubicBezTo>
                    <a:pt x="11906" y="223044"/>
                    <a:pt x="-2382" y="243681"/>
                    <a:pt x="35718" y="269081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25400"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9728" tIns="54864" rIns="109728" bIns="5486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16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198" name="Freeform: Shape 318">
              <a:extLst>
                <a:ext uri="{FF2B5EF4-FFF2-40B4-BE49-F238E27FC236}">
                  <a16:creationId xmlns:a16="http://schemas.microsoft.com/office/drawing/2014/main" xmlns="" id="{0F15FB03-BF67-4C10-8A28-86BDAE511071}"/>
                </a:ext>
              </a:extLst>
            </p:cNvPr>
            <p:cNvSpPr/>
            <p:nvPr/>
          </p:nvSpPr>
          <p:spPr>
            <a:xfrm>
              <a:off x="8081224" y="3084562"/>
              <a:ext cx="644382" cy="423362"/>
            </a:xfrm>
            <a:custGeom>
              <a:avLst/>
              <a:gdLst>
                <a:gd name="connsiteX0" fmla="*/ 35718 w 492918"/>
                <a:gd name="connsiteY0" fmla="*/ 269081 h 323850"/>
                <a:gd name="connsiteX1" fmla="*/ 347662 w 492918"/>
                <a:gd name="connsiteY1" fmla="*/ 266700 h 323850"/>
                <a:gd name="connsiteX2" fmla="*/ 359568 w 492918"/>
                <a:gd name="connsiteY2" fmla="*/ 302419 h 323850"/>
                <a:gd name="connsiteX3" fmla="*/ 397668 w 492918"/>
                <a:gd name="connsiteY3" fmla="*/ 323850 h 323850"/>
                <a:gd name="connsiteX4" fmla="*/ 433387 w 492918"/>
                <a:gd name="connsiteY4" fmla="*/ 323850 h 323850"/>
                <a:gd name="connsiteX5" fmla="*/ 438150 w 492918"/>
                <a:gd name="connsiteY5" fmla="*/ 273844 h 323850"/>
                <a:gd name="connsiteX6" fmla="*/ 466725 w 492918"/>
                <a:gd name="connsiteY6" fmla="*/ 259556 h 323850"/>
                <a:gd name="connsiteX7" fmla="*/ 490537 w 492918"/>
                <a:gd name="connsiteY7" fmla="*/ 235744 h 323850"/>
                <a:gd name="connsiteX8" fmla="*/ 492918 w 492918"/>
                <a:gd name="connsiteY8" fmla="*/ 207169 h 323850"/>
                <a:gd name="connsiteX9" fmla="*/ 485775 w 492918"/>
                <a:gd name="connsiteY9" fmla="*/ 169069 h 323850"/>
                <a:gd name="connsiteX10" fmla="*/ 459581 w 492918"/>
                <a:gd name="connsiteY10" fmla="*/ 152400 h 323850"/>
                <a:gd name="connsiteX11" fmla="*/ 442912 w 492918"/>
                <a:gd name="connsiteY11" fmla="*/ 119063 h 323850"/>
                <a:gd name="connsiteX12" fmla="*/ 421481 w 492918"/>
                <a:gd name="connsiteY12" fmla="*/ 88106 h 323850"/>
                <a:gd name="connsiteX13" fmla="*/ 383381 w 492918"/>
                <a:gd name="connsiteY13" fmla="*/ 85725 h 323850"/>
                <a:gd name="connsiteX14" fmla="*/ 366712 w 492918"/>
                <a:gd name="connsiteY14" fmla="*/ 61913 h 323850"/>
                <a:gd name="connsiteX15" fmla="*/ 347662 w 492918"/>
                <a:gd name="connsiteY15" fmla="*/ 40481 h 323850"/>
                <a:gd name="connsiteX16" fmla="*/ 330993 w 492918"/>
                <a:gd name="connsiteY16" fmla="*/ 28575 h 323850"/>
                <a:gd name="connsiteX17" fmla="*/ 290512 w 492918"/>
                <a:gd name="connsiteY17" fmla="*/ 38100 h 323850"/>
                <a:gd name="connsiteX18" fmla="*/ 261937 w 492918"/>
                <a:gd name="connsiteY18" fmla="*/ 16669 h 323850"/>
                <a:gd name="connsiteX19" fmla="*/ 242887 w 492918"/>
                <a:gd name="connsiteY19" fmla="*/ 0 h 323850"/>
                <a:gd name="connsiteX20" fmla="*/ 214312 w 492918"/>
                <a:gd name="connsiteY20" fmla="*/ 7144 h 323850"/>
                <a:gd name="connsiteX21" fmla="*/ 185737 w 492918"/>
                <a:gd name="connsiteY21" fmla="*/ 30956 h 323850"/>
                <a:gd name="connsiteX22" fmla="*/ 169068 w 492918"/>
                <a:gd name="connsiteY22" fmla="*/ 38100 h 323850"/>
                <a:gd name="connsiteX23" fmla="*/ 145256 w 492918"/>
                <a:gd name="connsiteY23" fmla="*/ 33338 h 323850"/>
                <a:gd name="connsiteX24" fmla="*/ 128587 w 492918"/>
                <a:gd name="connsiteY24" fmla="*/ 30956 h 323850"/>
                <a:gd name="connsiteX25" fmla="*/ 104775 w 492918"/>
                <a:gd name="connsiteY25" fmla="*/ 57150 h 323850"/>
                <a:gd name="connsiteX26" fmla="*/ 97631 w 492918"/>
                <a:gd name="connsiteY26" fmla="*/ 80963 h 323850"/>
                <a:gd name="connsiteX27" fmla="*/ 66675 w 492918"/>
                <a:gd name="connsiteY27" fmla="*/ 92869 h 323850"/>
                <a:gd name="connsiteX28" fmla="*/ 47625 w 492918"/>
                <a:gd name="connsiteY28" fmla="*/ 111919 h 323850"/>
                <a:gd name="connsiteX29" fmla="*/ 38100 w 492918"/>
                <a:gd name="connsiteY29" fmla="*/ 130969 h 323850"/>
                <a:gd name="connsiteX30" fmla="*/ 38100 w 492918"/>
                <a:gd name="connsiteY30" fmla="*/ 152400 h 323850"/>
                <a:gd name="connsiteX31" fmla="*/ 14287 w 492918"/>
                <a:gd name="connsiteY31" fmla="*/ 169069 h 323850"/>
                <a:gd name="connsiteX32" fmla="*/ 0 w 492918"/>
                <a:gd name="connsiteY32" fmla="*/ 200025 h 323850"/>
                <a:gd name="connsiteX33" fmla="*/ 35718 w 492918"/>
                <a:gd name="connsiteY33" fmla="*/ 269081 h 323850"/>
                <a:gd name="connsiteX0" fmla="*/ 35718 w 492918"/>
                <a:gd name="connsiteY0" fmla="*/ 269081 h 323850"/>
                <a:gd name="connsiteX1" fmla="*/ 347662 w 492918"/>
                <a:gd name="connsiteY1" fmla="*/ 266700 h 323850"/>
                <a:gd name="connsiteX2" fmla="*/ 359568 w 492918"/>
                <a:gd name="connsiteY2" fmla="*/ 302419 h 323850"/>
                <a:gd name="connsiteX3" fmla="*/ 397668 w 492918"/>
                <a:gd name="connsiteY3" fmla="*/ 323850 h 323850"/>
                <a:gd name="connsiteX4" fmla="*/ 433387 w 492918"/>
                <a:gd name="connsiteY4" fmla="*/ 323850 h 323850"/>
                <a:gd name="connsiteX5" fmla="*/ 438150 w 492918"/>
                <a:gd name="connsiteY5" fmla="*/ 273844 h 323850"/>
                <a:gd name="connsiteX6" fmla="*/ 466725 w 492918"/>
                <a:gd name="connsiteY6" fmla="*/ 259556 h 323850"/>
                <a:gd name="connsiteX7" fmla="*/ 490537 w 492918"/>
                <a:gd name="connsiteY7" fmla="*/ 235744 h 323850"/>
                <a:gd name="connsiteX8" fmla="*/ 492918 w 492918"/>
                <a:gd name="connsiteY8" fmla="*/ 207169 h 323850"/>
                <a:gd name="connsiteX9" fmla="*/ 485775 w 492918"/>
                <a:gd name="connsiteY9" fmla="*/ 169069 h 323850"/>
                <a:gd name="connsiteX10" fmla="*/ 459581 w 492918"/>
                <a:gd name="connsiteY10" fmla="*/ 152400 h 323850"/>
                <a:gd name="connsiteX11" fmla="*/ 442912 w 492918"/>
                <a:gd name="connsiteY11" fmla="*/ 119063 h 323850"/>
                <a:gd name="connsiteX12" fmla="*/ 421481 w 492918"/>
                <a:gd name="connsiteY12" fmla="*/ 88106 h 323850"/>
                <a:gd name="connsiteX13" fmla="*/ 383381 w 492918"/>
                <a:gd name="connsiteY13" fmla="*/ 85725 h 323850"/>
                <a:gd name="connsiteX14" fmla="*/ 366712 w 492918"/>
                <a:gd name="connsiteY14" fmla="*/ 61913 h 323850"/>
                <a:gd name="connsiteX15" fmla="*/ 347662 w 492918"/>
                <a:gd name="connsiteY15" fmla="*/ 40481 h 323850"/>
                <a:gd name="connsiteX16" fmla="*/ 330993 w 492918"/>
                <a:gd name="connsiteY16" fmla="*/ 28575 h 323850"/>
                <a:gd name="connsiteX17" fmla="*/ 290512 w 492918"/>
                <a:gd name="connsiteY17" fmla="*/ 38100 h 323850"/>
                <a:gd name="connsiteX18" fmla="*/ 261937 w 492918"/>
                <a:gd name="connsiteY18" fmla="*/ 16669 h 323850"/>
                <a:gd name="connsiteX19" fmla="*/ 242887 w 492918"/>
                <a:gd name="connsiteY19" fmla="*/ 0 h 323850"/>
                <a:gd name="connsiteX20" fmla="*/ 214312 w 492918"/>
                <a:gd name="connsiteY20" fmla="*/ 7144 h 323850"/>
                <a:gd name="connsiteX21" fmla="*/ 185737 w 492918"/>
                <a:gd name="connsiteY21" fmla="*/ 30956 h 323850"/>
                <a:gd name="connsiteX22" fmla="*/ 169068 w 492918"/>
                <a:gd name="connsiteY22" fmla="*/ 38100 h 323850"/>
                <a:gd name="connsiteX23" fmla="*/ 145256 w 492918"/>
                <a:gd name="connsiteY23" fmla="*/ 33338 h 323850"/>
                <a:gd name="connsiteX24" fmla="*/ 128587 w 492918"/>
                <a:gd name="connsiteY24" fmla="*/ 30956 h 323850"/>
                <a:gd name="connsiteX25" fmla="*/ 104775 w 492918"/>
                <a:gd name="connsiteY25" fmla="*/ 57150 h 323850"/>
                <a:gd name="connsiteX26" fmla="*/ 97631 w 492918"/>
                <a:gd name="connsiteY26" fmla="*/ 80963 h 323850"/>
                <a:gd name="connsiteX27" fmla="*/ 66675 w 492918"/>
                <a:gd name="connsiteY27" fmla="*/ 92869 h 323850"/>
                <a:gd name="connsiteX28" fmla="*/ 47625 w 492918"/>
                <a:gd name="connsiteY28" fmla="*/ 111919 h 323850"/>
                <a:gd name="connsiteX29" fmla="*/ 38100 w 492918"/>
                <a:gd name="connsiteY29" fmla="*/ 130969 h 323850"/>
                <a:gd name="connsiteX30" fmla="*/ 38100 w 492918"/>
                <a:gd name="connsiteY30" fmla="*/ 152400 h 323850"/>
                <a:gd name="connsiteX31" fmla="*/ 14287 w 492918"/>
                <a:gd name="connsiteY31" fmla="*/ 169069 h 323850"/>
                <a:gd name="connsiteX32" fmla="*/ 0 w 492918"/>
                <a:gd name="connsiteY32" fmla="*/ 200025 h 323850"/>
                <a:gd name="connsiteX33" fmla="*/ 35718 w 492918"/>
                <a:gd name="connsiteY33" fmla="*/ 269081 h 32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492918" h="323850">
                  <a:moveTo>
                    <a:pt x="35718" y="269081"/>
                  </a:moveTo>
                  <a:lnTo>
                    <a:pt x="347662" y="266700"/>
                  </a:lnTo>
                  <a:lnTo>
                    <a:pt x="359568" y="302419"/>
                  </a:lnTo>
                  <a:lnTo>
                    <a:pt x="397668" y="323850"/>
                  </a:lnTo>
                  <a:lnTo>
                    <a:pt x="433387" y="323850"/>
                  </a:lnTo>
                  <a:lnTo>
                    <a:pt x="438150" y="273844"/>
                  </a:lnTo>
                  <a:lnTo>
                    <a:pt x="466725" y="259556"/>
                  </a:lnTo>
                  <a:lnTo>
                    <a:pt x="490537" y="235744"/>
                  </a:lnTo>
                  <a:lnTo>
                    <a:pt x="492918" y="207169"/>
                  </a:lnTo>
                  <a:lnTo>
                    <a:pt x="485775" y="169069"/>
                  </a:lnTo>
                  <a:lnTo>
                    <a:pt x="459581" y="152400"/>
                  </a:lnTo>
                  <a:lnTo>
                    <a:pt x="442912" y="119063"/>
                  </a:lnTo>
                  <a:lnTo>
                    <a:pt x="421481" y="88106"/>
                  </a:lnTo>
                  <a:lnTo>
                    <a:pt x="383381" y="85725"/>
                  </a:lnTo>
                  <a:lnTo>
                    <a:pt x="366712" y="61913"/>
                  </a:lnTo>
                  <a:lnTo>
                    <a:pt x="347662" y="40481"/>
                  </a:lnTo>
                  <a:lnTo>
                    <a:pt x="330993" y="28575"/>
                  </a:lnTo>
                  <a:lnTo>
                    <a:pt x="290512" y="38100"/>
                  </a:lnTo>
                  <a:lnTo>
                    <a:pt x="261937" y="16669"/>
                  </a:lnTo>
                  <a:lnTo>
                    <a:pt x="242887" y="0"/>
                  </a:lnTo>
                  <a:lnTo>
                    <a:pt x="214312" y="7144"/>
                  </a:lnTo>
                  <a:lnTo>
                    <a:pt x="185737" y="30956"/>
                  </a:lnTo>
                  <a:lnTo>
                    <a:pt x="169068" y="38100"/>
                  </a:lnTo>
                  <a:lnTo>
                    <a:pt x="145256" y="33338"/>
                  </a:lnTo>
                  <a:lnTo>
                    <a:pt x="128587" y="30956"/>
                  </a:lnTo>
                  <a:lnTo>
                    <a:pt x="104775" y="57150"/>
                  </a:lnTo>
                  <a:lnTo>
                    <a:pt x="97631" y="80963"/>
                  </a:lnTo>
                  <a:lnTo>
                    <a:pt x="66675" y="92869"/>
                  </a:lnTo>
                  <a:lnTo>
                    <a:pt x="47625" y="111919"/>
                  </a:lnTo>
                  <a:lnTo>
                    <a:pt x="38100" y="130969"/>
                  </a:lnTo>
                  <a:lnTo>
                    <a:pt x="38100" y="152400"/>
                  </a:lnTo>
                  <a:lnTo>
                    <a:pt x="14287" y="169069"/>
                  </a:lnTo>
                  <a:lnTo>
                    <a:pt x="0" y="200025"/>
                  </a:lnTo>
                  <a:cubicBezTo>
                    <a:pt x="11906" y="223044"/>
                    <a:pt x="-2382" y="243681"/>
                    <a:pt x="35718" y="269081"/>
                  </a:cubicBezTo>
                  <a:close/>
                </a:path>
              </a:pathLst>
            </a:custGeom>
            <a:solidFill>
              <a:schemeClr val="bg1"/>
            </a:solidFill>
            <a:ln w="25400"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9728" tIns="54864" rIns="109728" bIns="5486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16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199" name="Freeform 276">
              <a:extLst>
                <a:ext uri="{FF2B5EF4-FFF2-40B4-BE49-F238E27FC236}">
                  <a16:creationId xmlns:a16="http://schemas.microsoft.com/office/drawing/2014/main" xmlns="" id="{631791A8-DA4F-4B28-BABA-7D1B1727C86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17313" y="2938511"/>
              <a:ext cx="1039729" cy="906909"/>
            </a:xfrm>
            <a:custGeom>
              <a:avLst/>
              <a:gdLst>
                <a:gd name="T0" fmla="*/ 153 w 179"/>
                <a:gd name="T1" fmla="*/ 42 h 157"/>
                <a:gd name="T2" fmla="*/ 118 w 179"/>
                <a:gd name="T3" fmla="*/ 22 h 157"/>
                <a:gd name="T4" fmla="*/ 102 w 179"/>
                <a:gd name="T5" fmla="*/ 16 h 157"/>
                <a:gd name="T6" fmla="*/ 10 w 179"/>
                <a:gd name="T7" fmla="*/ 16 h 157"/>
                <a:gd name="T8" fmla="*/ 1 w 179"/>
                <a:gd name="T9" fmla="*/ 53 h 157"/>
                <a:gd name="T10" fmla="*/ 15 w 179"/>
                <a:gd name="T11" fmla="*/ 63 h 157"/>
                <a:gd name="T12" fmla="*/ 16 w 179"/>
                <a:gd name="T13" fmla="*/ 53 h 157"/>
                <a:gd name="T14" fmla="*/ 86 w 179"/>
                <a:gd name="T15" fmla="*/ 6 h 157"/>
                <a:gd name="T16" fmla="*/ 83 w 179"/>
                <a:gd name="T17" fmla="*/ 42 h 157"/>
                <a:gd name="T18" fmla="*/ 47 w 179"/>
                <a:gd name="T19" fmla="*/ 55 h 157"/>
                <a:gd name="T20" fmla="*/ 10 w 179"/>
                <a:gd name="T21" fmla="*/ 83 h 157"/>
                <a:gd name="T22" fmla="*/ 13 w 179"/>
                <a:gd name="T23" fmla="*/ 115 h 157"/>
                <a:gd name="T24" fmla="*/ 22 w 179"/>
                <a:gd name="T25" fmla="*/ 128 h 157"/>
                <a:gd name="T26" fmla="*/ 51 w 179"/>
                <a:gd name="T27" fmla="*/ 141 h 157"/>
                <a:gd name="T28" fmla="*/ 138 w 179"/>
                <a:gd name="T29" fmla="*/ 141 h 157"/>
                <a:gd name="T30" fmla="*/ 146 w 179"/>
                <a:gd name="T31" fmla="*/ 107 h 157"/>
                <a:gd name="T32" fmla="*/ 123 w 179"/>
                <a:gd name="T33" fmla="*/ 107 h 157"/>
                <a:gd name="T34" fmla="*/ 131 w 179"/>
                <a:gd name="T35" fmla="*/ 141 h 157"/>
                <a:gd name="T36" fmla="*/ 58 w 179"/>
                <a:gd name="T37" fmla="*/ 141 h 157"/>
                <a:gd name="T38" fmla="*/ 118 w 179"/>
                <a:gd name="T39" fmla="*/ 99 h 157"/>
                <a:gd name="T40" fmla="*/ 157 w 179"/>
                <a:gd name="T41" fmla="*/ 102 h 157"/>
                <a:gd name="T42" fmla="*/ 166 w 179"/>
                <a:gd name="T43" fmla="*/ 89 h 157"/>
                <a:gd name="T44" fmla="*/ 77 w 179"/>
                <a:gd name="T45" fmla="*/ 83 h 157"/>
                <a:gd name="T46" fmla="*/ 77 w 179"/>
                <a:gd name="T47" fmla="*/ 63 h 157"/>
                <a:gd name="T48" fmla="*/ 90 w 179"/>
                <a:gd name="T49" fmla="*/ 70 h 157"/>
                <a:gd name="T50" fmla="*/ 77 w 179"/>
                <a:gd name="T51" fmla="*/ 83 h 157"/>
                <a:gd name="T52" fmla="*/ 102 w 179"/>
                <a:gd name="T53" fmla="*/ 109 h 157"/>
                <a:gd name="T54" fmla="*/ 22 w 179"/>
                <a:gd name="T55" fmla="*/ 122 h 157"/>
                <a:gd name="T56" fmla="*/ 16 w 179"/>
                <a:gd name="T57" fmla="*/ 109 h 157"/>
                <a:gd name="T58" fmla="*/ 16 w 179"/>
                <a:gd name="T59" fmla="*/ 88 h 157"/>
                <a:gd name="T60" fmla="*/ 26 w 179"/>
                <a:gd name="T61" fmla="*/ 74 h 157"/>
                <a:gd name="T62" fmla="*/ 32 w 179"/>
                <a:gd name="T63" fmla="*/ 71 h 157"/>
                <a:gd name="T64" fmla="*/ 47 w 179"/>
                <a:gd name="T65" fmla="*/ 62 h 157"/>
                <a:gd name="T66" fmla="*/ 61 w 179"/>
                <a:gd name="T67" fmla="*/ 54 h 157"/>
                <a:gd name="T68" fmla="*/ 77 w 179"/>
                <a:gd name="T69" fmla="*/ 90 h 157"/>
                <a:gd name="T70" fmla="*/ 163 w 179"/>
                <a:gd name="T71" fmla="*/ 83 h 157"/>
                <a:gd name="T72" fmla="*/ 157 w 179"/>
                <a:gd name="T73" fmla="*/ 96 h 157"/>
                <a:gd name="T74" fmla="*/ 109 w 179"/>
                <a:gd name="T75" fmla="*/ 83 h 157"/>
                <a:gd name="T76" fmla="*/ 77 w 179"/>
                <a:gd name="T77" fmla="*/ 55 h 157"/>
                <a:gd name="T78" fmla="*/ 99 w 179"/>
                <a:gd name="T79" fmla="*/ 35 h 157"/>
                <a:gd name="T80" fmla="*/ 109 w 179"/>
                <a:gd name="T81" fmla="*/ 35 h 157"/>
                <a:gd name="T82" fmla="*/ 129 w 179"/>
                <a:gd name="T83" fmla="*/ 37 h 157"/>
                <a:gd name="T84" fmla="*/ 147 w 179"/>
                <a:gd name="T85" fmla="*/ 45 h 157"/>
                <a:gd name="T86" fmla="*/ 151 w 179"/>
                <a:gd name="T87" fmla="*/ 48 h 157"/>
                <a:gd name="T88" fmla="*/ 163 w 179"/>
                <a:gd name="T89" fmla="*/ 60 h 157"/>
                <a:gd name="T90" fmla="*/ 173 w 179"/>
                <a:gd name="T91" fmla="*/ 74 h 157"/>
                <a:gd name="T92" fmla="*/ 163 w 179"/>
                <a:gd name="T93" fmla="*/ 83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79" h="157">
                  <a:moveTo>
                    <a:pt x="170" y="59"/>
                  </a:moveTo>
                  <a:cubicBezTo>
                    <a:pt x="170" y="58"/>
                    <a:pt x="170" y="58"/>
                    <a:pt x="170" y="58"/>
                  </a:cubicBezTo>
                  <a:cubicBezTo>
                    <a:pt x="170" y="49"/>
                    <a:pt x="162" y="41"/>
                    <a:pt x="153" y="42"/>
                  </a:cubicBezTo>
                  <a:cubicBezTo>
                    <a:pt x="152" y="34"/>
                    <a:pt x="145" y="29"/>
                    <a:pt x="138" y="29"/>
                  </a:cubicBezTo>
                  <a:cubicBezTo>
                    <a:pt x="136" y="29"/>
                    <a:pt x="134" y="29"/>
                    <a:pt x="132" y="30"/>
                  </a:cubicBezTo>
                  <a:cubicBezTo>
                    <a:pt x="129" y="25"/>
                    <a:pt x="124" y="22"/>
                    <a:pt x="118" y="22"/>
                  </a:cubicBezTo>
                  <a:cubicBezTo>
                    <a:pt x="113" y="22"/>
                    <a:pt x="108" y="25"/>
                    <a:pt x="105" y="30"/>
                  </a:cubicBezTo>
                  <a:cubicBezTo>
                    <a:pt x="104" y="30"/>
                    <a:pt x="103" y="29"/>
                    <a:pt x="102" y="29"/>
                  </a:cubicBezTo>
                  <a:cubicBezTo>
                    <a:pt x="102" y="16"/>
                    <a:pt x="102" y="16"/>
                    <a:pt x="102" y="16"/>
                  </a:cubicBezTo>
                  <a:cubicBezTo>
                    <a:pt x="102" y="7"/>
                    <a:pt x="95" y="0"/>
                    <a:pt x="86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17" y="0"/>
                    <a:pt x="10" y="7"/>
                    <a:pt x="10" y="16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5" y="49"/>
                    <a:pt x="5" y="49"/>
                    <a:pt x="5" y="49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11" y="63"/>
                    <a:pt x="11" y="63"/>
                    <a:pt x="11" y="63"/>
                  </a:cubicBezTo>
                  <a:cubicBezTo>
                    <a:pt x="11" y="64"/>
                    <a:pt x="12" y="64"/>
                    <a:pt x="13" y="64"/>
                  </a:cubicBezTo>
                  <a:cubicBezTo>
                    <a:pt x="14" y="64"/>
                    <a:pt x="14" y="64"/>
                    <a:pt x="15" y="6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0" y="49"/>
                    <a:pt x="20" y="49"/>
                    <a:pt x="20" y="49"/>
                  </a:cubicBezTo>
                  <a:cubicBezTo>
                    <a:pt x="16" y="53"/>
                    <a:pt x="16" y="53"/>
                    <a:pt x="16" y="53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6" y="11"/>
                    <a:pt x="20" y="6"/>
                    <a:pt x="26" y="6"/>
                  </a:cubicBezTo>
                  <a:cubicBezTo>
                    <a:pt x="86" y="6"/>
                    <a:pt x="86" y="6"/>
                    <a:pt x="86" y="6"/>
                  </a:cubicBezTo>
                  <a:cubicBezTo>
                    <a:pt x="92" y="6"/>
                    <a:pt x="96" y="11"/>
                    <a:pt x="96" y="16"/>
                  </a:cubicBezTo>
                  <a:cubicBezTo>
                    <a:pt x="96" y="29"/>
                    <a:pt x="96" y="29"/>
                    <a:pt x="96" y="29"/>
                  </a:cubicBezTo>
                  <a:cubicBezTo>
                    <a:pt x="90" y="30"/>
                    <a:pt x="85" y="35"/>
                    <a:pt x="83" y="42"/>
                  </a:cubicBezTo>
                  <a:cubicBezTo>
                    <a:pt x="78" y="43"/>
                    <a:pt x="73" y="47"/>
                    <a:pt x="71" y="52"/>
                  </a:cubicBezTo>
                  <a:cubicBezTo>
                    <a:pt x="69" y="50"/>
                    <a:pt x="65" y="48"/>
                    <a:pt x="61" y="48"/>
                  </a:cubicBezTo>
                  <a:cubicBezTo>
                    <a:pt x="55" y="48"/>
                    <a:pt x="50" y="51"/>
                    <a:pt x="47" y="55"/>
                  </a:cubicBezTo>
                  <a:cubicBezTo>
                    <a:pt x="46" y="55"/>
                    <a:pt x="44" y="54"/>
                    <a:pt x="42" y="54"/>
                  </a:cubicBezTo>
                  <a:cubicBezTo>
                    <a:pt x="34" y="54"/>
                    <a:pt x="27" y="60"/>
                    <a:pt x="26" y="67"/>
                  </a:cubicBezTo>
                  <a:cubicBezTo>
                    <a:pt x="17" y="67"/>
                    <a:pt x="10" y="74"/>
                    <a:pt x="10" y="83"/>
                  </a:cubicBezTo>
                  <a:cubicBezTo>
                    <a:pt x="10" y="84"/>
                    <a:pt x="10" y="84"/>
                    <a:pt x="10" y="85"/>
                  </a:cubicBezTo>
                  <a:cubicBezTo>
                    <a:pt x="4" y="87"/>
                    <a:pt x="0" y="93"/>
                    <a:pt x="0" y="99"/>
                  </a:cubicBezTo>
                  <a:cubicBezTo>
                    <a:pt x="0" y="107"/>
                    <a:pt x="5" y="113"/>
                    <a:pt x="13" y="115"/>
                  </a:cubicBezTo>
                  <a:cubicBezTo>
                    <a:pt x="13" y="125"/>
                    <a:pt x="13" y="125"/>
                    <a:pt x="13" y="125"/>
                  </a:cubicBezTo>
                  <a:cubicBezTo>
                    <a:pt x="13" y="127"/>
                    <a:pt x="14" y="128"/>
                    <a:pt x="16" y="128"/>
                  </a:cubicBezTo>
                  <a:cubicBezTo>
                    <a:pt x="22" y="128"/>
                    <a:pt x="22" y="128"/>
                    <a:pt x="22" y="128"/>
                  </a:cubicBezTo>
                  <a:cubicBezTo>
                    <a:pt x="30" y="128"/>
                    <a:pt x="37" y="122"/>
                    <a:pt x="38" y="115"/>
                  </a:cubicBezTo>
                  <a:cubicBezTo>
                    <a:pt x="51" y="115"/>
                    <a:pt x="51" y="115"/>
                    <a:pt x="51" y="115"/>
                  </a:cubicBezTo>
                  <a:cubicBezTo>
                    <a:pt x="51" y="141"/>
                    <a:pt x="51" y="141"/>
                    <a:pt x="51" y="141"/>
                  </a:cubicBezTo>
                  <a:cubicBezTo>
                    <a:pt x="51" y="150"/>
                    <a:pt x="58" y="157"/>
                    <a:pt x="67" y="157"/>
                  </a:cubicBezTo>
                  <a:cubicBezTo>
                    <a:pt x="122" y="157"/>
                    <a:pt x="122" y="157"/>
                    <a:pt x="122" y="157"/>
                  </a:cubicBezTo>
                  <a:cubicBezTo>
                    <a:pt x="130" y="157"/>
                    <a:pt x="138" y="150"/>
                    <a:pt x="138" y="141"/>
                  </a:cubicBezTo>
                  <a:cubicBezTo>
                    <a:pt x="138" y="107"/>
                    <a:pt x="138" y="107"/>
                    <a:pt x="138" y="107"/>
                  </a:cubicBezTo>
                  <a:cubicBezTo>
                    <a:pt x="142" y="111"/>
                    <a:pt x="142" y="111"/>
                    <a:pt x="142" y="111"/>
                  </a:cubicBezTo>
                  <a:cubicBezTo>
                    <a:pt x="146" y="107"/>
                    <a:pt x="146" y="107"/>
                    <a:pt x="146" y="107"/>
                  </a:cubicBezTo>
                  <a:cubicBezTo>
                    <a:pt x="137" y="97"/>
                    <a:pt x="137" y="97"/>
                    <a:pt x="137" y="97"/>
                  </a:cubicBezTo>
                  <a:cubicBezTo>
                    <a:pt x="135" y="96"/>
                    <a:pt x="133" y="96"/>
                    <a:pt x="132" y="97"/>
                  </a:cubicBezTo>
                  <a:cubicBezTo>
                    <a:pt x="123" y="107"/>
                    <a:pt x="123" y="107"/>
                    <a:pt x="123" y="107"/>
                  </a:cubicBezTo>
                  <a:cubicBezTo>
                    <a:pt x="127" y="111"/>
                    <a:pt x="127" y="111"/>
                    <a:pt x="127" y="111"/>
                  </a:cubicBezTo>
                  <a:cubicBezTo>
                    <a:pt x="131" y="107"/>
                    <a:pt x="131" y="107"/>
                    <a:pt x="131" y="107"/>
                  </a:cubicBezTo>
                  <a:cubicBezTo>
                    <a:pt x="131" y="141"/>
                    <a:pt x="131" y="141"/>
                    <a:pt x="131" y="141"/>
                  </a:cubicBezTo>
                  <a:cubicBezTo>
                    <a:pt x="131" y="146"/>
                    <a:pt x="127" y="150"/>
                    <a:pt x="122" y="150"/>
                  </a:cubicBezTo>
                  <a:cubicBezTo>
                    <a:pt x="67" y="150"/>
                    <a:pt x="67" y="150"/>
                    <a:pt x="67" y="150"/>
                  </a:cubicBezTo>
                  <a:cubicBezTo>
                    <a:pt x="62" y="150"/>
                    <a:pt x="58" y="146"/>
                    <a:pt x="58" y="141"/>
                  </a:cubicBezTo>
                  <a:cubicBezTo>
                    <a:pt x="58" y="115"/>
                    <a:pt x="58" y="115"/>
                    <a:pt x="58" y="115"/>
                  </a:cubicBezTo>
                  <a:cubicBezTo>
                    <a:pt x="102" y="115"/>
                    <a:pt x="102" y="115"/>
                    <a:pt x="102" y="115"/>
                  </a:cubicBezTo>
                  <a:cubicBezTo>
                    <a:pt x="111" y="115"/>
                    <a:pt x="118" y="108"/>
                    <a:pt x="118" y="99"/>
                  </a:cubicBezTo>
                  <a:cubicBezTo>
                    <a:pt x="118" y="96"/>
                    <a:pt x="117" y="92"/>
                    <a:pt x="115" y="90"/>
                  </a:cubicBezTo>
                  <a:cubicBezTo>
                    <a:pt x="141" y="90"/>
                    <a:pt x="141" y="90"/>
                    <a:pt x="141" y="90"/>
                  </a:cubicBezTo>
                  <a:cubicBezTo>
                    <a:pt x="143" y="97"/>
                    <a:pt x="149" y="102"/>
                    <a:pt x="157" y="102"/>
                  </a:cubicBezTo>
                  <a:cubicBezTo>
                    <a:pt x="163" y="102"/>
                    <a:pt x="163" y="102"/>
                    <a:pt x="163" y="102"/>
                  </a:cubicBezTo>
                  <a:cubicBezTo>
                    <a:pt x="165" y="102"/>
                    <a:pt x="166" y="101"/>
                    <a:pt x="166" y="99"/>
                  </a:cubicBezTo>
                  <a:cubicBezTo>
                    <a:pt x="166" y="89"/>
                    <a:pt x="166" y="89"/>
                    <a:pt x="166" y="89"/>
                  </a:cubicBezTo>
                  <a:cubicBezTo>
                    <a:pt x="174" y="88"/>
                    <a:pt x="179" y="81"/>
                    <a:pt x="179" y="74"/>
                  </a:cubicBezTo>
                  <a:cubicBezTo>
                    <a:pt x="179" y="67"/>
                    <a:pt x="175" y="61"/>
                    <a:pt x="170" y="59"/>
                  </a:cubicBezTo>
                  <a:close/>
                  <a:moveTo>
                    <a:pt x="77" y="83"/>
                  </a:moveTo>
                  <a:cubicBezTo>
                    <a:pt x="71" y="83"/>
                    <a:pt x="67" y="79"/>
                    <a:pt x="67" y="74"/>
                  </a:cubicBezTo>
                  <a:cubicBezTo>
                    <a:pt x="67" y="69"/>
                    <a:pt x="70" y="65"/>
                    <a:pt x="75" y="64"/>
                  </a:cubicBezTo>
                  <a:cubicBezTo>
                    <a:pt x="76" y="64"/>
                    <a:pt x="76" y="63"/>
                    <a:pt x="77" y="63"/>
                  </a:cubicBezTo>
                  <a:cubicBezTo>
                    <a:pt x="77" y="62"/>
                    <a:pt x="77" y="62"/>
                    <a:pt x="77" y="61"/>
                  </a:cubicBezTo>
                  <a:cubicBezTo>
                    <a:pt x="78" y="61"/>
                    <a:pt x="79" y="61"/>
                    <a:pt x="80" y="61"/>
                  </a:cubicBezTo>
                  <a:cubicBezTo>
                    <a:pt x="85" y="61"/>
                    <a:pt x="90" y="65"/>
                    <a:pt x="90" y="70"/>
                  </a:cubicBezTo>
                  <a:cubicBezTo>
                    <a:pt x="90" y="72"/>
                    <a:pt x="91" y="74"/>
                    <a:pt x="93" y="74"/>
                  </a:cubicBezTo>
                  <a:cubicBezTo>
                    <a:pt x="98" y="74"/>
                    <a:pt x="102" y="78"/>
                    <a:pt x="102" y="83"/>
                  </a:cubicBezTo>
                  <a:lnTo>
                    <a:pt x="77" y="83"/>
                  </a:lnTo>
                  <a:close/>
                  <a:moveTo>
                    <a:pt x="104" y="90"/>
                  </a:moveTo>
                  <a:cubicBezTo>
                    <a:pt x="109" y="91"/>
                    <a:pt x="112" y="95"/>
                    <a:pt x="112" y="99"/>
                  </a:cubicBezTo>
                  <a:cubicBezTo>
                    <a:pt x="112" y="104"/>
                    <a:pt x="108" y="109"/>
                    <a:pt x="102" y="109"/>
                  </a:cubicBezTo>
                  <a:cubicBezTo>
                    <a:pt x="35" y="109"/>
                    <a:pt x="35" y="109"/>
                    <a:pt x="35" y="109"/>
                  </a:cubicBezTo>
                  <a:cubicBezTo>
                    <a:pt x="33" y="109"/>
                    <a:pt x="32" y="110"/>
                    <a:pt x="32" y="112"/>
                  </a:cubicBezTo>
                  <a:cubicBezTo>
                    <a:pt x="32" y="117"/>
                    <a:pt x="28" y="122"/>
                    <a:pt x="22" y="122"/>
                  </a:cubicBezTo>
                  <a:cubicBezTo>
                    <a:pt x="19" y="122"/>
                    <a:pt x="19" y="122"/>
                    <a:pt x="19" y="122"/>
                  </a:cubicBezTo>
                  <a:cubicBezTo>
                    <a:pt x="19" y="112"/>
                    <a:pt x="19" y="112"/>
                    <a:pt x="19" y="112"/>
                  </a:cubicBezTo>
                  <a:cubicBezTo>
                    <a:pt x="19" y="110"/>
                    <a:pt x="18" y="109"/>
                    <a:pt x="16" y="109"/>
                  </a:cubicBezTo>
                  <a:cubicBezTo>
                    <a:pt x="11" y="109"/>
                    <a:pt x="6" y="104"/>
                    <a:pt x="6" y="99"/>
                  </a:cubicBezTo>
                  <a:cubicBezTo>
                    <a:pt x="6" y="95"/>
                    <a:pt x="10" y="91"/>
                    <a:pt x="14" y="90"/>
                  </a:cubicBezTo>
                  <a:cubicBezTo>
                    <a:pt x="15" y="90"/>
                    <a:pt x="16" y="89"/>
                    <a:pt x="16" y="88"/>
                  </a:cubicBezTo>
                  <a:cubicBezTo>
                    <a:pt x="17" y="88"/>
                    <a:pt x="17" y="87"/>
                    <a:pt x="16" y="86"/>
                  </a:cubicBezTo>
                  <a:cubicBezTo>
                    <a:pt x="16" y="85"/>
                    <a:pt x="16" y="84"/>
                    <a:pt x="16" y="83"/>
                  </a:cubicBezTo>
                  <a:cubicBezTo>
                    <a:pt x="16" y="78"/>
                    <a:pt x="20" y="74"/>
                    <a:pt x="26" y="74"/>
                  </a:cubicBezTo>
                  <a:cubicBezTo>
                    <a:pt x="26" y="74"/>
                    <a:pt x="27" y="74"/>
                    <a:pt x="28" y="74"/>
                  </a:cubicBezTo>
                  <a:cubicBezTo>
                    <a:pt x="29" y="74"/>
                    <a:pt x="30" y="74"/>
                    <a:pt x="31" y="73"/>
                  </a:cubicBezTo>
                  <a:cubicBezTo>
                    <a:pt x="32" y="73"/>
                    <a:pt x="32" y="72"/>
                    <a:pt x="32" y="71"/>
                  </a:cubicBezTo>
                  <a:cubicBezTo>
                    <a:pt x="32" y="71"/>
                    <a:pt x="32" y="70"/>
                    <a:pt x="32" y="70"/>
                  </a:cubicBezTo>
                  <a:cubicBezTo>
                    <a:pt x="32" y="65"/>
                    <a:pt x="36" y="61"/>
                    <a:pt x="42" y="61"/>
                  </a:cubicBezTo>
                  <a:cubicBezTo>
                    <a:pt x="44" y="61"/>
                    <a:pt x="45" y="61"/>
                    <a:pt x="47" y="62"/>
                  </a:cubicBezTo>
                  <a:cubicBezTo>
                    <a:pt x="48" y="63"/>
                    <a:pt x="49" y="63"/>
                    <a:pt x="50" y="63"/>
                  </a:cubicBezTo>
                  <a:cubicBezTo>
                    <a:pt x="51" y="63"/>
                    <a:pt x="51" y="62"/>
                    <a:pt x="52" y="61"/>
                  </a:cubicBezTo>
                  <a:cubicBezTo>
                    <a:pt x="53" y="57"/>
                    <a:pt x="57" y="54"/>
                    <a:pt x="61" y="54"/>
                  </a:cubicBezTo>
                  <a:cubicBezTo>
                    <a:pt x="64" y="54"/>
                    <a:pt x="68" y="56"/>
                    <a:pt x="69" y="60"/>
                  </a:cubicBezTo>
                  <a:cubicBezTo>
                    <a:pt x="64" y="62"/>
                    <a:pt x="61" y="68"/>
                    <a:pt x="61" y="74"/>
                  </a:cubicBezTo>
                  <a:cubicBezTo>
                    <a:pt x="61" y="82"/>
                    <a:pt x="68" y="90"/>
                    <a:pt x="77" y="90"/>
                  </a:cubicBezTo>
                  <a:cubicBezTo>
                    <a:pt x="104" y="90"/>
                    <a:pt x="104" y="90"/>
                    <a:pt x="104" y="90"/>
                  </a:cubicBezTo>
                  <a:cubicBezTo>
                    <a:pt x="104" y="90"/>
                    <a:pt x="104" y="90"/>
                    <a:pt x="104" y="90"/>
                  </a:cubicBezTo>
                  <a:close/>
                  <a:moveTo>
                    <a:pt x="163" y="83"/>
                  </a:moveTo>
                  <a:cubicBezTo>
                    <a:pt x="161" y="83"/>
                    <a:pt x="160" y="85"/>
                    <a:pt x="160" y="86"/>
                  </a:cubicBezTo>
                  <a:cubicBezTo>
                    <a:pt x="160" y="96"/>
                    <a:pt x="160" y="96"/>
                    <a:pt x="160" y="96"/>
                  </a:cubicBezTo>
                  <a:cubicBezTo>
                    <a:pt x="157" y="96"/>
                    <a:pt x="157" y="96"/>
                    <a:pt x="157" y="96"/>
                  </a:cubicBezTo>
                  <a:cubicBezTo>
                    <a:pt x="152" y="96"/>
                    <a:pt x="147" y="92"/>
                    <a:pt x="147" y="86"/>
                  </a:cubicBezTo>
                  <a:cubicBezTo>
                    <a:pt x="147" y="85"/>
                    <a:pt x="146" y="83"/>
                    <a:pt x="144" y="83"/>
                  </a:cubicBezTo>
                  <a:cubicBezTo>
                    <a:pt x="109" y="83"/>
                    <a:pt x="109" y="83"/>
                    <a:pt x="109" y="83"/>
                  </a:cubicBezTo>
                  <a:cubicBezTo>
                    <a:pt x="109" y="75"/>
                    <a:pt x="103" y="69"/>
                    <a:pt x="96" y="67"/>
                  </a:cubicBezTo>
                  <a:cubicBezTo>
                    <a:pt x="94" y="60"/>
                    <a:pt x="88" y="54"/>
                    <a:pt x="80" y="54"/>
                  </a:cubicBezTo>
                  <a:cubicBezTo>
                    <a:pt x="79" y="54"/>
                    <a:pt x="78" y="54"/>
                    <a:pt x="77" y="55"/>
                  </a:cubicBezTo>
                  <a:cubicBezTo>
                    <a:pt x="79" y="51"/>
                    <a:pt x="82" y="48"/>
                    <a:pt x="86" y="48"/>
                  </a:cubicBezTo>
                  <a:cubicBezTo>
                    <a:pt x="88" y="48"/>
                    <a:pt x="90" y="47"/>
                    <a:pt x="90" y="45"/>
                  </a:cubicBezTo>
                  <a:cubicBezTo>
                    <a:pt x="90" y="39"/>
                    <a:pt x="94" y="35"/>
                    <a:pt x="99" y="35"/>
                  </a:cubicBezTo>
                  <a:cubicBezTo>
                    <a:pt x="101" y="35"/>
                    <a:pt x="103" y="36"/>
                    <a:pt x="105" y="37"/>
                  </a:cubicBezTo>
                  <a:cubicBezTo>
                    <a:pt x="105" y="37"/>
                    <a:pt x="106" y="38"/>
                    <a:pt x="107" y="37"/>
                  </a:cubicBezTo>
                  <a:cubicBezTo>
                    <a:pt x="108" y="37"/>
                    <a:pt x="109" y="36"/>
                    <a:pt x="109" y="35"/>
                  </a:cubicBezTo>
                  <a:cubicBezTo>
                    <a:pt x="111" y="31"/>
                    <a:pt x="114" y="29"/>
                    <a:pt x="118" y="29"/>
                  </a:cubicBezTo>
                  <a:cubicBezTo>
                    <a:pt x="122" y="29"/>
                    <a:pt x="126" y="31"/>
                    <a:pt x="127" y="35"/>
                  </a:cubicBezTo>
                  <a:cubicBezTo>
                    <a:pt x="128" y="36"/>
                    <a:pt x="128" y="37"/>
                    <a:pt x="129" y="37"/>
                  </a:cubicBezTo>
                  <a:cubicBezTo>
                    <a:pt x="130" y="38"/>
                    <a:pt x="131" y="37"/>
                    <a:pt x="132" y="37"/>
                  </a:cubicBezTo>
                  <a:cubicBezTo>
                    <a:pt x="134" y="36"/>
                    <a:pt x="136" y="35"/>
                    <a:pt x="138" y="35"/>
                  </a:cubicBezTo>
                  <a:cubicBezTo>
                    <a:pt x="143" y="35"/>
                    <a:pt x="147" y="39"/>
                    <a:pt x="147" y="45"/>
                  </a:cubicBezTo>
                  <a:cubicBezTo>
                    <a:pt x="147" y="45"/>
                    <a:pt x="147" y="45"/>
                    <a:pt x="147" y="45"/>
                  </a:cubicBezTo>
                  <a:cubicBezTo>
                    <a:pt x="147" y="46"/>
                    <a:pt x="148" y="47"/>
                    <a:pt x="148" y="48"/>
                  </a:cubicBezTo>
                  <a:cubicBezTo>
                    <a:pt x="149" y="48"/>
                    <a:pt x="150" y="49"/>
                    <a:pt x="151" y="48"/>
                  </a:cubicBezTo>
                  <a:cubicBezTo>
                    <a:pt x="152" y="48"/>
                    <a:pt x="153" y="48"/>
                    <a:pt x="154" y="48"/>
                  </a:cubicBezTo>
                  <a:cubicBezTo>
                    <a:pt x="159" y="48"/>
                    <a:pt x="163" y="52"/>
                    <a:pt x="163" y="58"/>
                  </a:cubicBezTo>
                  <a:cubicBezTo>
                    <a:pt x="163" y="58"/>
                    <a:pt x="163" y="59"/>
                    <a:pt x="163" y="60"/>
                  </a:cubicBezTo>
                  <a:cubicBezTo>
                    <a:pt x="163" y="61"/>
                    <a:pt x="163" y="62"/>
                    <a:pt x="163" y="63"/>
                  </a:cubicBezTo>
                  <a:cubicBezTo>
                    <a:pt x="164" y="63"/>
                    <a:pt x="164" y="64"/>
                    <a:pt x="165" y="64"/>
                  </a:cubicBezTo>
                  <a:cubicBezTo>
                    <a:pt x="170" y="65"/>
                    <a:pt x="173" y="69"/>
                    <a:pt x="173" y="74"/>
                  </a:cubicBezTo>
                  <a:cubicBezTo>
                    <a:pt x="173" y="79"/>
                    <a:pt x="169" y="83"/>
                    <a:pt x="163" y="83"/>
                  </a:cubicBezTo>
                  <a:close/>
                  <a:moveTo>
                    <a:pt x="163" y="83"/>
                  </a:moveTo>
                  <a:cubicBezTo>
                    <a:pt x="163" y="83"/>
                    <a:pt x="163" y="83"/>
                    <a:pt x="163" y="83"/>
                  </a:cubicBezTo>
                </a:path>
              </a:pathLst>
            </a:custGeom>
            <a:solidFill>
              <a:srgbClr val="B4296A"/>
            </a:solidFill>
            <a:ln>
              <a:noFill/>
            </a:ln>
            <a:extLst/>
          </p:spPr>
          <p:txBody>
            <a:bodyPr vert="horz" wrap="square" lIns="109728" tIns="54864" rIns="109728" bIns="54864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160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  <p:sp>
        <p:nvSpPr>
          <p:cNvPr id="145" name="Rectangle 144"/>
          <p:cNvSpPr/>
          <p:nvPr/>
        </p:nvSpPr>
        <p:spPr>
          <a:xfrm>
            <a:off x="2388391" y="1077004"/>
            <a:ext cx="1239230" cy="2251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Enterprise </a:t>
            </a:r>
            <a:r>
              <a:rPr lang="en-US" sz="1200" spc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A</a:t>
            </a:r>
            <a:endParaRPr lang="en-US" sz="1200" spc="1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201" name="Rectangle 200"/>
          <p:cNvSpPr/>
          <p:nvPr/>
        </p:nvSpPr>
        <p:spPr>
          <a:xfrm>
            <a:off x="9375036" y="1108340"/>
            <a:ext cx="1239230" cy="2251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Enterprise </a:t>
            </a:r>
            <a:r>
              <a:rPr lang="en-US" sz="1200" spc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B</a:t>
            </a:r>
            <a:endParaRPr lang="en-US" sz="1200" spc="1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204" name="Oval 57">
            <a:extLst>
              <a:ext uri="{FF2B5EF4-FFF2-40B4-BE49-F238E27FC236}">
                <a16:creationId xmlns:a16="http://schemas.microsoft.com/office/drawing/2014/main" xmlns="" id="{37A36C0A-4BB7-4186-828F-D49E8052B677}"/>
              </a:ext>
            </a:extLst>
          </p:cNvPr>
          <p:cNvSpPr/>
          <p:nvPr/>
        </p:nvSpPr>
        <p:spPr>
          <a:xfrm>
            <a:off x="8815858" y="1565231"/>
            <a:ext cx="790236" cy="428730"/>
          </a:xfrm>
          <a:custGeom>
            <a:avLst/>
            <a:gdLst/>
            <a:ahLst/>
            <a:cxnLst/>
            <a:rect l="l" t="t" r="r" b="b"/>
            <a:pathLst>
              <a:path w="2310555" h="1287908">
                <a:moveTo>
                  <a:pt x="929401" y="0"/>
                </a:moveTo>
                <a:cubicBezTo>
                  <a:pt x="1129678" y="0"/>
                  <a:pt x="1306255" y="101473"/>
                  <a:pt x="1410524" y="255811"/>
                </a:cubicBezTo>
                <a:lnTo>
                  <a:pt x="1430900" y="293352"/>
                </a:lnTo>
                <a:lnTo>
                  <a:pt x="1443624" y="282854"/>
                </a:lnTo>
                <a:cubicBezTo>
                  <a:pt x="1500858" y="244188"/>
                  <a:pt x="1569854" y="221610"/>
                  <a:pt x="1644123" y="221610"/>
                </a:cubicBezTo>
                <a:cubicBezTo>
                  <a:pt x="1817419" y="221610"/>
                  <a:pt x="1962003" y="344533"/>
                  <a:pt x="1995442" y="507943"/>
                </a:cubicBezTo>
                <a:lnTo>
                  <a:pt x="2002280" y="575774"/>
                </a:lnTo>
                <a:lnTo>
                  <a:pt x="2024223" y="577986"/>
                </a:lnTo>
                <a:cubicBezTo>
                  <a:pt x="2187633" y="611424"/>
                  <a:pt x="2310555" y="756009"/>
                  <a:pt x="2310555" y="929304"/>
                </a:cubicBezTo>
                <a:cubicBezTo>
                  <a:pt x="2310555" y="1127356"/>
                  <a:pt x="2150003" y="1287908"/>
                  <a:pt x="1951951" y="1287908"/>
                </a:cubicBezTo>
                <a:lnTo>
                  <a:pt x="1895635" y="1282939"/>
                </a:lnTo>
                <a:lnTo>
                  <a:pt x="358604" y="1282939"/>
                </a:lnTo>
                <a:lnTo>
                  <a:pt x="345405" y="1282939"/>
                </a:lnTo>
                <a:lnTo>
                  <a:pt x="332242" y="1280282"/>
                </a:lnTo>
                <a:lnTo>
                  <a:pt x="286333" y="1275654"/>
                </a:lnTo>
                <a:cubicBezTo>
                  <a:pt x="122922" y="1242215"/>
                  <a:pt x="0" y="1097631"/>
                  <a:pt x="0" y="924335"/>
                </a:cubicBezTo>
                <a:cubicBezTo>
                  <a:pt x="0" y="751040"/>
                  <a:pt x="122922" y="606455"/>
                  <a:pt x="286333" y="573017"/>
                </a:cubicBezTo>
                <a:lnTo>
                  <a:pt x="350565" y="566541"/>
                </a:lnTo>
                <a:lnTo>
                  <a:pt x="360975" y="463281"/>
                </a:lnTo>
                <a:cubicBezTo>
                  <a:pt x="415078" y="198887"/>
                  <a:pt x="649014" y="0"/>
                  <a:pt x="929401" y="0"/>
                </a:cubicBezTo>
                <a:close/>
              </a:path>
            </a:pathLst>
          </a:custGeom>
          <a:noFill/>
          <a:ln w="19050" cap="flat" cmpd="sng" algn="ctr">
            <a:solidFill>
              <a:srgbClr val="6488A5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Microsoft YaHei" charset="-122"/>
                <a:ea typeface="Microsoft YaHei" charset="-122"/>
                <a:cs typeface="Microsoft YaHei" charset="-122"/>
              </a:rPr>
              <a:t>  Private Cloud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05" name="文本框 87">
            <a:extLst>
              <a:ext uri="{FF2B5EF4-FFF2-40B4-BE49-F238E27FC236}">
                <a16:creationId xmlns="" xmlns:a16="http://schemas.microsoft.com/office/drawing/2014/main" id="{36B59BCB-8718-4F67-A89F-0B0C90F62DE0}"/>
              </a:ext>
            </a:extLst>
          </p:cNvPr>
          <p:cNvSpPr txBox="1"/>
          <p:nvPr/>
        </p:nvSpPr>
        <p:spPr>
          <a:xfrm>
            <a:off x="5826073" y="5429577"/>
            <a:ext cx="1198424" cy="332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560" spc="36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随上随下</a:t>
            </a:r>
            <a:endParaRPr lang="en-US" altLang="zh-CN" sz="1560" spc="36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6" name="TextBox 145"/>
          <p:cNvSpPr txBox="1"/>
          <p:nvPr/>
        </p:nvSpPr>
        <p:spPr>
          <a:xfrm>
            <a:off x="1484413" y="5570113"/>
            <a:ext cx="27443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X</a:t>
            </a:r>
            <a:endParaRPr lang="en-US" sz="1000" b="1" dirty="0">
              <a:solidFill>
                <a:srgbClr val="FF00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07" name="TextBox 206"/>
          <p:cNvSpPr txBox="1"/>
          <p:nvPr/>
        </p:nvSpPr>
        <p:spPr>
          <a:xfrm>
            <a:off x="1482438" y="5817515"/>
            <a:ext cx="27443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X</a:t>
            </a:r>
            <a:endParaRPr lang="en-US" sz="1000" b="1" dirty="0">
              <a:solidFill>
                <a:srgbClr val="FF00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08" name="TextBox 207"/>
          <p:cNvSpPr txBox="1"/>
          <p:nvPr/>
        </p:nvSpPr>
        <p:spPr>
          <a:xfrm>
            <a:off x="1482438" y="6078776"/>
            <a:ext cx="27443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X</a:t>
            </a:r>
            <a:endParaRPr lang="en-US" sz="1000" b="1" dirty="0">
              <a:solidFill>
                <a:srgbClr val="FF00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359518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14334" y="194867"/>
            <a:ext cx="4934579" cy="615777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The core </a:t>
            </a:r>
            <a:r>
              <a:rPr lang="en-US" altLang="zh-CN" dirty="0" smtClean="0"/>
              <a:t>parties in the Ecosystem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2351" y="1521924"/>
            <a:ext cx="1593980" cy="159398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35395" y="2123210"/>
            <a:ext cx="2033224" cy="42508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6344" y="1386361"/>
            <a:ext cx="1898780" cy="18987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99971" y="1820272"/>
            <a:ext cx="989277" cy="98927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37618" y="3115904"/>
            <a:ext cx="1750527" cy="1750527"/>
          </a:xfrm>
          <a:prstGeom prst="rect">
            <a:avLst/>
          </a:prstGeom>
        </p:spPr>
      </p:pic>
      <p:pic>
        <p:nvPicPr>
          <p:cNvPr id="8" name="图片 18">
            <a:extLst>
              <a:ext uri="{FF2B5EF4-FFF2-40B4-BE49-F238E27FC236}">
                <a16:creationId xmlns:a16="http://schemas.microsoft.com/office/drawing/2014/main" xmlns="" id="{A5CFB75D-3C73-4256-9508-8E9DEE1AC487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88145" y="3727815"/>
            <a:ext cx="572237" cy="526705"/>
          </a:xfrm>
          <a:prstGeom prst="rect">
            <a:avLst/>
          </a:prstGeom>
        </p:spPr>
      </p:pic>
      <p:pic>
        <p:nvPicPr>
          <p:cNvPr id="9" name="图片 16">
            <a:extLst>
              <a:ext uri="{FF2B5EF4-FFF2-40B4-BE49-F238E27FC236}">
                <a16:creationId xmlns:a16="http://schemas.microsoft.com/office/drawing/2014/main" xmlns="" id="{DBF5E46F-3131-45F0-86CB-3EB4E0540B2A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40559" y="3861785"/>
            <a:ext cx="1030244" cy="338626"/>
          </a:xfrm>
          <a:prstGeom prst="rect">
            <a:avLst/>
          </a:prstGeom>
        </p:spPr>
      </p:pic>
      <p:pic>
        <p:nvPicPr>
          <p:cNvPr id="11" name="图片 24">
            <a:extLst>
              <a:ext uri="{FF2B5EF4-FFF2-40B4-BE49-F238E27FC236}">
                <a16:creationId xmlns:a16="http://schemas.microsoft.com/office/drawing/2014/main" xmlns="" id="{726F31CB-9930-4D1C-B039-787223E25163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44539" y="3862384"/>
            <a:ext cx="1113104" cy="392136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429208" y="2123210"/>
            <a:ext cx="1640630" cy="42508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atin typeface="Microsoft YaHei" charset="-122"/>
                <a:ea typeface="Microsoft YaHei" charset="-122"/>
                <a:cs typeface="Microsoft YaHei" charset="-122"/>
              </a:rPr>
              <a:t>Private </a:t>
            </a:r>
            <a:r>
              <a:rPr lang="en-US" altLang="zh-CN" sz="1400" dirty="0" smtClean="0">
                <a:latin typeface="Microsoft YaHei" charset="-122"/>
                <a:ea typeface="Microsoft YaHei" charset="-122"/>
                <a:cs typeface="Microsoft YaHei" charset="-122"/>
              </a:rPr>
              <a:t>C</a:t>
            </a:r>
            <a:r>
              <a:rPr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loud </a:t>
            </a:r>
            <a:r>
              <a:rPr lang="en-US" altLang="zh-CN" sz="1400" dirty="0">
                <a:latin typeface="Microsoft YaHei" charset="-122"/>
                <a:ea typeface="Microsoft YaHei" charset="-122"/>
                <a:cs typeface="Microsoft YaHei" charset="-122"/>
              </a:rPr>
              <a:t>V</a:t>
            </a:r>
            <a:r>
              <a:rPr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endors</a:t>
            </a:r>
            <a:endParaRPr lang="en-US" sz="14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29161" y="3743890"/>
            <a:ext cx="2040724" cy="49455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>
                <a:latin typeface="Microsoft YaHei" charset="-122"/>
                <a:ea typeface="Microsoft YaHei" charset="-122"/>
                <a:cs typeface="Microsoft YaHei" charset="-122"/>
              </a:rPr>
              <a:t>Cloud </a:t>
            </a:r>
            <a:r>
              <a:rPr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Project Integrator</a:t>
            </a:r>
            <a:r>
              <a:rPr lang="en-US" altLang="zh-CN" sz="1400" dirty="0" smtClean="0">
                <a:latin typeface="Microsoft YaHei" charset="-122"/>
                <a:ea typeface="Microsoft YaHei" charset="-122"/>
                <a:cs typeface="Microsoft YaHei" charset="-122"/>
              </a:rPr>
              <a:t>s</a:t>
            </a:r>
            <a:endParaRPr lang="en-US" sz="14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29208" y="5253652"/>
            <a:ext cx="1640630" cy="42508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atin typeface="Microsoft YaHei" charset="-122"/>
                <a:ea typeface="Microsoft YaHei" charset="-122"/>
                <a:cs typeface="Microsoft YaHei" charset="-122"/>
              </a:rPr>
              <a:t>Public </a:t>
            </a:r>
            <a:r>
              <a:rPr lang="en-US" altLang="zh-CN" sz="1400" dirty="0" smtClean="0">
                <a:latin typeface="Microsoft YaHei" charset="-122"/>
                <a:ea typeface="Microsoft YaHei" charset="-122"/>
                <a:cs typeface="Microsoft YaHei" charset="-122"/>
              </a:rPr>
              <a:t>C</a:t>
            </a:r>
            <a:r>
              <a:rPr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loud </a:t>
            </a:r>
            <a:r>
              <a:rPr lang="en-US" altLang="zh-CN" sz="1400" dirty="0">
                <a:latin typeface="Microsoft YaHei" charset="-122"/>
                <a:ea typeface="Microsoft YaHei" charset="-122"/>
                <a:cs typeface="Microsoft YaHei" charset="-122"/>
              </a:rPr>
              <a:t>P</a:t>
            </a:r>
            <a:r>
              <a:rPr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latform</a:t>
            </a:r>
            <a:endParaRPr lang="en-US" sz="14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85658" y="4866431"/>
            <a:ext cx="1392404" cy="139240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478062" y="4518703"/>
            <a:ext cx="3207125" cy="1992003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50043" y="4732042"/>
            <a:ext cx="1594156" cy="159415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250980" y="3843876"/>
            <a:ext cx="2749032" cy="418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667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9">
            <a:extLst>
              <a:ext uri="{FF2B5EF4-FFF2-40B4-BE49-F238E27FC236}">
                <a16:creationId xmlns:a16="http://schemas.microsoft.com/office/drawing/2014/main" xmlns="" id="{9A582974-1F23-4A7F-A4BC-176EC922A14D}"/>
              </a:ext>
            </a:extLst>
          </p:cNvPr>
          <p:cNvSpPr/>
          <p:nvPr/>
        </p:nvSpPr>
        <p:spPr>
          <a:xfrm>
            <a:off x="2309645" y="1685723"/>
            <a:ext cx="7457719" cy="2270680"/>
          </a:xfrm>
          <a:prstGeom prst="rect">
            <a:avLst/>
          </a:prstGeom>
          <a:noFill/>
          <a:ln w="38100" cap="rnd">
            <a:solidFill>
              <a:schemeClr val="tx1"/>
            </a:solidFill>
            <a:prstDash val="solid"/>
            <a:rou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44"/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xmlns="" id="{352C25D2-2615-4A32-90AF-277A2FE0CAA1}"/>
              </a:ext>
            </a:extLst>
          </p:cNvPr>
          <p:cNvSpPr txBox="1"/>
          <p:nvPr/>
        </p:nvSpPr>
        <p:spPr>
          <a:xfrm>
            <a:off x="3681252" y="2220899"/>
            <a:ext cx="471450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300" spc="266" dirty="0">
                <a:solidFill>
                  <a:srgbClr val="B4296A"/>
                </a:solidFill>
                <a:latin typeface="华文琥珀" panose="02010800040101010101" pitchFamily="2" charset="-122"/>
                <a:ea typeface="华文琥珀" panose="02010800040101010101" pitchFamily="2" charset="-122"/>
              </a:rPr>
              <a:t>Listen to </a:t>
            </a:r>
            <a:r>
              <a:rPr lang="zh-CN" altLang="en-US" sz="3300" spc="266" dirty="0" smtClean="0">
                <a:solidFill>
                  <a:srgbClr val="B4296A"/>
                </a:solidFill>
                <a:latin typeface="华文琥珀" panose="02010800040101010101" pitchFamily="2" charset="-122"/>
                <a:ea typeface="华文琥珀" panose="02010800040101010101" pitchFamily="2" charset="-122"/>
              </a:rPr>
              <a:t>the market</a:t>
            </a:r>
            <a:r>
              <a:rPr lang="en-US" altLang="zh-CN" sz="3300" spc="266" dirty="0" smtClean="0">
                <a:solidFill>
                  <a:srgbClr val="B4296A"/>
                </a:solidFill>
                <a:latin typeface="华文琥珀" panose="02010800040101010101" pitchFamily="2" charset="-122"/>
                <a:ea typeface="华文琥珀" panose="02010800040101010101" pitchFamily="2" charset="-122"/>
              </a:rPr>
              <a:t>!</a:t>
            </a:r>
            <a:endParaRPr lang="zh-CN" altLang="en-US" sz="3300" spc="266" dirty="0">
              <a:solidFill>
                <a:srgbClr val="B4296A"/>
              </a:solidFill>
              <a:latin typeface="华文琥珀" panose="02010800040101010101" pitchFamily="2" charset="-122"/>
              <a:ea typeface="华文琥珀" panose="02010800040101010101" pitchFamily="2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xmlns="" id="{A50E97FA-FD06-4013-B9A3-E1425CE320B6}"/>
              </a:ext>
            </a:extLst>
          </p:cNvPr>
          <p:cNvSpPr/>
          <p:nvPr/>
        </p:nvSpPr>
        <p:spPr>
          <a:xfrm>
            <a:off x="4321719" y="3130535"/>
            <a:ext cx="343356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200" spc="266" dirty="0" smtClean="0">
                <a:solidFill>
                  <a:srgbClr val="B4296A"/>
                </a:solidFill>
                <a:latin typeface="华文琥珀" panose="02010800040101010101" pitchFamily="2" charset="-122"/>
                <a:ea typeface="华文琥珀" panose="02010800040101010101" pitchFamily="2" charset="-122"/>
              </a:rPr>
              <a:t>D</a:t>
            </a:r>
            <a:r>
              <a:rPr lang="zh-CN" altLang="en-US" sz="2200" spc="266" dirty="0" smtClean="0">
                <a:solidFill>
                  <a:srgbClr val="B4296A"/>
                </a:solidFill>
                <a:latin typeface="华文琥珀" panose="02010800040101010101" pitchFamily="2" charset="-122"/>
                <a:ea typeface="华文琥珀" panose="02010800040101010101" pitchFamily="2" charset="-122"/>
              </a:rPr>
              <a:t>emand</a:t>
            </a:r>
            <a:r>
              <a:rPr lang="en-US" altLang="zh-CN" sz="2200" spc="266" dirty="0" smtClean="0">
                <a:solidFill>
                  <a:srgbClr val="B4296A"/>
                </a:solidFill>
                <a:latin typeface="华文琥珀" panose="02010800040101010101" pitchFamily="2" charset="-122"/>
                <a:ea typeface="华文琥珀" panose="02010800040101010101" pitchFamily="2" charset="-122"/>
              </a:rPr>
              <a:t> &amp; </a:t>
            </a:r>
            <a:r>
              <a:rPr lang="en-US" altLang="zh-CN" sz="2200" spc="266" dirty="0">
                <a:solidFill>
                  <a:srgbClr val="B4296A"/>
                </a:solidFill>
                <a:latin typeface="华文琥珀" panose="02010800040101010101" pitchFamily="2" charset="-122"/>
                <a:ea typeface="华文琥珀" panose="02010800040101010101" pitchFamily="2" charset="-122"/>
              </a:rPr>
              <a:t>F</a:t>
            </a:r>
            <a:r>
              <a:rPr lang="zh-CN" altLang="en-US" sz="2200" spc="266" dirty="0" smtClean="0">
                <a:solidFill>
                  <a:srgbClr val="B4296A"/>
                </a:solidFill>
                <a:latin typeface="华文琥珀" panose="02010800040101010101" pitchFamily="2" charset="-122"/>
                <a:ea typeface="华文琥珀" panose="02010800040101010101" pitchFamily="2" charset="-122"/>
              </a:rPr>
              <a:t>eedback</a:t>
            </a:r>
            <a:endParaRPr lang="zh-CN" altLang="en-US" sz="2200" dirty="0"/>
          </a:p>
        </p:txBody>
      </p:sp>
      <p:sp>
        <p:nvSpPr>
          <p:cNvPr id="6" name="Rectangle 57">
            <a:extLst>
              <a:ext uri="{FF2B5EF4-FFF2-40B4-BE49-F238E27FC236}">
                <a16:creationId xmlns="" xmlns:a16="http://schemas.microsoft.com/office/drawing/2014/main" id="{A2971D4B-9271-49A7-B2DB-99EB28DFE538}"/>
              </a:ext>
            </a:extLst>
          </p:cNvPr>
          <p:cNvSpPr/>
          <p:nvPr/>
        </p:nvSpPr>
        <p:spPr>
          <a:xfrm>
            <a:off x="3307395" y="4265875"/>
            <a:ext cx="5674817" cy="10218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1680" spc="266" dirty="0">
                <a:latin typeface="微软雅黑 Light" panose="020B0502040204020203" pitchFamily="34" charset="-122"/>
              </a:rPr>
              <a:t>满足需求 才是硬理</a:t>
            </a:r>
            <a:endParaRPr lang="en-US" altLang="zh-CN" sz="1680" spc="266" dirty="0">
              <a:latin typeface="微软雅黑 Light" panose="020B0502040204020203" pitchFamily="34" charset="-122"/>
            </a:endParaRPr>
          </a:p>
          <a:p>
            <a:pPr algn="ctr">
              <a:spcBef>
                <a:spcPts val="600"/>
              </a:spcBef>
            </a:pPr>
            <a:r>
              <a:rPr lang="zh-CN" altLang="en-US" sz="1680" spc="266" dirty="0">
                <a:latin typeface="微软雅黑 Light" panose="020B0502040204020203" pitchFamily="34" charset="-122"/>
              </a:rPr>
              <a:t>用户买账 才是王道</a:t>
            </a:r>
            <a:endParaRPr lang="en-US" altLang="zh-CN" sz="1680" spc="266" dirty="0">
              <a:latin typeface="微软雅黑 Light" panose="020B0502040204020203" pitchFamily="34" charset="-122"/>
            </a:endParaRPr>
          </a:p>
          <a:p>
            <a:pPr algn="ctr">
              <a:spcBef>
                <a:spcPts val="600"/>
              </a:spcBef>
            </a:pPr>
            <a:r>
              <a:rPr lang="zh-CN" altLang="en-US" sz="1680" spc="266" dirty="0">
                <a:latin typeface="微软雅黑 Light" panose="020B0502040204020203" pitchFamily="34" charset="-122"/>
              </a:rPr>
              <a:t>行业认可 才是助力</a:t>
            </a:r>
            <a:endParaRPr lang="ko-KR" altLang="en-US" sz="1680" spc="266" dirty="0">
              <a:latin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759815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="" xmlns:a16="http://schemas.microsoft.com/office/drawing/2014/main" id="{EC881250-FE14-4AB4-8864-6A0ECDEC7139}"/>
              </a:ext>
            </a:extLst>
          </p:cNvPr>
          <p:cNvSpPr txBox="1"/>
          <p:nvPr/>
        </p:nvSpPr>
        <p:spPr>
          <a:xfrm>
            <a:off x="3759878" y="424270"/>
            <a:ext cx="13083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IT vendors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2" name="组合 51">
            <a:extLst>
              <a:ext uri="{FF2B5EF4-FFF2-40B4-BE49-F238E27FC236}">
                <a16:creationId xmlns="" xmlns:a16="http://schemas.microsoft.com/office/drawing/2014/main" id="{7C62170D-32C7-407E-8E31-913D7B1F47EE}"/>
              </a:ext>
            </a:extLst>
          </p:cNvPr>
          <p:cNvGrpSpPr/>
          <p:nvPr/>
        </p:nvGrpSpPr>
        <p:grpSpPr>
          <a:xfrm>
            <a:off x="1937019" y="353004"/>
            <a:ext cx="1534820" cy="432603"/>
            <a:chOff x="802512" y="306913"/>
            <a:chExt cx="1534820" cy="432603"/>
          </a:xfrm>
        </p:grpSpPr>
        <p:sp>
          <p:nvSpPr>
            <p:cNvPr id="7" name="文本框 6">
              <a:extLst>
                <a:ext uri="{FF2B5EF4-FFF2-40B4-BE49-F238E27FC236}">
                  <a16:creationId xmlns="" xmlns:a16="http://schemas.microsoft.com/office/drawing/2014/main" id="{90DF3AEA-5A11-49E4-83A9-3415D710E5E8}"/>
                </a:ext>
              </a:extLst>
            </p:cNvPr>
            <p:cNvSpPr txBox="1"/>
            <p:nvPr/>
          </p:nvSpPr>
          <p:spPr>
            <a:xfrm>
              <a:off x="925027" y="385148"/>
              <a:ext cx="128613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DR vendors</a:t>
              </a:r>
              <a:endPara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矩形: 圆顶角 7">
              <a:extLst>
                <a:ext uri="{FF2B5EF4-FFF2-40B4-BE49-F238E27FC236}">
                  <a16:creationId xmlns="" xmlns:a16="http://schemas.microsoft.com/office/drawing/2014/main" id="{7BF7AA17-8A6E-413B-9C9D-6C7E80B96A74}"/>
                </a:ext>
              </a:extLst>
            </p:cNvPr>
            <p:cNvSpPr/>
            <p:nvPr/>
          </p:nvSpPr>
          <p:spPr>
            <a:xfrm rot="10800000" flipV="1">
              <a:off x="802512" y="306913"/>
              <a:ext cx="1534820" cy="432603"/>
            </a:xfrm>
            <a:prstGeom prst="round2SameRect">
              <a:avLst>
                <a:gd name="adj1" fmla="val 50000"/>
                <a:gd name="adj2" fmla="val 0"/>
              </a:avLst>
            </a:prstGeom>
            <a:noFill/>
            <a:ln w="28575">
              <a:solidFill>
                <a:srgbClr val="F299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" name="矩形: 圆顶角 8">
            <a:extLst>
              <a:ext uri="{FF2B5EF4-FFF2-40B4-BE49-F238E27FC236}">
                <a16:creationId xmlns="" xmlns:a16="http://schemas.microsoft.com/office/drawing/2014/main" id="{2F85ABE2-C6DE-4B09-9A5F-DBEB7F098253}"/>
              </a:ext>
            </a:extLst>
          </p:cNvPr>
          <p:cNvSpPr/>
          <p:nvPr/>
        </p:nvSpPr>
        <p:spPr>
          <a:xfrm rot="10800000" flipV="1">
            <a:off x="3607709" y="360999"/>
            <a:ext cx="1534820" cy="432603"/>
          </a:xfrm>
          <a:prstGeom prst="round2SameRect">
            <a:avLst>
              <a:gd name="adj1" fmla="val 50000"/>
              <a:gd name="adj2" fmla="val 0"/>
            </a:avLst>
          </a:prstGeom>
          <a:noFill/>
          <a:ln w="28575">
            <a:solidFill>
              <a:srgbClr val="F299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3" name="组合 52">
            <a:extLst>
              <a:ext uri="{FF2B5EF4-FFF2-40B4-BE49-F238E27FC236}">
                <a16:creationId xmlns="" xmlns:a16="http://schemas.microsoft.com/office/drawing/2014/main" id="{361574A5-F79A-497B-AC72-23B383747C81}"/>
              </a:ext>
            </a:extLst>
          </p:cNvPr>
          <p:cNvGrpSpPr/>
          <p:nvPr/>
        </p:nvGrpSpPr>
        <p:grpSpPr>
          <a:xfrm>
            <a:off x="5294698" y="354838"/>
            <a:ext cx="1534820" cy="432603"/>
            <a:chOff x="5721164" y="286252"/>
            <a:chExt cx="1534820" cy="432603"/>
          </a:xfrm>
        </p:grpSpPr>
        <p:sp>
          <p:nvSpPr>
            <p:cNvPr id="5" name="文本框 4">
              <a:extLst>
                <a:ext uri="{FF2B5EF4-FFF2-40B4-BE49-F238E27FC236}">
                  <a16:creationId xmlns="" xmlns:a16="http://schemas.microsoft.com/office/drawing/2014/main" id="{4895CAD9-B7FC-4CDF-BA51-1F7EF8C14CA1}"/>
                </a:ext>
              </a:extLst>
            </p:cNvPr>
            <p:cNvSpPr txBox="1"/>
            <p:nvPr/>
          </p:nvSpPr>
          <p:spPr>
            <a:xfrm>
              <a:off x="5742739" y="349523"/>
              <a:ext cx="151324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System integrator</a:t>
              </a:r>
              <a:endPara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矩形: 圆顶角 9">
              <a:extLst>
                <a:ext uri="{FF2B5EF4-FFF2-40B4-BE49-F238E27FC236}">
                  <a16:creationId xmlns="" xmlns:a16="http://schemas.microsoft.com/office/drawing/2014/main" id="{38FF91A5-429D-4375-AB45-F319A36AF52F}"/>
                </a:ext>
              </a:extLst>
            </p:cNvPr>
            <p:cNvSpPr/>
            <p:nvPr/>
          </p:nvSpPr>
          <p:spPr>
            <a:xfrm rot="10800000" flipV="1">
              <a:off x="5721164" y="286252"/>
              <a:ext cx="1534820" cy="432603"/>
            </a:xfrm>
            <a:prstGeom prst="round2SameRect">
              <a:avLst>
                <a:gd name="adj1" fmla="val 50000"/>
                <a:gd name="adj2" fmla="val 0"/>
              </a:avLst>
            </a:prstGeom>
            <a:noFill/>
            <a:ln w="28575">
              <a:solidFill>
                <a:srgbClr val="F299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4" name="组合 53">
            <a:extLst>
              <a:ext uri="{FF2B5EF4-FFF2-40B4-BE49-F238E27FC236}">
                <a16:creationId xmlns="" xmlns:a16="http://schemas.microsoft.com/office/drawing/2014/main" id="{90209084-710A-4B4C-A98C-FB2A160B5017}"/>
              </a:ext>
            </a:extLst>
          </p:cNvPr>
          <p:cNvGrpSpPr/>
          <p:nvPr/>
        </p:nvGrpSpPr>
        <p:grpSpPr>
          <a:xfrm>
            <a:off x="7003262" y="360001"/>
            <a:ext cx="1534820" cy="432603"/>
            <a:chOff x="7659803" y="276958"/>
            <a:chExt cx="1534820" cy="432603"/>
          </a:xfrm>
        </p:grpSpPr>
        <p:sp>
          <p:nvSpPr>
            <p:cNvPr id="6" name="文本框 5">
              <a:extLst>
                <a:ext uri="{FF2B5EF4-FFF2-40B4-BE49-F238E27FC236}">
                  <a16:creationId xmlns="" xmlns:a16="http://schemas.microsoft.com/office/drawing/2014/main" id="{183286B2-FC13-42CE-93E8-A262991F124B}"/>
                </a:ext>
              </a:extLst>
            </p:cNvPr>
            <p:cNvSpPr txBox="1"/>
            <p:nvPr/>
          </p:nvSpPr>
          <p:spPr>
            <a:xfrm>
              <a:off x="7938688" y="352714"/>
              <a:ext cx="96444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Channels</a:t>
              </a:r>
              <a:endPara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矩形: 圆顶角 10">
              <a:extLst>
                <a:ext uri="{FF2B5EF4-FFF2-40B4-BE49-F238E27FC236}">
                  <a16:creationId xmlns="" xmlns:a16="http://schemas.microsoft.com/office/drawing/2014/main" id="{3D1AB2BC-22E8-4E1A-BD8A-D9D5761D883C}"/>
                </a:ext>
              </a:extLst>
            </p:cNvPr>
            <p:cNvSpPr/>
            <p:nvPr/>
          </p:nvSpPr>
          <p:spPr>
            <a:xfrm rot="10800000" flipV="1">
              <a:off x="7659803" y="276958"/>
              <a:ext cx="1534820" cy="432603"/>
            </a:xfrm>
            <a:prstGeom prst="round2SameRect">
              <a:avLst>
                <a:gd name="adj1" fmla="val 50000"/>
                <a:gd name="adj2" fmla="val 0"/>
              </a:avLst>
            </a:prstGeom>
            <a:noFill/>
            <a:ln w="28575">
              <a:solidFill>
                <a:srgbClr val="F299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5" name="组合 54">
            <a:extLst>
              <a:ext uri="{FF2B5EF4-FFF2-40B4-BE49-F238E27FC236}">
                <a16:creationId xmlns="" xmlns:a16="http://schemas.microsoft.com/office/drawing/2014/main" id="{2C3ED271-CF72-43B7-A9D3-ABA00063794F}"/>
              </a:ext>
            </a:extLst>
          </p:cNvPr>
          <p:cNvGrpSpPr/>
          <p:nvPr/>
        </p:nvGrpSpPr>
        <p:grpSpPr>
          <a:xfrm>
            <a:off x="8699224" y="353005"/>
            <a:ext cx="1534820" cy="432603"/>
            <a:chOff x="9638297" y="276958"/>
            <a:chExt cx="1534820" cy="432603"/>
          </a:xfrm>
        </p:grpSpPr>
        <p:sp>
          <p:nvSpPr>
            <p:cNvPr id="3" name="文本框 2">
              <a:extLst>
                <a:ext uri="{FF2B5EF4-FFF2-40B4-BE49-F238E27FC236}">
                  <a16:creationId xmlns="" xmlns:a16="http://schemas.microsoft.com/office/drawing/2014/main" id="{9C0763EB-C05D-4B36-9524-8004A26EDCD7}"/>
                </a:ext>
              </a:extLst>
            </p:cNvPr>
            <p:cNvSpPr txBox="1"/>
            <p:nvPr/>
          </p:nvSpPr>
          <p:spPr>
            <a:xfrm>
              <a:off x="9650899" y="359785"/>
              <a:ext cx="15222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Enterprise users</a:t>
              </a:r>
              <a:endPara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矩形: 圆顶角 11">
              <a:extLst>
                <a:ext uri="{FF2B5EF4-FFF2-40B4-BE49-F238E27FC236}">
                  <a16:creationId xmlns="" xmlns:a16="http://schemas.microsoft.com/office/drawing/2014/main" id="{8AD19DC9-8E35-4070-9D77-22525E775A9E}"/>
                </a:ext>
              </a:extLst>
            </p:cNvPr>
            <p:cNvSpPr/>
            <p:nvPr/>
          </p:nvSpPr>
          <p:spPr>
            <a:xfrm rot="10800000" flipV="1">
              <a:off x="9638297" y="276958"/>
              <a:ext cx="1534820" cy="432603"/>
            </a:xfrm>
            <a:prstGeom prst="round2SameRect">
              <a:avLst>
                <a:gd name="adj1" fmla="val 50000"/>
                <a:gd name="adj2" fmla="val 0"/>
              </a:avLst>
            </a:prstGeom>
            <a:noFill/>
            <a:ln w="28575">
              <a:solidFill>
                <a:srgbClr val="F299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8" name="组合 47">
            <a:extLst>
              <a:ext uri="{FF2B5EF4-FFF2-40B4-BE49-F238E27FC236}">
                <a16:creationId xmlns="" xmlns:a16="http://schemas.microsoft.com/office/drawing/2014/main" id="{CFA20BD8-5CDA-4ECB-B1DA-6360A8CD8F63}"/>
              </a:ext>
            </a:extLst>
          </p:cNvPr>
          <p:cNvGrpSpPr/>
          <p:nvPr/>
        </p:nvGrpSpPr>
        <p:grpSpPr>
          <a:xfrm>
            <a:off x="408484" y="992010"/>
            <a:ext cx="2582202" cy="2073243"/>
            <a:chOff x="140439" y="1027135"/>
            <a:chExt cx="2582202" cy="2296880"/>
          </a:xfrm>
        </p:grpSpPr>
        <p:pic>
          <p:nvPicPr>
            <p:cNvPr id="13" name="图片 12">
              <a:extLst>
                <a:ext uri="{FF2B5EF4-FFF2-40B4-BE49-F238E27FC236}">
                  <a16:creationId xmlns="" xmlns:a16="http://schemas.microsoft.com/office/drawing/2014/main" id="{C6CFE760-6146-454D-B670-3B421098ABC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clrChange>
                <a:clrFrom>
                  <a:srgbClr val="2C90D6"/>
                </a:clrFrom>
                <a:clrTo>
                  <a:srgbClr val="2C90D6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15485" y="1027135"/>
              <a:ext cx="787879" cy="303030"/>
            </a:xfrm>
            <a:prstGeom prst="rect">
              <a:avLst/>
            </a:prstGeom>
          </p:spPr>
        </p:pic>
        <p:sp>
          <p:nvSpPr>
            <p:cNvPr id="15" name="文本框 14">
              <a:extLst>
                <a:ext uri="{FF2B5EF4-FFF2-40B4-BE49-F238E27FC236}">
                  <a16:creationId xmlns="" xmlns:a16="http://schemas.microsoft.com/office/drawing/2014/main" id="{0CCAA444-35E5-4B8A-82A9-6CC5A601584C}"/>
                </a:ext>
              </a:extLst>
            </p:cNvPr>
            <p:cNvSpPr txBox="1"/>
            <p:nvPr/>
          </p:nvSpPr>
          <p:spPr>
            <a:xfrm>
              <a:off x="247741" y="1391157"/>
              <a:ext cx="2353843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>
                  <a:latin typeface="宋体" panose="02010600030101010101" pitchFamily="2" charset="-122"/>
                  <a:ea typeface="宋体" panose="02010600030101010101" pitchFamily="2" charset="-122"/>
                </a:rPr>
                <a:t>“我们的灾备方案，在恢复的时候需要针对目标架构层层配置，金融客户，都在寻找</a:t>
              </a:r>
              <a:r>
                <a:rPr lang="zh-CN" altLang="en-US" sz="1200" dirty="0">
                  <a:solidFill>
                    <a:srgbClr val="C0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一键</a:t>
              </a:r>
              <a:r>
                <a:rPr lang="en-US" altLang="zh-CN" sz="1200" dirty="0">
                  <a:latin typeface="宋体" panose="02010600030101010101" pitchFamily="2" charset="-122"/>
                  <a:ea typeface="宋体" panose="02010600030101010101" pitchFamily="2" charset="-122"/>
                </a:rPr>
                <a:t>(</a:t>
              </a:r>
              <a:r>
                <a:rPr lang="zh-CN" altLang="en-US" sz="1200" dirty="0">
                  <a:latin typeface="宋体" panose="02010600030101010101" pitchFamily="2" charset="-122"/>
                  <a:ea typeface="宋体" panose="02010600030101010101" pitchFamily="2" charset="-122"/>
                </a:rPr>
                <a:t>步</a:t>
              </a:r>
              <a:r>
                <a:rPr lang="en-US" altLang="zh-CN" sz="1200" dirty="0">
                  <a:latin typeface="宋体" panose="02010600030101010101" pitchFamily="2" charset="-122"/>
                  <a:ea typeface="宋体" panose="02010600030101010101" pitchFamily="2" charset="-122"/>
                </a:rPr>
                <a:t>)</a:t>
              </a:r>
              <a:r>
                <a:rPr lang="zh-CN" altLang="en-US" sz="1200" dirty="0">
                  <a:latin typeface="宋体" panose="02010600030101010101" pitchFamily="2" charset="-122"/>
                  <a:ea typeface="宋体" panose="02010600030101010101" pitchFamily="2" charset="-122"/>
                </a:rPr>
                <a:t>或者二步就能完成</a:t>
              </a:r>
              <a:r>
                <a:rPr lang="zh-CN" altLang="en-US" sz="1200" dirty="0">
                  <a:solidFill>
                    <a:srgbClr val="C0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恢复</a:t>
              </a:r>
              <a:r>
                <a:rPr lang="zh-CN" altLang="en-US" sz="1200" dirty="0">
                  <a:latin typeface="宋体" panose="02010600030101010101" pitchFamily="2" charset="-122"/>
                  <a:ea typeface="宋体" panose="02010600030101010101" pitchFamily="2" charset="-122"/>
                </a:rPr>
                <a:t>的方案，但现在基本没有能真正实现的</a:t>
              </a:r>
              <a:r>
                <a:rPr lang="en-US" altLang="zh-CN" sz="1200" dirty="0">
                  <a:latin typeface="宋体" panose="02010600030101010101" pitchFamily="2" charset="-122"/>
                  <a:ea typeface="宋体" panose="02010600030101010101" pitchFamily="2" charset="-122"/>
                </a:rPr>
                <a:t>”</a:t>
              </a:r>
            </a:p>
            <a:p>
              <a:r>
                <a:rPr lang="en-US" altLang="zh-CN" sz="1200" dirty="0">
                  <a:latin typeface="宋体" panose="02010600030101010101" pitchFamily="2" charset="-122"/>
                  <a:ea typeface="宋体" panose="02010600030101010101" pitchFamily="2" charset="-122"/>
                </a:rPr>
                <a:t>“</a:t>
              </a:r>
              <a:r>
                <a:rPr lang="zh-CN" altLang="en-US" sz="1200" dirty="0">
                  <a:latin typeface="宋体" panose="02010600030101010101" pitchFamily="2" charset="-122"/>
                  <a:ea typeface="宋体" panose="02010600030101010101" pitchFamily="2" charset="-122"/>
                </a:rPr>
                <a:t>如果博飞可以做到</a:t>
              </a:r>
              <a:r>
                <a:rPr lang="zh-CN" altLang="en-US" sz="1200" dirty="0">
                  <a:solidFill>
                    <a:srgbClr val="C0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不需繁琐配置</a:t>
              </a:r>
              <a:r>
                <a:rPr lang="zh-CN" altLang="en-US" sz="1200" dirty="0">
                  <a:latin typeface="宋体" panose="02010600030101010101" pitchFamily="2" charset="-122"/>
                  <a:ea typeface="宋体" panose="02010600030101010101" pitchFamily="2" charset="-122"/>
                </a:rPr>
                <a:t>，</a:t>
              </a:r>
              <a:r>
                <a:rPr lang="zh-CN" altLang="en-US" sz="1200" dirty="0">
                  <a:solidFill>
                    <a:srgbClr val="C0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一键就能在裸机上恢复，</a:t>
              </a:r>
              <a:r>
                <a:rPr lang="en-US" altLang="zh-CN" sz="1200" dirty="0">
                  <a:solidFill>
                    <a:srgbClr val="C0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ECM</a:t>
              </a:r>
              <a:r>
                <a:rPr lang="zh-CN" altLang="en-US" sz="1200" dirty="0">
                  <a:solidFill>
                    <a:srgbClr val="C0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愿意进行方案整合</a:t>
              </a:r>
              <a:r>
                <a:rPr lang="zh-CN" altLang="en-US" sz="1200" dirty="0">
                  <a:latin typeface="宋体" panose="02010600030101010101" pitchFamily="2" charset="-122"/>
                  <a:ea typeface="宋体" panose="02010600030101010101" pitchFamily="2" charset="-122"/>
                </a:rPr>
                <a:t>”</a:t>
              </a:r>
              <a:endParaRPr lang="en-US" altLang="zh-CN" sz="120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  <a:p>
              <a:pPr algn="r"/>
              <a:r>
                <a:rPr lang="en-US" altLang="zh-CN" sz="1200" dirty="0">
                  <a:latin typeface="宋体" panose="02010600030101010101" pitchFamily="2" charset="-122"/>
                  <a:ea typeface="宋体" panose="02010600030101010101" pitchFamily="2" charset="-122"/>
                </a:rPr>
                <a:t>--EMC</a:t>
              </a:r>
              <a:r>
                <a:rPr lang="zh-CN" altLang="en-US" sz="1200" dirty="0">
                  <a:latin typeface="宋体" panose="02010600030101010101" pitchFamily="2" charset="-122"/>
                  <a:ea typeface="宋体" panose="02010600030101010101" pitchFamily="2" charset="-122"/>
                </a:rPr>
                <a:t>灾备方案规划部</a:t>
              </a:r>
            </a:p>
          </p:txBody>
        </p:sp>
        <p:sp>
          <p:nvSpPr>
            <p:cNvPr id="33" name="对话气泡: 矩形 32">
              <a:extLst>
                <a:ext uri="{FF2B5EF4-FFF2-40B4-BE49-F238E27FC236}">
                  <a16:creationId xmlns="" xmlns:a16="http://schemas.microsoft.com/office/drawing/2014/main" id="{E8BF3FA8-1D78-4BA0-9592-C3A4B6272206}"/>
                </a:ext>
              </a:extLst>
            </p:cNvPr>
            <p:cNvSpPr/>
            <p:nvPr/>
          </p:nvSpPr>
          <p:spPr>
            <a:xfrm rot="10800000">
              <a:off x="140439" y="1048687"/>
              <a:ext cx="2582202" cy="2275328"/>
            </a:xfrm>
            <a:prstGeom prst="wedgeRectCallout">
              <a:avLst>
                <a:gd name="adj1" fmla="val 61948"/>
                <a:gd name="adj2" fmla="val 41524"/>
              </a:avLst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</p:grpSp>
      <p:grpSp>
        <p:nvGrpSpPr>
          <p:cNvPr id="49" name="组合 48">
            <a:extLst>
              <a:ext uri="{FF2B5EF4-FFF2-40B4-BE49-F238E27FC236}">
                <a16:creationId xmlns="" xmlns:a16="http://schemas.microsoft.com/office/drawing/2014/main" id="{1DB3E48E-518E-4329-A10A-7B1A2922DA3E}"/>
              </a:ext>
            </a:extLst>
          </p:cNvPr>
          <p:cNvGrpSpPr/>
          <p:nvPr/>
        </p:nvGrpSpPr>
        <p:grpSpPr>
          <a:xfrm>
            <a:off x="283879" y="3489297"/>
            <a:ext cx="2582202" cy="1162856"/>
            <a:chOff x="140438" y="3664322"/>
            <a:chExt cx="2582202" cy="1162856"/>
          </a:xfrm>
        </p:grpSpPr>
        <p:pic>
          <p:nvPicPr>
            <p:cNvPr id="14" name="图片 13">
              <a:extLst>
                <a:ext uri="{FF2B5EF4-FFF2-40B4-BE49-F238E27FC236}">
                  <a16:creationId xmlns="" xmlns:a16="http://schemas.microsoft.com/office/drawing/2014/main" id="{8FAAB1BF-F688-4FEB-B823-ABE4901EF3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03765" y="3698414"/>
              <a:ext cx="970139" cy="247440"/>
            </a:xfrm>
            <a:prstGeom prst="rect">
              <a:avLst/>
            </a:prstGeom>
          </p:spPr>
        </p:pic>
        <p:sp>
          <p:nvSpPr>
            <p:cNvPr id="16" name="文本框 15">
              <a:extLst>
                <a:ext uri="{FF2B5EF4-FFF2-40B4-BE49-F238E27FC236}">
                  <a16:creationId xmlns="" xmlns:a16="http://schemas.microsoft.com/office/drawing/2014/main" id="{2701056A-7FFD-4B8F-AE6E-D3705C3D2397}"/>
                </a:ext>
              </a:extLst>
            </p:cNvPr>
            <p:cNvSpPr txBox="1"/>
            <p:nvPr/>
          </p:nvSpPr>
          <p:spPr>
            <a:xfrm>
              <a:off x="240754" y="3966656"/>
              <a:ext cx="235384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>
                  <a:latin typeface="宋体" panose="02010600030101010101" pitchFamily="2" charset="-122"/>
                  <a:ea typeface="宋体" panose="02010600030101010101" pitchFamily="2" charset="-122"/>
                </a:rPr>
                <a:t>“</a:t>
              </a:r>
              <a:r>
                <a:rPr lang="zh-CN" altLang="en-US" sz="1200" dirty="0">
                  <a:solidFill>
                    <a:srgbClr val="C0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裸机挂载，恢复到系统登陆界面，一键操作</a:t>
              </a:r>
              <a:r>
                <a:rPr lang="zh-CN" altLang="en-US" sz="1200" dirty="0">
                  <a:latin typeface="宋体" panose="02010600030101010101" pitchFamily="2" charset="-122"/>
                  <a:ea typeface="宋体" panose="02010600030101010101" pitchFamily="2" charset="-122"/>
                </a:rPr>
                <a:t>，这个非常吸引，目前我们做不到</a:t>
              </a:r>
              <a:r>
                <a:rPr lang="en-US" altLang="zh-CN" sz="1200" dirty="0">
                  <a:latin typeface="宋体" panose="02010600030101010101" pitchFamily="2" charset="-122"/>
                  <a:ea typeface="宋体" panose="02010600030101010101" pitchFamily="2" charset="-122"/>
                </a:rPr>
                <a:t>”</a:t>
              </a:r>
            </a:p>
            <a:p>
              <a:pPr algn="r"/>
              <a:r>
                <a:rPr lang="en-US" altLang="zh-CN" sz="1200" dirty="0">
                  <a:latin typeface="宋体" panose="02010600030101010101" pitchFamily="2" charset="-122"/>
                  <a:ea typeface="宋体" panose="02010600030101010101" pitchFamily="2" charset="-122"/>
                </a:rPr>
                <a:t>--</a:t>
              </a:r>
              <a:r>
                <a:rPr lang="en-US" altLang="zh-CN" sz="1200" dirty="0" err="1">
                  <a:latin typeface="宋体" panose="02010600030101010101" pitchFamily="2" charset="-122"/>
                  <a:ea typeface="宋体" panose="02010600030101010101" pitchFamily="2" charset="-122"/>
                </a:rPr>
                <a:t>Veeam</a:t>
              </a:r>
              <a:r>
                <a:rPr lang="zh-CN" altLang="en-US" sz="1200" dirty="0">
                  <a:latin typeface="宋体" panose="02010600030101010101" pitchFamily="2" charset="-122"/>
                  <a:ea typeface="宋体" panose="02010600030101010101" pitchFamily="2" charset="-122"/>
                </a:rPr>
                <a:t>灾备技术工程师</a:t>
              </a:r>
            </a:p>
          </p:txBody>
        </p:sp>
        <p:sp>
          <p:nvSpPr>
            <p:cNvPr id="34" name="对话气泡: 矩形 33">
              <a:extLst>
                <a:ext uri="{FF2B5EF4-FFF2-40B4-BE49-F238E27FC236}">
                  <a16:creationId xmlns="" xmlns:a16="http://schemas.microsoft.com/office/drawing/2014/main" id="{BA63D7F6-5D13-4C61-8416-EBAAFB51675D}"/>
                </a:ext>
              </a:extLst>
            </p:cNvPr>
            <p:cNvSpPr/>
            <p:nvPr/>
          </p:nvSpPr>
          <p:spPr>
            <a:xfrm rot="10800000">
              <a:off x="140438" y="3664322"/>
              <a:ext cx="2582202" cy="1162856"/>
            </a:xfrm>
            <a:prstGeom prst="wedgeRectCallout">
              <a:avLst>
                <a:gd name="adj1" fmla="val -37205"/>
                <a:gd name="adj2" fmla="val 57996"/>
              </a:avLst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</p:grpSp>
      <p:grpSp>
        <p:nvGrpSpPr>
          <p:cNvPr id="50" name="组合 49">
            <a:extLst>
              <a:ext uri="{FF2B5EF4-FFF2-40B4-BE49-F238E27FC236}">
                <a16:creationId xmlns="" xmlns:a16="http://schemas.microsoft.com/office/drawing/2014/main" id="{E33F01F2-B8C9-483C-A3D1-F94EF19DDED8}"/>
              </a:ext>
            </a:extLst>
          </p:cNvPr>
          <p:cNvGrpSpPr/>
          <p:nvPr/>
        </p:nvGrpSpPr>
        <p:grpSpPr>
          <a:xfrm>
            <a:off x="420771" y="5042588"/>
            <a:ext cx="2582202" cy="1493090"/>
            <a:chOff x="126574" y="5108710"/>
            <a:chExt cx="2582202" cy="1493090"/>
          </a:xfrm>
        </p:grpSpPr>
        <p:pic>
          <p:nvPicPr>
            <p:cNvPr id="31" name="图片 30">
              <a:extLst>
                <a:ext uri="{FF2B5EF4-FFF2-40B4-BE49-F238E27FC236}">
                  <a16:creationId xmlns="" xmlns:a16="http://schemas.microsoft.com/office/drawing/2014/main" id="{C3E76E3A-FF37-4157-AC37-F852C52E195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49901" y="5108710"/>
              <a:ext cx="1549522" cy="292761"/>
            </a:xfrm>
            <a:prstGeom prst="rect">
              <a:avLst/>
            </a:prstGeom>
          </p:spPr>
        </p:pic>
        <p:sp>
          <p:nvSpPr>
            <p:cNvPr id="32" name="文本框 31">
              <a:extLst>
                <a:ext uri="{FF2B5EF4-FFF2-40B4-BE49-F238E27FC236}">
                  <a16:creationId xmlns="" xmlns:a16="http://schemas.microsoft.com/office/drawing/2014/main" id="{9AED9EA7-19CC-4E21-8638-7B1C019D63C1}"/>
                </a:ext>
              </a:extLst>
            </p:cNvPr>
            <p:cNvSpPr txBox="1"/>
            <p:nvPr/>
          </p:nvSpPr>
          <p:spPr>
            <a:xfrm>
              <a:off x="160221" y="5401471"/>
              <a:ext cx="2523513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>
                  <a:latin typeface="宋体" panose="02010600030101010101" pitchFamily="2" charset="-122"/>
                  <a:ea typeface="宋体" panose="02010600030101010101" pitchFamily="2" charset="-122"/>
                </a:rPr>
                <a:t>“</a:t>
              </a:r>
              <a:r>
                <a:rPr lang="zh-CN" altLang="en-US" sz="1200" dirty="0">
                  <a:solidFill>
                    <a:srgbClr val="C0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轻量软件产品，解除存储绑定</a:t>
              </a:r>
              <a:r>
                <a:rPr lang="zh-CN" altLang="en-US" sz="1200" dirty="0">
                  <a:latin typeface="宋体" panose="02010600030101010101" pitchFamily="2" charset="-122"/>
                  <a:ea typeface="宋体" panose="02010600030101010101" pitchFamily="2" charset="-122"/>
                </a:rPr>
                <a:t>，可以适用各类存储设备和云存储架构，整合到我们硬件存储产品中</a:t>
              </a:r>
              <a:r>
                <a:rPr lang="zh-CN" altLang="en-US" sz="1200" dirty="0">
                  <a:solidFill>
                    <a:srgbClr val="C0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，（容灾</a:t>
              </a:r>
              <a:r>
                <a:rPr lang="en-US" altLang="zh-CN" sz="1200" dirty="0">
                  <a:solidFill>
                    <a:srgbClr val="C0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/</a:t>
              </a:r>
              <a:r>
                <a:rPr lang="zh-CN" altLang="en-US" sz="1200" dirty="0">
                  <a:solidFill>
                    <a:srgbClr val="C0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迁移）增值功能</a:t>
              </a:r>
              <a:r>
                <a:rPr lang="zh-CN" altLang="en-US" sz="1200" dirty="0">
                  <a:latin typeface="宋体" panose="02010600030101010101" pitchFamily="2" charset="-122"/>
                  <a:ea typeface="宋体" panose="02010600030101010101" pitchFamily="2" charset="-122"/>
                </a:rPr>
                <a:t>，不仅推进销售还能解决现有库存”</a:t>
              </a:r>
              <a:endParaRPr lang="en-US" altLang="zh-CN" sz="120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  <a:p>
              <a:pPr algn="r"/>
              <a:r>
                <a:rPr lang="en-US" altLang="zh-CN" sz="1200" dirty="0">
                  <a:latin typeface="宋体" panose="02010600030101010101" pitchFamily="2" charset="-122"/>
                  <a:ea typeface="宋体" panose="02010600030101010101" pitchFamily="2" charset="-122"/>
                </a:rPr>
                <a:t>--</a:t>
              </a:r>
              <a:r>
                <a:rPr lang="en-US" altLang="zh-CN" sz="1200" dirty="0" err="1">
                  <a:latin typeface="宋体" panose="02010600030101010101" pitchFamily="2" charset="-122"/>
                  <a:ea typeface="宋体" panose="02010600030101010101" pitchFamily="2" charset="-122"/>
                </a:rPr>
                <a:t>Infortrend</a:t>
              </a:r>
              <a:r>
                <a:rPr lang="zh-CN" altLang="en-US" sz="1200" dirty="0">
                  <a:latin typeface="宋体" panose="02010600030101010101" pitchFamily="2" charset="-122"/>
                  <a:ea typeface="宋体" panose="02010600030101010101" pitchFamily="2" charset="-122"/>
                </a:rPr>
                <a:t>中国区总经理</a:t>
              </a:r>
            </a:p>
          </p:txBody>
        </p:sp>
        <p:sp>
          <p:nvSpPr>
            <p:cNvPr id="35" name="对话气泡: 矩形 34">
              <a:extLst>
                <a:ext uri="{FF2B5EF4-FFF2-40B4-BE49-F238E27FC236}">
                  <a16:creationId xmlns="" xmlns:a16="http://schemas.microsoft.com/office/drawing/2014/main" id="{DD8E6073-E023-496A-AF4E-588BF3DC2CA0}"/>
                </a:ext>
              </a:extLst>
            </p:cNvPr>
            <p:cNvSpPr/>
            <p:nvPr/>
          </p:nvSpPr>
          <p:spPr>
            <a:xfrm rot="10800000">
              <a:off x="126574" y="5129512"/>
              <a:ext cx="2582202" cy="1472288"/>
            </a:xfrm>
            <a:prstGeom prst="wedgeRectCallout">
              <a:avLst>
                <a:gd name="adj1" fmla="val 59663"/>
                <a:gd name="adj2" fmla="val 48894"/>
              </a:avLst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</p:grpSp>
      <p:grpSp>
        <p:nvGrpSpPr>
          <p:cNvPr id="47" name="组合 46">
            <a:extLst>
              <a:ext uri="{FF2B5EF4-FFF2-40B4-BE49-F238E27FC236}">
                <a16:creationId xmlns="" xmlns:a16="http://schemas.microsoft.com/office/drawing/2014/main" id="{FB472E2E-A724-41FF-84D1-2CE5890C1155}"/>
              </a:ext>
            </a:extLst>
          </p:cNvPr>
          <p:cNvGrpSpPr/>
          <p:nvPr/>
        </p:nvGrpSpPr>
        <p:grpSpPr>
          <a:xfrm>
            <a:off x="3410264" y="1385890"/>
            <a:ext cx="2582202" cy="2023458"/>
            <a:chOff x="2828083" y="1025804"/>
            <a:chExt cx="2582202" cy="2023458"/>
          </a:xfrm>
        </p:grpSpPr>
        <p:pic>
          <p:nvPicPr>
            <p:cNvPr id="17" name="图片 16">
              <a:extLst>
                <a:ext uri="{FF2B5EF4-FFF2-40B4-BE49-F238E27FC236}">
                  <a16:creationId xmlns="" xmlns:a16="http://schemas.microsoft.com/office/drawing/2014/main" id="{DBF5E46F-3131-45F0-86CB-3EB4E0540B2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455824" y="1140978"/>
              <a:ext cx="1030244" cy="338626"/>
            </a:xfrm>
            <a:prstGeom prst="rect">
              <a:avLst/>
            </a:prstGeom>
          </p:spPr>
        </p:pic>
        <p:sp>
          <p:nvSpPr>
            <p:cNvPr id="18" name="文本框 17">
              <a:extLst>
                <a:ext uri="{FF2B5EF4-FFF2-40B4-BE49-F238E27FC236}">
                  <a16:creationId xmlns="" xmlns:a16="http://schemas.microsoft.com/office/drawing/2014/main" id="{C68FC5AB-17F9-461B-9316-1B136579C1CE}"/>
                </a:ext>
              </a:extLst>
            </p:cNvPr>
            <p:cNvSpPr txBox="1"/>
            <p:nvPr/>
          </p:nvSpPr>
          <p:spPr>
            <a:xfrm>
              <a:off x="2877938" y="1479602"/>
              <a:ext cx="2353843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>
                  <a:latin typeface="宋体" panose="02010600030101010101" pitchFamily="2" charset="-122"/>
                  <a:ea typeface="宋体" panose="02010600030101010101" pitchFamily="2" charset="-122"/>
                </a:rPr>
                <a:t>“</a:t>
              </a:r>
              <a:r>
                <a:rPr lang="en-US" altLang="zh-CN" sz="1200" dirty="0">
                  <a:solidFill>
                    <a:srgbClr val="C0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OpenStack</a:t>
              </a:r>
              <a:r>
                <a:rPr lang="zh-CN" altLang="en-US" sz="1200" dirty="0">
                  <a:solidFill>
                    <a:srgbClr val="C0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的保护和恢复</a:t>
              </a:r>
              <a:r>
                <a:rPr lang="zh-CN" altLang="en-US" sz="1200" dirty="0">
                  <a:latin typeface="宋体" panose="02010600030101010101" pitchFamily="2" charset="-122"/>
                  <a:ea typeface="宋体" panose="02010600030101010101" pitchFamily="2" charset="-122"/>
                </a:rPr>
                <a:t>，我们在寻找好的解决方案，包括从传统架构恢复到云，以及云平台自身的容灾，希望能成为战略合作伙伴</a:t>
              </a:r>
              <a:r>
                <a:rPr lang="en-US" altLang="zh-CN" sz="1200" dirty="0">
                  <a:latin typeface="宋体" panose="02010600030101010101" pitchFamily="2" charset="-122"/>
                  <a:ea typeface="宋体" panose="02010600030101010101" pitchFamily="2" charset="-122"/>
                </a:rPr>
                <a:t>”</a:t>
              </a:r>
            </a:p>
            <a:p>
              <a:r>
                <a:rPr lang="zh-CN" altLang="en-US" sz="1200" dirty="0">
                  <a:latin typeface="宋体" panose="02010600030101010101" pitchFamily="2" charset="-122"/>
                  <a:ea typeface="宋体" panose="02010600030101010101" pitchFamily="2" charset="-122"/>
                </a:rPr>
                <a:t>“</a:t>
              </a:r>
              <a:r>
                <a:rPr lang="zh-CN" altLang="en-US" sz="1200" dirty="0">
                  <a:solidFill>
                    <a:srgbClr val="C0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跨架构的迁移</a:t>
              </a:r>
              <a:r>
                <a:rPr lang="zh-CN" altLang="en-US" sz="1200" dirty="0">
                  <a:latin typeface="宋体" panose="02010600030101010101" pitchFamily="2" charset="-122"/>
                  <a:ea typeface="宋体" panose="02010600030101010101" pitchFamily="2" charset="-122"/>
                </a:rPr>
                <a:t>，能解决我们在很多政企项目中的痛点”</a:t>
              </a:r>
              <a:endParaRPr lang="en-US" altLang="zh-CN" sz="120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  <a:p>
              <a:pPr algn="r"/>
              <a:r>
                <a:rPr lang="en-US" altLang="zh-CN" sz="1200" dirty="0">
                  <a:latin typeface="宋体" panose="02010600030101010101" pitchFamily="2" charset="-122"/>
                  <a:ea typeface="宋体" panose="02010600030101010101" pitchFamily="2" charset="-122"/>
                </a:rPr>
                <a:t>--ZTE</a:t>
              </a:r>
              <a:r>
                <a:rPr lang="zh-CN" altLang="en-US" sz="1200" dirty="0">
                  <a:latin typeface="宋体" panose="02010600030101010101" pitchFamily="2" charset="-122"/>
                  <a:ea typeface="宋体" panose="02010600030101010101" pitchFamily="2" charset="-122"/>
                </a:rPr>
                <a:t>云计算及政企研发总工</a:t>
              </a:r>
            </a:p>
          </p:txBody>
        </p:sp>
        <p:sp>
          <p:nvSpPr>
            <p:cNvPr id="36" name="对话气泡: 矩形 35">
              <a:extLst>
                <a:ext uri="{FF2B5EF4-FFF2-40B4-BE49-F238E27FC236}">
                  <a16:creationId xmlns="" xmlns:a16="http://schemas.microsoft.com/office/drawing/2014/main" id="{F6294723-A4DC-43E9-815F-EE0460F3114C}"/>
                </a:ext>
              </a:extLst>
            </p:cNvPr>
            <p:cNvSpPr/>
            <p:nvPr/>
          </p:nvSpPr>
          <p:spPr>
            <a:xfrm rot="10800000">
              <a:off x="2828083" y="1025804"/>
              <a:ext cx="2582202" cy="2023458"/>
            </a:xfrm>
            <a:prstGeom prst="wedgeRectCallout">
              <a:avLst>
                <a:gd name="adj1" fmla="val -37205"/>
                <a:gd name="adj2" fmla="val 57996"/>
              </a:avLst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</p:grpSp>
      <p:grpSp>
        <p:nvGrpSpPr>
          <p:cNvPr id="46" name="组合 45">
            <a:extLst>
              <a:ext uri="{FF2B5EF4-FFF2-40B4-BE49-F238E27FC236}">
                <a16:creationId xmlns="" xmlns:a16="http://schemas.microsoft.com/office/drawing/2014/main" id="{306C3A35-716C-489E-B33D-503A3CD0E389}"/>
              </a:ext>
            </a:extLst>
          </p:cNvPr>
          <p:cNvGrpSpPr/>
          <p:nvPr/>
        </p:nvGrpSpPr>
        <p:grpSpPr>
          <a:xfrm>
            <a:off x="3232854" y="3822124"/>
            <a:ext cx="2601708" cy="2733688"/>
            <a:chOff x="2773992" y="3412768"/>
            <a:chExt cx="2601708" cy="2733688"/>
          </a:xfrm>
        </p:grpSpPr>
        <p:pic>
          <p:nvPicPr>
            <p:cNvPr id="19" name="图片 18">
              <a:extLst>
                <a:ext uri="{FF2B5EF4-FFF2-40B4-BE49-F238E27FC236}">
                  <a16:creationId xmlns="" xmlns:a16="http://schemas.microsoft.com/office/drawing/2014/main" id="{A5CFB75D-3C73-4256-9508-8E9DEE1AC48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376036" y="3412768"/>
              <a:ext cx="572237" cy="526705"/>
            </a:xfrm>
            <a:prstGeom prst="rect">
              <a:avLst/>
            </a:prstGeom>
          </p:spPr>
        </p:pic>
        <p:sp>
          <p:nvSpPr>
            <p:cNvPr id="20" name="文本框 19">
              <a:extLst>
                <a:ext uri="{FF2B5EF4-FFF2-40B4-BE49-F238E27FC236}">
                  <a16:creationId xmlns="" xmlns:a16="http://schemas.microsoft.com/office/drawing/2014/main" id="{43773318-96E7-43DF-82A6-E417F5292761}"/>
                </a:ext>
              </a:extLst>
            </p:cNvPr>
            <p:cNvSpPr txBox="1"/>
            <p:nvPr/>
          </p:nvSpPr>
          <p:spPr>
            <a:xfrm>
              <a:off x="2773992" y="3945854"/>
              <a:ext cx="2523513" cy="22006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>
                  <a:latin typeface="宋体" panose="02010600030101010101" pitchFamily="2" charset="-122"/>
                  <a:ea typeface="宋体" panose="02010600030101010101" pitchFamily="2" charset="-122"/>
                </a:rPr>
                <a:t>“在这个政务云项目中，</a:t>
              </a:r>
              <a:r>
                <a:rPr lang="zh-CN" altLang="en-US" sz="1200" dirty="0">
                  <a:solidFill>
                    <a:srgbClr val="C0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原系统环境异构复杂</a:t>
              </a:r>
              <a:r>
                <a:rPr lang="zh-CN" altLang="en-US" sz="1200" dirty="0">
                  <a:latin typeface="宋体" panose="02010600030101010101" pitchFamily="2" charset="-122"/>
                  <a:ea typeface="宋体" panose="02010600030101010101" pitchFamily="2" charset="-122"/>
                </a:rPr>
                <a:t>，从物理机直接迁移到</a:t>
              </a:r>
              <a:r>
                <a:rPr lang="en-US" altLang="zh-CN" sz="1200" dirty="0">
                  <a:latin typeface="宋体" panose="02010600030101010101" pitchFamily="2" charset="-122"/>
                  <a:ea typeface="宋体" panose="02010600030101010101" pitchFamily="2" charset="-122"/>
                </a:rPr>
                <a:t>OpenStack</a:t>
              </a:r>
              <a:r>
                <a:rPr lang="zh-CN" altLang="en-US" sz="1200" dirty="0">
                  <a:latin typeface="宋体" panose="02010600030101010101" pitchFamily="2" charset="-122"/>
                  <a:ea typeface="宋体" panose="02010600030101010101" pitchFamily="2" charset="-122"/>
                </a:rPr>
                <a:t>云平台很难搞，遇到操作系统过旧或应用关联不清，就做不了迁移，对于整个迁移周期完全无法预测，</a:t>
              </a:r>
              <a:r>
                <a:rPr lang="zh-CN" altLang="en-US" sz="1200" dirty="0">
                  <a:solidFill>
                    <a:srgbClr val="C0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博飞迁移</a:t>
              </a:r>
              <a:r>
                <a:rPr lang="zh-CN" altLang="en-US" sz="1200" dirty="0">
                  <a:latin typeface="宋体" panose="02010600030101010101" pitchFamily="2" charset="-122"/>
                  <a:ea typeface="宋体" panose="02010600030101010101" pitchFamily="2" charset="-122"/>
                </a:rPr>
                <a:t>很好解决了我们的痛苦”</a:t>
              </a:r>
              <a:endParaRPr lang="en-US" altLang="zh-CN" sz="120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  <a:p>
              <a:pPr algn="r"/>
              <a:r>
                <a:rPr lang="en-US" altLang="zh-CN" sz="1200" dirty="0">
                  <a:latin typeface="宋体" panose="02010600030101010101" pitchFamily="2" charset="-122"/>
                  <a:ea typeface="宋体" panose="02010600030101010101" pitchFamily="2" charset="-122"/>
                </a:rPr>
                <a:t>--</a:t>
              </a:r>
              <a:r>
                <a:rPr lang="zh-CN" altLang="en-US" sz="1200" dirty="0">
                  <a:latin typeface="宋体" panose="02010600030101010101" pitchFamily="2" charset="-122"/>
                  <a:ea typeface="宋体" panose="02010600030101010101" pitchFamily="2" charset="-122"/>
                </a:rPr>
                <a:t>延华智能政务云项目总监</a:t>
              </a:r>
              <a:endParaRPr lang="en-US" altLang="zh-CN" sz="120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  <a:p>
              <a:pPr>
                <a:spcBef>
                  <a:spcPts val="600"/>
                </a:spcBef>
              </a:pPr>
              <a:r>
                <a:rPr lang="zh-CN" altLang="en-US" sz="1200" dirty="0">
                  <a:latin typeface="宋体" panose="02010600030101010101" pitchFamily="2" charset="-122"/>
                  <a:ea typeface="宋体" panose="02010600030101010101" pitchFamily="2" charset="-122"/>
                </a:rPr>
                <a:t>“我们目前没法针对上诉给出解决方案</a:t>
              </a:r>
              <a:r>
                <a:rPr lang="en-US" altLang="zh-CN" sz="1200" dirty="0">
                  <a:latin typeface="宋体" panose="02010600030101010101" pitchFamily="2" charset="-122"/>
                  <a:ea typeface="宋体" panose="02010600030101010101" pitchFamily="2" charset="-122"/>
                </a:rPr>
                <a:t>”</a:t>
              </a:r>
            </a:p>
            <a:p>
              <a:pPr algn="r"/>
              <a:r>
                <a:rPr lang="en-US" altLang="zh-CN" sz="1200" dirty="0" smtClean="0">
                  <a:latin typeface="宋体" panose="02010600030101010101" pitchFamily="2" charset="-122"/>
                  <a:ea typeface="宋体" panose="02010600030101010101" pitchFamily="2" charset="-122"/>
                </a:rPr>
                <a:t>--</a:t>
              </a:r>
              <a:r>
                <a:rPr lang="zh-CN" altLang="en-US" sz="1200" dirty="0" smtClean="0">
                  <a:latin typeface="宋体" panose="02010600030101010101" pitchFamily="2" charset="-122"/>
                  <a:ea typeface="宋体" panose="02010600030101010101" pitchFamily="2" charset="-122"/>
                </a:rPr>
                <a:t>华为云平台项目工程师</a:t>
              </a:r>
              <a:endPara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pic>
          <p:nvPicPr>
            <p:cNvPr id="24" name="图片 23">
              <a:extLst>
                <a:ext uri="{FF2B5EF4-FFF2-40B4-BE49-F238E27FC236}">
                  <a16:creationId xmlns="" xmlns:a16="http://schemas.microsoft.com/office/drawing/2014/main" id="{2CF229F7-A807-4EE8-BB20-A10D6C3A55D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81646" y="3543589"/>
              <a:ext cx="1159778" cy="338419"/>
            </a:xfrm>
            <a:prstGeom prst="rect">
              <a:avLst/>
            </a:prstGeom>
          </p:spPr>
        </p:pic>
        <p:sp>
          <p:nvSpPr>
            <p:cNvPr id="37" name="对话气泡: 矩形 36">
              <a:extLst>
                <a:ext uri="{FF2B5EF4-FFF2-40B4-BE49-F238E27FC236}">
                  <a16:creationId xmlns="" xmlns:a16="http://schemas.microsoft.com/office/drawing/2014/main" id="{7A27A86E-9618-4535-B17F-645DCA73E025}"/>
                </a:ext>
              </a:extLst>
            </p:cNvPr>
            <p:cNvSpPr/>
            <p:nvPr/>
          </p:nvSpPr>
          <p:spPr>
            <a:xfrm rot="10800000">
              <a:off x="2793498" y="3484035"/>
              <a:ext cx="2582202" cy="2651673"/>
            </a:xfrm>
            <a:prstGeom prst="wedgeRectCallout">
              <a:avLst>
                <a:gd name="adj1" fmla="val -37205"/>
                <a:gd name="adj2" fmla="val 57996"/>
              </a:avLst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</p:grpSp>
      <p:grpSp>
        <p:nvGrpSpPr>
          <p:cNvPr id="44" name="组合 43">
            <a:extLst>
              <a:ext uri="{FF2B5EF4-FFF2-40B4-BE49-F238E27FC236}">
                <a16:creationId xmlns="" xmlns:a16="http://schemas.microsoft.com/office/drawing/2014/main" id="{ABC7AACF-800D-4A00-BDAD-AFB95C97EF79}"/>
              </a:ext>
            </a:extLst>
          </p:cNvPr>
          <p:cNvGrpSpPr/>
          <p:nvPr/>
        </p:nvGrpSpPr>
        <p:grpSpPr>
          <a:xfrm>
            <a:off x="6272559" y="1385890"/>
            <a:ext cx="2810562" cy="2392068"/>
            <a:chOff x="5582472" y="1407211"/>
            <a:chExt cx="2810562" cy="2392068"/>
          </a:xfrm>
        </p:grpSpPr>
        <p:pic>
          <p:nvPicPr>
            <p:cNvPr id="21" name="图片 20">
              <a:extLst>
                <a:ext uri="{FF2B5EF4-FFF2-40B4-BE49-F238E27FC236}">
                  <a16:creationId xmlns="" xmlns:a16="http://schemas.microsoft.com/office/drawing/2014/main" id="{633AD8E0-E550-4725-9C7C-E14677D6F4E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87093" y="1495056"/>
              <a:ext cx="792746" cy="281793"/>
            </a:xfrm>
            <a:prstGeom prst="rect">
              <a:avLst/>
            </a:prstGeom>
          </p:spPr>
        </p:pic>
        <p:sp>
          <p:nvSpPr>
            <p:cNvPr id="22" name="文本框 21">
              <a:extLst>
                <a:ext uri="{FF2B5EF4-FFF2-40B4-BE49-F238E27FC236}">
                  <a16:creationId xmlns="" xmlns:a16="http://schemas.microsoft.com/office/drawing/2014/main" id="{2A0B79FA-2D5A-4964-A475-A7F6C73FE93C}"/>
                </a:ext>
              </a:extLst>
            </p:cNvPr>
            <p:cNvSpPr txBox="1"/>
            <p:nvPr/>
          </p:nvSpPr>
          <p:spPr>
            <a:xfrm>
              <a:off x="5582472" y="1829845"/>
              <a:ext cx="2810562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>
                  <a:latin typeface="宋体" panose="02010600030101010101" pitchFamily="2" charset="-122"/>
                  <a:ea typeface="宋体" panose="02010600030101010101" pitchFamily="2" charset="-122"/>
                </a:rPr>
                <a:t>“金山政务云托管在第三方</a:t>
              </a:r>
              <a:r>
                <a:rPr lang="en-US" altLang="zh-CN" sz="1200" dirty="0">
                  <a:latin typeface="宋体" panose="02010600030101010101" pitchFamily="2" charset="-122"/>
                  <a:ea typeface="宋体" panose="02010600030101010101" pitchFamily="2" charset="-122"/>
                </a:rPr>
                <a:t>IDC</a:t>
              </a:r>
              <a:r>
                <a:rPr lang="zh-CN" altLang="en-US" sz="1200" dirty="0">
                  <a:latin typeface="宋体" panose="02010600030101010101" pitchFamily="2" charset="-122"/>
                  <a:ea typeface="宋体" panose="02010600030101010101" pitchFamily="2" charset="-122"/>
                </a:rPr>
                <a:t>，希望在遭受攻击宕机时，能有另一个</a:t>
              </a:r>
              <a:r>
                <a:rPr lang="en-US" altLang="zh-CN" sz="1200" dirty="0">
                  <a:latin typeface="宋体" panose="02010600030101010101" pitchFamily="2" charset="-122"/>
                  <a:ea typeface="宋体" panose="02010600030101010101" pitchFamily="2" charset="-122"/>
                </a:rPr>
                <a:t>OpenStack</a:t>
              </a:r>
              <a:r>
                <a:rPr lang="zh-CN" altLang="en-US" sz="1200" dirty="0">
                  <a:latin typeface="宋体" panose="02010600030101010101" pitchFamily="2" charset="-122"/>
                  <a:ea typeface="宋体" panose="02010600030101010101" pitchFamily="2" charset="-122"/>
                </a:rPr>
                <a:t>云平台快速接管，保证业务不中断，持续提供服务，目前只有博飞云容灾方案能应对此需求</a:t>
              </a:r>
              <a:r>
                <a:rPr lang="en-US" altLang="zh-CN" sz="1200" dirty="0">
                  <a:latin typeface="宋体" panose="02010600030101010101" pitchFamily="2" charset="-122"/>
                  <a:ea typeface="宋体" panose="02010600030101010101" pitchFamily="2" charset="-122"/>
                </a:rPr>
                <a:t>”</a:t>
              </a:r>
            </a:p>
            <a:p>
              <a:endParaRPr lang="en-US" altLang="zh-CN" sz="120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  <a:p>
              <a:r>
                <a:rPr lang="zh-CN" altLang="en-US" sz="1200" dirty="0">
                  <a:latin typeface="宋体" panose="02010600030101010101" pitchFamily="2" charset="-122"/>
                  <a:ea typeface="宋体" panose="02010600030101010101" pitchFamily="2" charset="-122"/>
                </a:rPr>
                <a:t>“目前云容灾和迁移已经通过测试，我们希望尽快整合到</a:t>
              </a:r>
              <a:r>
                <a:rPr lang="en-US" altLang="zh-CN" sz="1200" dirty="0">
                  <a:latin typeface="宋体" panose="02010600030101010101" pitchFamily="2" charset="-122"/>
                  <a:ea typeface="宋体" panose="02010600030101010101" pitchFamily="2" charset="-122"/>
                </a:rPr>
                <a:t>Telstra-PBS</a:t>
              </a:r>
              <a:r>
                <a:rPr lang="zh-CN" altLang="en-US" sz="1200" dirty="0">
                  <a:latin typeface="宋体" panose="02010600030101010101" pitchFamily="2" charset="-122"/>
                  <a:ea typeface="宋体" panose="02010600030101010101" pitchFamily="2" charset="-122"/>
                </a:rPr>
                <a:t>的产品服务销售方案中，带来新增值业务”</a:t>
              </a:r>
              <a:endParaRPr lang="en-US" altLang="zh-CN" sz="120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  <a:p>
              <a:pPr algn="r"/>
              <a:r>
                <a:rPr lang="en-US" altLang="zh-CN" sz="1200" dirty="0">
                  <a:latin typeface="宋体" panose="02010600030101010101" pitchFamily="2" charset="-122"/>
                  <a:ea typeface="宋体" panose="02010600030101010101" pitchFamily="2" charset="-122"/>
                </a:rPr>
                <a:t>--Telstra(PBS)</a:t>
              </a:r>
              <a:r>
                <a:rPr lang="zh-CN" altLang="en-US" sz="1200" dirty="0">
                  <a:latin typeface="宋体" panose="02010600030101010101" pitchFamily="2" charset="-122"/>
                  <a:ea typeface="宋体" panose="02010600030101010101" pitchFamily="2" charset="-122"/>
                </a:rPr>
                <a:t>高级产品经理</a:t>
              </a:r>
              <a:endParaRPr lang="en-US" altLang="zh-CN" sz="120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pic>
          <p:nvPicPr>
            <p:cNvPr id="23" name="图片 22">
              <a:extLst>
                <a:ext uri="{FF2B5EF4-FFF2-40B4-BE49-F238E27FC236}">
                  <a16:creationId xmlns="" xmlns:a16="http://schemas.microsoft.com/office/drawing/2014/main" id="{A7DEE11F-EDCD-4499-8D42-66F3B5C702B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843843" y="1438349"/>
              <a:ext cx="1137808" cy="395205"/>
            </a:xfrm>
            <a:prstGeom prst="rect">
              <a:avLst/>
            </a:prstGeom>
          </p:spPr>
        </p:pic>
        <p:sp>
          <p:nvSpPr>
            <p:cNvPr id="38" name="对话气泡: 矩形 37">
              <a:extLst>
                <a:ext uri="{FF2B5EF4-FFF2-40B4-BE49-F238E27FC236}">
                  <a16:creationId xmlns="" xmlns:a16="http://schemas.microsoft.com/office/drawing/2014/main" id="{CE035CC2-6FEB-403F-8280-46F89811CEAB}"/>
                </a:ext>
              </a:extLst>
            </p:cNvPr>
            <p:cNvSpPr/>
            <p:nvPr/>
          </p:nvSpPr>
          <p:spPr>
            <a:xfrm rot="10800000">
              <a:off x="5600007" y="1407211"/>
              <a:ext cx="2763285" cy="2392068"/>
            </a:xfrm>
            <a:prstGeom prst="wedgeRectCallout">
              <a:avLst>
                <a:gd name="adj1" fmla="val 41787"/>
                <a:gd name="adj2" fmla="val 59995"/>
              </a:avLst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</p:grpSp>
      <p:grpSp>
        <p:nvGrpSpPr>
          <p:cNvPr id="45" name="组合 44">
            <a:extLst>
              <a:ext uri="{FF2B5EF4-FFF2-40B4-BE49-F238E27FC236}">
                <a16:creationId xmlns="" xmlns:a16="http://schemas.microsoft.com/office/drawing/2014/main" id="{7CD0CDA4-B6DF-478A-AB51-3D66D815B423}"/>
              </a:ext>
            </a:extLst>
          </p:cNvPr>
          <p:cNvGrpSpPr/>
          <p:nvPr/>
        </p:nvGrpSpPr>
        <p:grpSpPr>
          <a:xfrm>
            <a:off x="6064442" y="4451017"/>
            <a:ext cx="2815093" cy="1867048"/>
            <a:chOff x="5677281" y="4215103"/>
            <a:chExt cx="2815093" cy="1867048"/>
          </a:xfrm>
        </p:grpSpPr>
        <p:pic>
          <p:nvPicPr>
            <p:cNvPr id="27" name="图片 26">
              <a:extLst>
                <a:ext uri="{FF2B5EF4-FFF2-40B4-BE49-F238E27FC236}">
                  <a16:creationId xmlns="" xmlns:a16="http://schemas.microsoft.com/office/drawing/2014/main" id="{3A7611FD-AECB-4D27-BE2A-F0CA939923F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251069" y="4307879"/>
              <a:ext cx="1672049" cy="407088"/>
            </a:xfrm>
            <a:prstGeom prst="rect">
              <a:avLst/>
            </a:prstGeom>
          </p:spPr>
        </p:pic>
        <p:sp>
          <p:nvSpPr>
            <p:cNvPr id="28" name="文本框 27">
              <a:extLst>
                <a:ext uri="{FF2B5EF4-FFF2-40B4-BE49-F238E27FC236}">
                  <a16:creationId xmlns="" xmlns:a16="http://schemas.microsoft.com/office/drawing/2014/main" id="{6CA79729-45E4-4BD8-864B-37E9DFF2DE41}"/>
                </a:ext>
              </a:extLst>
            </p:cNvPr>
            <p:cNvSpPr txBox="1"/>
            <p:nvPr/>
          </p:nvSpPr>
          <p:spPr>
            <a:xfrm>
              <a:off x="5681812" y="4697156"/>
              <a:ext cx="2810562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>
                  <a:latin typeface="宋体" panose="02010600030101010101" pitchFamily="2" charset="-122"/>
                  <a:ea typeface="宋体" panose="02010600030101010101" pitchFamily="2" charset="-122"/>
                </a:rPr>
                <a:t>“富士康提供第三方</a:t>
              </a:r>
              <a:r>
                <a:rPr lang="en-US" altLang="zh-CN" sz="1200" dirty="0">
                  <a:latin typeface="宋体" panose="02010600030101010101" pitchFamily="2" charset="-122"/>
                  <a:ea typeface="宋体" panose="02010600030101010101" pitchFamily="2" charset="-122"/>
                </a:rPr>
                <a:t>IDC</a:t>
              </a:r>
              <a:r>
                <a:rPr lang="zh-CN" altLang="en-US" sz="1200" dirty="0">
                  <a:latin typeface="宋体" panose="02010600030101010101" pitchFamily="2" charset="-122"/>
                  <a:ea typeface="宋体" panose="02010600030101010101" pitchFamily="2" charset="-122"/>
                </a:rPr>
                <a:t>服务，希望能有</a:t>
              </a:r>
              <a:r>
                <a:rPr lang="en-US" altLang="zh-CN" sz="1200" dirty="0">
                  <a:solidFill>
                    <a:srgbClr val="C0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OpenStack</a:t>
              </a:r>
              <a:r>
                <a:rPr lang="zh-CN" altLang="en-US" sz="1200" dirty="0">
                  <a:solidFill>
                    <a:srgbClr val="C0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云平台容灾</a:t>
              </a:r>
              <a:r>
                <a:rPr lang="zh-CN" altLang="en-US" sz="1200" dirty="0">
                  <a:latin typeface="宋体" panose="02010600030101010101" pitchFamily="2" charset="-122"/>
                  <a:ea typeface="宋体" panose="02010600030101010101" pitchFamily="2" charset="-122"/>
                </a:rPr>
                <a:t>接管方案，测试了</a:t>
              </a:r>
              <a:r>
                <a:rPr lang="en-US" altLang="zh-CN" sz="1200" dirty="0">
                  <a:latin typeface="宋体" panose="02010600030101010101" pitchFamily="2" charset="-122"/>
                  <a:ea typeface="宋体" panose="02010600030101010101" pitchFamily="2" charset="-122"/>
                </a:rPr>
                <a:t>Veritas</a:t>
              </a:r>
              <a:r>
                <a:rPr lang="zh-CN" altLang="en-US" sz="1200" dirty="0">
                  <a:latin typeface="宋体" panose="02010600030101010101" pitchFamily="2" charset="-122"/>
                  <a:ea typeface="宋体" panose="02010600030101010101" pitchFamily="2" charset="-122"/>
                </a:rPr>
                <a:t>、爱数、</a:t>
              </a:r>
              <a:r>
                <a:rPr lang="en-US" altLang="zh-CN" sz="1200" dirty="0">
                  <a:latin typeface="宋体" panose="02010600030101010101" pitchFamily="2" charset="-122"/>
                  <a:ea typeface="宋体" panose="02010600030101010101" pitchFamily="2" charset="-122"/>
                </a:rPr>
                <a:t>EMC</a:t>
              </a:r>
              <a:r>
                <a:rPr lang="zh-CN" altLang="en-US" sz="1200" dirty="0">
                  <a:latin typeface="宋体" panose="02010600030101010101" pitchFamily="2" charset="-122"/>
                  <a:ea typeface="宋体" panose="02010600030101010101" pitchFamily="2" charset="-122"/>
                </a:rPr>
                <a:t>都无法满足需求，博飞方案非常合适，目前已经完成测试，将尽快针对夏普生产系统进行容灾部署</a:t>
              </a:r>
              <a:r>
                <a:rPr lang="en-US" altLang="zh-CN" sz="1200" dirty="0">
                  <a:latin typeface="宋体" panose="02010600030101010101" pitchFamily="2" charset="-122"/>
                  <a:ea typeface="宋体" panose="02010600030101010101" pitchFamily="2" charset="-122"/>
                </a:rPr>
                <a:t>”</a:t>
              </a:r>
            </a:p>
            <a:p>
              <a:pPr algn="r"/>
              <a:r>
                <a:rPr lang="en-US" altLang="zh-CN" sz="1200" dirty="0">
                  <a:latin typeface="宋体" panose="02010600030101010101" pitchFamily="2" charset="-122"/>
                  <a:ea typeface="宋体" panose="02010600030101010101" pitchFamily="2" charset="-122"/>
                </a:rPr>
                <a:t>--Foxconn</a:t>
              </a:r>
              <a:r>
                <a:rPr lang="zh-CN" altLang="en-US" sz="1200" dirty="0">
                  <a:latin typeface="宋体" panose="02010600030101010101" pitchFamily="2" charset="-122"/>
                  <a:ea typeface="宋体" panose="02010600030101010101" pitchFamily="2" charset="-122"/>
                </a:rPr>
                <a:t>技术架构经理</a:t>
              </a:r>
              <a:endParaRPr lang="en-US" altLang="zh-CN" sz="120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39" name="对话气泡: 矩形 38">
              <a:extLst>
                <a:ext uri="{FF2B5EF4-FFF2-40B4-BE49-F238E27FC236}">
                  <a16:creationId xmlns="" xmlns:a16="http://schemas.microsoft.com/office/drawing/2014/main" id="{5011F024-9596-48E0-832E-24674EA99C1B}"/>
                </a:ext>
              </a:extLst>
            </p:cNvPr>
            <p:cNvSpPr/>
            <p:nvPr/>
          </p:nvSpPr>
          <p:spPr>
            <a:xfrm rot="10800000">
              <a:off x="5677281" y="4215103"/>
              <a:ext cx="2763285" cy="1867048"/>
            </a:xfrm>
            <a:prstGeom prst="wedgeRectCallout">
              <a:avLst>
                <a:gd name="adj1" fmla="val -2406"/>
                <a:gd name="adj2" fmla="val 59995"/>
              </a:avLst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</p:grpSp>
      <p:grpSp>
        <p:nvGrpSpPr>
          <p:cNvPr id="43" name="组合 42">
            <a:extLst>
              <a:ext uri="{FF2B5EF4-FFF2-40B4-BE49-F238E27FC236}">
                <a16:creationId xmlns="" xmlns:a16="http://schemas.microsoft.com/office/drawing/2014/main" id="{7D8001DE-210C-4E16-A1B8-E7C42A620029}"/>
              </a:ext>
            </a:extLst>
          </p:cNvPr>
          <p:cNvGrpSpPr/>
          <p:nvPr/>
        </p:nvGrpSpPr>
        <p:grpSpPr>
          <a:xfrm>
            <a:off x="9501304" y="1178650"/>
            <a:ext cx="2465256" cy="2262136"/>
            <a:chOff x="8464390" y="858985"/>
            <a:chExt cx="2465256" cy="2262136"/>
          </a:xfrm>
        </p:grpSpPr>
        <p:pic>
          <p:nvPicPr>
            <p:cNvPr id="25" name="图片 24">
              <a:extLst>
                <a:ext uri="{FF2B5EF4-FFF2-40B4-BE49-F238E27FC236}">
                  <a16:creationId xmlns="" xmlns:a16="http://schemas.microsoft.com/office/drawing/2014/main" id="{726F31CB-9930-4D1C-B039-787223E2516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061018" y="951088"/>
              <a:ext cx="1113104" cy="392136"/>
            </a:xfrm>
            <a:prstGeom prst="rect">
              <a:avLst/>
            </a:prstGeom>
          </p:spPr>
        </p:pic>
        <p:sp>
          <p:nvSpPr>
            <p:cNvPr id="26" name="文本框 25">
              <a:extLst>
                <a:ext uri="{FF2B5EF4-FFF2-40B4-BE49-F238E27FC236}">
                  <a16:creationId xmlns="" xmlns:a16="http://schemas.microsoft.com/office/drawing/2014/main" id="{B7F71ABF-1207-45EF-8C92-6B1B3ADDE1C1}"/>
                </a:ext>
              </a:extLst>
            </p:cNvPr>
            <p:cNvSpPr txBox="1"/>
            <p:nvPr/>
          </p:nvSpPr>
          <p:spPr>
            <a:xfrm>
              <a:off x="8466249" y="1343224"/>
              <a:ext cx="2463397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>
                  <a:latin typeface="宋体" panose="02010600030101010101" pitchFamily="2" charset="-122"/>
                  <a:ea typeface="宋体" panose="02010600030101010101" pitchFamily="2" charset="-122"/>
                </a:rPr>
                <a:t>“我们很早就上阿里云了，但随着业务多样化发展和信息管控需要，有些业务要</a:t>
              </a:r>
              <a:r>
                <a:rPr lang="zh-CN" altLang="en-US" sz="1200" dirty="0">
                  <a:solidFill>
                    <a:srgbClr val="C0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从云上迁下来到本地</a:t>
              </a:r>
              <a:r>
                <a:rPr lang="zh-CN" altLang="en-US" sz="1200" dirty="0">
                  <a:latin typeface="宋体" panose="02010600030101010101" pitchFamily="2" charset="-122"/>
                  <a:ea typeface="宋体" panose="02010600030101010101" pitchFamily="2" charset="-122"/>
                </a:rPr>
                <a:t>（虚机或者私有云），有些业务要迁上去，但没有找到能</a:t>
              </a:r>
              <a:r>
                <a:rPr lang="zh-CN" altLang="en-US" sz="1200" dirty="0">
                  <a:solidFill>
                    <a:srgbClr val="C0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随时方便迁移</a:t>
              </a:r>
              <a:r>
                <a:rPr lang="zh-CN" altLang="en-US" sz="1200" dirty="0">
                  <a:latin typeface="宋体" panose="02010600030101010101" pitchFamily="2" charset="-122"/>
                  <a:ea typeface="宋体" panose="02010600030101010101" pitchFamily="2" charset="-122"/>
                </a:rPr>
                <a:t>的方案，</a:t>
              </a:r>
              <a:r>
                <a:rPr lang="en-US" altLang="zh-CN" sz="1200" dirty="0" err="1">
                  <a:latin typeface="宋体" panose="02010600030101010101" pitchFamily="2" charset="-122"/>
                  <a:ea typeface="宋体" panose="02010600030101010101" pitchFamily="2" charset="-122"/>
                </a:rPr>
                <a:t>Xsky</a:t>
              </a:r>
              <a:r>
                <a:rPr lang="zh-CN" altLang="en-US" sz="1200" dirty="0">
                  <a:latin typeface="宋体" panose="02010600030101010101" pitchFamily="2" charset="-122"/>
                  <a:ea typeface="宋体" panose="02010600030101010101" pitchFamily="2" charset="-122"/>
                </a:rPr>
                <a:t>给我推荐了博飞迁移，评估能解决现有诉求”</a:t>
              </a:r>
              <a:endParaRPr lang="en-US" altLang="zh-CN" sz="120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  <a:p>
              <a:pPr algn="r"/>
              <a:r>
                <a:rPr lang="en-US" altLang="zh-CN" sz="1200" dirty="0">
                  <a:latin typeface="宋体" panose="02010600030101010101" pitchFamily="2" charset="-122"/>
                  <a:ea typeface="宋体" panose="02010600030101010101" pitchFamily="2" charset="-122"/>
                </a:rPr>
                <a:t>--</a:t>
              </a:r>
              <a:r>
                <a:rPr lang="zh-CN" altLang="en-US" sz="1200" dirty="0">
                  <a:latin typeface="宋体" panose="02010600030101010101" pitchFamily="2" charset="-122"/>
                  <a:ea typeface="宋体" panose="02010600030101010101" pitchFamily="2" charset="-122"/>
                </a:rPr>
                <a:t>复星</a:t>
              </a:r>
              <a:r>
                <a:rPr lang="en-US" altLang="zh-CN" sz="1200" dirty="0">
                  <a:latin typeface="宋体" panose="02010600030101010101" pitchFamily="2" charset="-122"/>
                  <a:ea typeface="宋体" panose="02010600030101010101" pitchFamily="2" charset="-122"/>
                </a:rPr>
                <a:t>IT</a:t>
              </a:r>
              <a:r>
                <a:rPr lang="zh-CN" altLang="en-US" sz="1200" dirty="0">
                  <a:latin typeface="宋体" panose="02010600030101010101" pitchFamily="2" charset="-122"/>
                  <a:ea typeface="宋体" panose="02010600030101010101" pitchFamily="2" charset="-122"/>
                </a:rPr>
                <a:t>基础架构总监</a:t>
              </a:r>
              <a:endParaRPr lang="en-US" altLang="zh-CN" sz="120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40" name="对话气泡: 矩形 39">
              <a:extLst>
                <a:ext uri="{FF2B5EF4-FFF2-40B4-BE49-F238E27FC236}">
                  <a16:creationId xmlns="" xmlns:a16="http://schemas.microsoft.com/office/drawing/2014/main" id="{D406C58B-B8EC-410F-859F-78ABA55B831A}"/>
                </a:ext>
              </a:extLst>
            </p:cNvPr>
            <p:cNvSpPr/>
            <p:nvPr/>
          </p:nvSpPr>
          <p:spPr>
            <a:xfrm rot="10800000">
              <a:off x="8464390" y="858985"/>
              <a:ext cx="2448268" cy="2262136"/>
            </a:xfrm>
            <a:prstGeom prst="wedgeRectCallout">
              <a:avLst>
                <a:gd name="adj1" fmla="val 41787"/>
                <a:gd name="adj2" fmla="val 59995"/>
              </a:avLst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</p:grpSp>
      <p:grpSp>
        <p:nvGrpSpPr>
          <p:cNvPr id="42" name="组合 41">
            <a:extLst>
              <a:ext uri="{FF2B5EF4-FFF2-40B4-BE49-F238E27FC236}">
                <a16:creationId xmlns="" xmlns:a16="http://schemas.microsoft.com/office/drawing/2014/main" id="{93074BCC-76B0-4450-AD63-708AF67D8BAA}"/>
              </a:ext>
            </a:extLst>
          </p:cNvPr>
          <p:cNvGrpSpPr/>
          <p:nvPr/>
        </p:nvGrpSpPr>
        <p:grpSpPr>
          <a:xfrm>
            <a:off x="9190341" y="3919241"/>
            <a:ext cx="2606956" cy="2188261"/>
            <a:chOff x="8415812" y="3558285"/>
            <a:chExt cx="2606956" cy="2292936"/>
          </a:xfrm>
        </p:grpSpPr>
        <p:pic>
          <p:nvPicPr>
            <p:cNvPr id="29" name="图片 28">
              <a:extLst>
                <a:ext uri="{FF2B5EF4-FFF2-40B4-BE49-F238E27FC236}">
                  <a16:creationId xmlns="" xmlns:a16="http://schemas.microsoft.com/office/drawing/2014/main" id="{DB032776-F354-4E4E-875D-76022538DF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378279" y="3621951"/>
              <a:ext cx="575571" cy="704305"/>
            </a:xfrm>
            <a:prstGeom prst="rect">
              <a:avLst/>
            </a:prstGeom>
          </p:spPr>
        </p:pic>
        <p:sp>
          <p:nvSpPr>
            <p:cNvPr id="30" name="文本框 29">
              <a:extLst>
                <a:ext uri="{FF2B5EF4-FFF2-40B4-BE49-F238E27FC236}">
                  <a16:creationId xmlns="" xmlns:a16="http://schemas.microsoft.com/office/drawing/2014/main" id="{338432D2-AB25-47E5-80B0-CB563908A945}"/>
                </a:ext>
              </a:extLst>
            </p:cNvPr>
            <p:cNvSpPr txBox="1"/>
            <p:nvPr/>
          </p:nvSpPr>
          <p:spPr>
            <a:xfrm>
              <a:off x="8415812" y="4326256"/>
              <a:ext cx="2523513" cy="14512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>
                  <a:latin typeface="宋体" panose="02010600030101010101" pitchFamily="2" charset="-122"/>
                  <a:ea typeface="宋体" panose="02010600030101010101" pitchFamily="2" charset="-122"/>
                </a:rPr>
                <a:t>“云平台存储方案各异，迁移上云或者云上容灾如何能</a:t>
              </a:r>
              <a:r>
                <a:rPr lang="zh-CN" altLang="en-US" sz="1200" dirty="0">
                  <a:solidFill>
                    <a:srgbClr val="C0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更好的适配所有存储技术，促进云存储资源的高效频繁使用</a:t>
              </a:r>
              <a:r>
                <a:rPr lang="zh-CN" altLang="en-US" sz="1200" dirty="0">
                  <a:latin typeface="宋体" panose="02010600030101010101" pitchFamily="2" charset="-122"/>
                  <a:ea typeface="宋体" panose="02010600030101010101" pitchFamily="2" charset="-122"/>
                </a:rPr>
                <a:t>，</a:t>
              </a:r>
              <a:r>
                <a:rPr lang="en-US" altLang="zh-CN" sz="1200" dirty="0">
                  <a:latin typeface="宋体" panose="02010600030101010101" pitchFamily="2" charset="-122"/>
                  <a:ea typeface="宋体" panose="02010600030101010101" pitchFamily="2" charset="-122"/>
                </a:rPr>
                <a:t>embrace cloud</a:t>
              </a:r>
              <a:r>
                <a:rPr lang="zh-CN" altLang="en-US" sz="1200" dirty="0">
                  <a:latin typeface="宋体" panose="02010600030101010101" pitchFamily="2" charset="-122"/>
                  <a:ea typeface="宋体" panose="02010600030101010101" pitchFamily="2" charset="-122"/>
                </a:rPr>
                <a:t>，</a:t>
              </a:r>
              <a:r>
                <a:rPr lang="en-US" altLang="zh-CN" sz="1200" dirty="0">
                  <a:latin typeface="宋体" panose="02010600030101010101" pitchFamily="2" charset="-122"/>
                  <a:ea typeface="宋体" panose="02010600030101010101" pitchFamily="2" charset="-122"/>
                </a:rPr>
                <a:t>embrace Ceph</a:t>
              </a:r>
              <a:r>
                <a:rPr lang="zh-CN" altLang="en-US" sz="1200" dirty="0">
                  <a:latin typeface="宋体" panose="02010600030101010101" pitchFamily="2" charset="-122"/>
                  <a:ea typeface="宋体" panose="02010600030101010101" pitchFamily="2" charset="-122"/>
                </a:rPr>
                <a:t>，博飞的</a:t>
              </a:r>
              <a:r>
                <a:rPr lang="en-US" altLang="zh-CN" sz="1200" dirty="0">
                  <a:latin typeface="宋体" panose="02010600030101010101" pitchFamily="2" charset="-122"/>
                  <a:ea typeface="宋体" panose="02010600030101010101" pitchFamily="2" charset="-122"/>
                </a:rPr>
                <a:t>HyperGate</a:t>
              </a:r>
              <a:r>
                <a:rPr lang="zh-CN" altLang="en-US" sz="1200" dirty="0">
                  <a:latin typeface="宋体" panose="02010600030101010101" pitchFamily="2" charset="-122"/>
                  <a:ea typeface="宋体" panose="02010600030101010101" pitchFamily="2" charset="-122"/>
                </a:rPr>
                <a:t>给了很好的助力”</a:t>
              </a:r>
              <a:endParaRPr lang="en-US" altLang="zh-CN" sz="120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  <a:p>
              <a:pPr algn="r"/>
              <a:r>
                <a:rPr lang="en-US" altLang="zh-CN" sz="1200" dirty="0">
                  <a:latin typeface="宋体" panose="02010600030101010101" pitchFamily="2" charset="-122"/>
                  <a:ea typeface="宋体" panose="02010600030101010101" pitchFamily="2" charset="-122"/>
                </a:rPr>
                <a:t>--Ceph</a:t>
              </a:r>
              <a:r>
                <a:rPr lang="zh-CN" altLang="en-US" sz="1200" dirty="0">
                  <a:latin typeface="宋体" panose="02010600030101010101" pitchFamily="2" charset="-122"/>
                  <a:ea typeface="宋体" panose="02010600030101010101" pitchFamily="2" charset="-122"/>
                </a:rPr>
                <a:t>中国社区</a:t>
              </a:r>
            </a:p>
          </p:txBody>
        </p:sp>
        <p:sp>
          <p:nvSpPr>
            <p:cNvPr id="41" name="对话气泡: 矩形 40">
              <a:extLst>
                <a:ext uri="{FF2B5EF4-FFF2-40B4-BE49-F238E27FC236}">
                  <a16:creationId xmlns="" xmlns:a16="http://schemas.microsoft.com/office/drawing/2014/main" id="{67706564-CBB6-4BCC-A051-A267644AE9FE}"/>
                </a:ext>
              </a:extLst>
            </p:cNvPr>
            <p:cNvSpPr/>
            <p:nvPr/>
          </p:nvSpPr>
          <p:spPr>
            <a:xfrm rot="10800000">
              <a:off x="8440566" y="3558285"/>
              <a:ext cx="2582202" cy="2292936"/>
            </a:xfrm>
            <a:prstGeom prst="wedgeRectCallout">
              <a:avLst>
                <a:gd name="adj1" fmla="val 892"/>
                <a:gd name="adj2" fmla="val 60252"/>
              </a:avLst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</p:grpSp>
      <p:sp>
        <p:nvSpPr>
          <p:cNvPr id="51" name="矩形 50">
            <a:extLst>
              <a:ext uri="{FF2B5EF4-FFF2-40B4-BE49-F238E27FC236}">
                <a16:creationId xmlns="" xmlns:a16="http://schemas.microsoft.com/office/drawing/2014/main" id="{AE4963BC-EB56-4C17-AEEC-9D1BF5229137}"/>
              </a:ext>
            </a:extLst>
          </p:cNvPr>
          <p:cNvSpPr/>
          <p:nvPr/>
        </p:nvSpPr>
        <p:spPr>
          <a:xfrm>
            <a:off x="4306969" y="842320"/>
            <a:ext cx="3578062" cy="950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33180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9">
            <a:extLst>
              <a:ext uri="{FF2B5EF4-FFF2-40B4-BE49-F238E27FC236}">
                <a16:creationId xmlns="" xmlns:a16="http://schemas.microsoft.com/office/drawing/2014/main" id="{9A582974-1F23-4A7F-A4BC-176EC922A14D}"/>
              </a:ext>
            </a:extLst>
          </p:cNvPr>
          <p:cNvSpPr/>
          <p:nvPr/>
        </p:nvSpPr>
        <p:spPr>
          <a:xfrm>
            <a:off x="2309645" y="1685723"/>
            <a:ext cx="7457719" cy="2270680"/>
          </a:xfrm>
          <a:prstGeom prst="rect">
            <a:avLst/>
          </a:prstGeom>
          <a:noFill/>
          <a:ln w="38100" cap="rnd">
            <a:solidFill>
              <a:schemeClr val="tx1"/>
            </a:solidFill>
            <a:prstDash val="solid"/>
            <a:rou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44"/>
          </a:p>
        </p:txBody>
      </p:sp>
      <p:sp>
        <p:nvSpPr>
          <p:cNvPr id="46" name="文本框 45">
            <a:extLst>
              <a:ext uri="{FF2B5EF4-FFF2-40B4-BE49-F238E27FC236}">
                <a16:creationId xmlns="" xmlns:a16="http://schemas.microsoft.com/office/drawing/2014/main" id="{67D8A254-7379-41ED-A2B8-88D005141D30}"/>
              </a:ext>
            </a:extLst>
          </p:cNvPr>
          <p:cNvSpPr txBox="1"/>
          <p:nvPr/>
        </p:nvSpPr>
        <p:spPr>
          <a:xfrm>
            <a:off x="4517906" y="2014652"/>
            <a:ext cx="311649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000" spc="266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有没有树立壁垒</a:t>
            </a:r>
          </a:p>
        </p:txBody>
      </p:sp>
      <p:sp>
        <p:nvSpPr>
          <p:cNvPr id="47" name="文本框 46">
            <a:extLst>
              <a:ext uri="{FF2B5EF4-FFF2-40B4-BE49-F238E27FC236}">
                <a16:creationId xmlns="" xmlns:a16="http://schemas.microsoft.com/office/drawing/2014/main" id="{352C25D2-2615-4A32-90AF-277A2FE0CAA1}"/>
              </a:ext>
            </a:extLst>
          </p:cNvPr>
          <p:cNvSpPr txBox="1"/>
          <p:nvPr/>
        </p:nvSpPr>
        <p:spPr>
          <a:xfrm>
            <a:off x="3137371" y="2962444"/>
            <a:ext cx="580226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300" spc="266" dirty="0" smtClean="0">
                <a:solidFill>
                  <a:srgbClr val="B4296A"/>
                </a:solidFill>
                <a:latin typeface="华文琥珀" panose="02010800040101010101" pitchFamily="2" charset="-122"/>
                <a:ea typeface="华文琥珀" panose="02010800040101010101" pitchFamily="2" charset="-122"/>
              </a:rPr>
              <a:t>Yup</a:t>
            </a:r>
            <a:r>
              <a:rPr lang="zh-CN" altLang="en-US" sz="3300" spc="266" dirty="0" smtClean="0">
                <a:solidFill>
                  <a:srgbClr val="B4296A"/>
                </a:solidFill>
                <a:latin typeface="华文琥珀" panose="02010800040101010101" pitchFamily="2" charset="-122"/>
                <a:ea typeface="华文琥珀" panose="02010800040101010101" pitchFamily="2" charset="-122"/>
              </a:rPr>
              <a:t>！ </a:t>
            </a:r>
            <a:r>
              <a:rPr lang="en-US" altLang="zh-CN" sz="3300" spc="266" dirty="0" smtClean="0">
                <a:solidFill>
                  <a:srgbClr val="B4296A"/>
                </a:solidFill>
                <a:latin typeface="华文琥珀" panose="02010800040101010101" pitchFamily="2" charset="-122"/>
                <a:ea typeface="华文琥珀" panose="02010800040101010101" pitchFamily="2" charset="-122"/>
              </a:rPr>
              <a:t>And Comprehensive</a:t>
            </a:r>
            <a:endParaRPr lang="zh-CN" altLang="en-US" sz="3300" spc="266" dirty="0">
              <a:solidFill>
                <a:srgbClr val="B4296A"/>
              </a:solidFill>
              <a:latin typeface="华文琥珀" panose="02010800040101010101" pitchFamily="2" charset="-122"/>
              <a:ea typeface="华文琥珀" panose="02010800040101010101" pitchFamily="2" charset="-122"/>
            </a:endParaRPr>
          </a:p>
        </p:txBody>
      </p:sp>
      <p:sp>
        <p:nvSpPr>
          <p:cNvPr id="48" name="Rectangle 57">
            <a:extLst>
              <a:ext uri="{FF2B5EF4-FFF2-40B4-BE49-F238E27FC236}">
                <a16:creationId xmlns="" xmlns:a16="http://schemas.microsoft.com/office/drawing/2014/main" id="{A2971D4B-9271-49A7-B2DB-99EB28DFE538}"/>
              </a:ext>
            </a:extLst>
          </p:cNvPr>
          <p:cNvSpPr/>
          <p:nvPr/>
        </p:nvSpPr>
        <p:spPr>
          <a:xfrm>
            <a:off x="3032976" y="4237559"/>
            <a:ext cx="6011056" cy="7889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1440"/>
              </a:spcBef>
            </a:pPr>
            <a:r>
              <a:rPr lang="en-US" altLang="zh-CN" sz="1680" spc="266" dirty="0" smtClean="0">
                <a:latin typeface="微软雅黑 Light" panose="020B0502040204020203" pitchFamily="34" charset="-122"/>
                <a:sym typeface="Wingdings" panose="05000000000000000000" pitchFamily="2" charset="2"/>
              </a:rPr>
              <a:t>Technology</a:t>
            </a:r>
            <a:r>
              <a:rPr lang="zh-CN" altLang="en-US" sz="1680" spc="266" dirty="0" smtClean="0">
                <a:latin typeface="微软雅黑 Light" panose="020B0502040204020203" pitchFamily="34" charset="-122"/>
                <a:sym typeface="Wingdings" panose="05000000000000000000" pitchFamily="2" charset="2"/>
              </a:rPr>
              <a:t>、</a:t>
            </a:r>
            <a:r>
              <a:rPr lang="en-US" altLang="zh-CN" sz="1680" spc="266" dirty="0" smtClean="0">
                <a:latin typeface="微软雅黑 Light" panose="020B0502040204020203" pitchFamily="34" charset="-122"/>
                <a:sym typeface="Wingdings" panose="05000000000000000000" pitchFamily="2" charset="2"/>
              </a:rPr>
              <a:t>Time</a:t>
            </a:r>
            <a:r>
              <a:rPr lang="zh-CN" altLang="en-US" sz="1680" spc="266" dirty="0" smtClean="0">
                <a:latin typeface="微软雅黑 Light" panose="020B0502040204020203" pitchFamily="34" charset="-122"/>
                <a:sym typeface="Wingdings" panose="05000000000000000000" pitchFamily="2" charset="2"/>
              </a:rPr>
              <a:t>、</a:t>
            </a:r>
            <a:r>
              <a:rPr lang="en-US" altLang="zh-CN" sz="1680" spc="266" dirty="0" smtClean="0">
                <a:latin typeface="微软雅黑 Light" panose="020B0502040204020203" pitchFamily="34" charset="-122"/>
                <a:sym typeface="Wingdings" panose="05000000000000000000" pitchFamily="2" charset="2"/>
              </a:rPr>
              <a:t>Alliance</a:t>
            </a:r>
            <a:r>
              <a:rPr lang="zh-CN" altLang="en-US" sz="1680" spc="266" dirty="0" smtClean="0">
                <a:latin typeface="微软雅黑 Light" panose="020B0502040204020203" pitchFamily="34" charset="-122"/>
                <a:sym typeface="Wingdings" panose="05000000000000000000" pitchFamily="2" charset="2"/>
              </a:rPr>
              <a:t>、</a:t>
            </a:r>
            <a:r>
              <a:rPr lang="en-US" altLang="zh-CN" sz="1680" spc="266" dirty="0" smtClean="0">
                <a:latin typeface="微软雅黑 Light" panose="020B0502040204020203" pitchFamily="34" charset="-122"/>
                <a:sym typeface="Wingdings" panose="05000000000000000000" pitchFamily="2" charset="2"/>
              </a:rPr>
              <a:t>Channels</a:t>
            </a:r>
            <a:endParaRPr lang="en-US" altLang="zh-CN" sz="1680" spc="266" dirty="0">
              <a:latin typeface="微软雅黑 Light" panose="020B0502040204020203" pitchFamily="34" charset="-122"/>
              <a:sym typeface="Wingdings" panose="05000000000000000000" pitchFamily="2" charset="2"/>
            </a:endParaRPr>
          </a:p>
          <a:p>
            <a:pPr algn="ctr">
              <a:spcBef>
                <a:spcPts val="1440"/>
              </a:spcBef>
            </a:pPr>
            <a:r>
              <a:rPr lang="zh-CN" altLang="en-US" sz="1680" spc="266" dirty="0">
                <a:solidFill>
                  <a:srgbClr val="B4296A"/>
                </a:solidFill>
                <a:latin typeface="微软雅黑 Light" panose="020B0502040204020203" pitchFamily="34" charset="-122"/>
                <a:sym typeface="Wingdings" panose="05000000000000000000" pitchFamily="2" charset="2"/>
              </a:rPr>
              <a:t>护城墙够高！护城河够宽！</a:t>
            </a:r>
            <a:endParaRPr lang="en-US" altLang="zh-CN" sz="1680" spc="266" dirty="0">
              <a:solidFill>
                <a:srgbClr val="B4296A"/>
              </a:solidFill>
              <a:latin typeface="微软雅黑 Light" panose="020B0502040204020203" pitchFamily="34" charset="-122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5534928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>
            <a:extLst>
              <a:ext uri="{FF2B5EF4-FFF2-40B4-BE49-F238E27FC236}">
                <a16:creationId xmlns:a16="http://schemas.microsoft.com/office/drawing/2014/main" xmlns="" id="{4853EA03-E73C-4DC6-AE89-35AB0B699A05}"/>
              </a:ext>
            </a:extLst>
          </p:cNvPr>
          <p:cNvGrpSpPr/>
          <p:nvPr/>
        </p:nvGrpSpPr>
        <p:grpSpPr>
          <a:xfrm>
            <a:off x="2422551" y="5489321"/>
            <a:ext cx="7234606" cy="1179002"/>
            <a:chOff x="2018792" y="4402192"/>
            <a:chExt cx="6460559" cy="1154742"/>
          </a:xfrm>
        </p:grpSpPr>
        <p:sp>
          <p:nvSpPr>
            <p:cNvPr id="71" name="文本框 70">
              <a:extLst>
                <a:ext uri="{FF2B5EF4-FFF2-40B4-BE49-F238E27FC236}">
                  <a16:creationId xmlns:a16="http://schemas.microsoft.com/office/drawing/2014/main" xmlns="" id="{3CE4E0DD-AD4E-4928-80C8-6231D5F23B73}"/>
                </a:ext>
              </a:extLst>
            </p:cNvPr>
            <p:cNvSpPr txBox="1"/>
            <p:nvPr/>
          </p:nvSpPr>
          <p:spPr>
            <a:xfrm>
              <a:off x="2560725" y="5245056"/>
              <a:ext cx="707539" cy="289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32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foreign</a:t>
              </a:r>
            </a:p>
          </p:txBody>
        </p:sp>
        <p:sp>
          <p:nvSpPr>
            <p:cNvPr id="73" name="文本框 72">
              <a:extLst>
                <a:ext uri="{FF2B5EF4-FFF2-40B4-BE49-F238E27FC236}">
                  <a16:creationId xmlns:a16="http://schemas.microsoft.com/office/drawing/2014/main" xmlns="" id="{B14CD916-10D9-400F-A3B6-A0E89EA21C19}"/>
                </a:ext>
              </a:extLst>
            </p:cNvPr>
            <p:cNvSpPr txBox="1"/>
            <p:nvPr/>
          </p:nvSpPr>
          <p:spPr>
            <a:xfrm>
              <a:off x="2516622" y="4621648"/>
              <a:ext cx="707539" cy="289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32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China</a:t>
              </a:r>
            </a:p>
          </p:txBody>
        </p:sp>
        <p:pic>
          <p:nvPicPr>
            <p:cNvPr id="74" name="图片 73">
              <a:extLst>
                <a:ext uri="{FF2B5EF4-FFF2-40B4-BE49-F238E27FC236}">
                  <a16:creationId xmlns:a16="http://schemas.microsoft.com/office/drawing/2014/main" xmlns="" id="{C0745A0C-FFAC-4846-82B5-1C5BE559E5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grayscl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10951" y="5275475"/>
              <a:ext cx="688021" cy="256174"/>
            </a:xfrm>
            <a:prstGeom prst="rect">
              <a:avLst/>
            </a:prstGeom>
          </p:spPr>
        </p:pic>
        <p:pic>
          <p:nvPicPr>
            <p:cNvPr id="75" name="图片 74">
              <a:extLst>
                <a:ext uri="{FF2B5EF4-FFF2-40B4-BE49-F238E27FC236}">
                  <a16:creationId xmlns:a16="http://schemas.microsoft.com/office/drawing/2014/main" xmlns="" id="{B856CCE1-9436-4D75-A073-45B426A5B8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grayscl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38270" y="4610573"/>
              <a:ext cx="801878" cy="260700"/>
            </a:xfrm>
            <a:prstGeom prst="rect">
              <a:avLst/>
            </a:prstGeom>
          </p:spPr>
        </p:pic>
        <p:grpSp>
          <p:nvGrpSpPr>
            <p:cNvPr id="79" name="组合 78">
              <a:extLst>
                <a:ext uri="{FF2B5EF4-FFF2-40B4-BE49-F238E27FC236}">
                  <a16:creationId xmlns:a16="http://schemas.microsoft.com/office/drawing/2014/main" xmlns="" id="{FA4B41E5-860A-4405-A008-66B8854F1CA1}"/>
                </a:ext>
              </a:extLst>
            </p:cNvPr>
            <p:cNvGrpSpPr/>
            <p:nvPr/>
          </p:nvGrpSpPr>
          <p:grpSpPr>
            <a:xfrm>
              <a:off x="4196290" y="5253701"/>
              <a:ext cx="806933" cy="303233"/>
              <a:chOff x="2229723" y="4746609"/>
              <a:chExt cx="787572" cy="295957"/>
            </a:xfrm>
          </p:grpSpPr>
          <p:pic>
            <p:nvPicPr>
              <p:cNvPr id="76" name="图片 75">
                <a:extLst>
                  <a:ext uri="{FF2B5EF4-FFF2-40B4-BE49-F238E27FC236}">
                    <a16:creationId xmlns:a16="http://schemas.microsoft.com/office/drawing/2014/main" xmlns="" id="{346679D5-DD3D-4D01-9247-EC607C926C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screen">
                <a:clrChange>
                  <a:clrFrom>
                    <a:srgbClr val="649DBF"/>
                  </a:clrFrom>
                  <a:clrTo>
                    <a:srgbClr val="649DBF">
                      <a:alpha val="0"/>
                    </a:srgbClr>
                  </a:clrTo>
                </a:clrChange>
                <a:grayscl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229723" y="4746609"/>
                <a:ext cx="294403" cy="295957"/>
              </a:xfrm>
              <a:prstGeom prst="rect">
                <a:avLst/>
              </a:prstGeom>
            </p:spPr>
          </p:pic>
          <p:pic>
            <p:nvPicPr>
              <p:cNvPr id="77" name="图片 76">
                <a:extLst>
                  <a:ext uri="{FF2B5EF4-FFF2-40B4-BE49-F238E27FC236}">
                    <a16:creationId xmlns:a16="http://schemas.microsoft.com/office/drawing/2014/main" xmlns="" id="{B7C21E8D-668E-41F2-A83C-8CEA546F3A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screen">
                <a:grayscl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557187" y="4851910"/>
                <a:ext cx="460108" cy="100907"/>
              </a:xfrm>
              <a:prstGeom prst="rect">
                <a:avLst/>
              </a:prstGeom>
            </p:spPr>
          </p:pic>
        </p:grpSp>
        <p:pic>
          <p:nvPicPr>
            <p:cNvPr id="78" name="图片 77">
              <a:extLst>
                <a:ext uri="{FF2B5EF4-FFF2-40B4-BE49-F238E27FC236}">
                  <a16:creationId xmlns:a16="http://schemas.microsoft.com/office/drawing/2014/main" xmlns="" id="{A1C69D75-B8F4-4724-B712-4E4BE855F7F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grayscl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152187" y="4618208"/>
              <a:ext cx="796526" cy="260417"/>
            </a:xfrm>
            <a:prstGeom prst="rect">
              <a:avLst/>
            </a:prstGeom>
          </p:spPr>
        </p:pic>
        <p:pic>
          <p:nvPicPr>
            <p:cNvPr id="80" name="图片 79">
              <a:extLst>
                <a:ext uri="{FF2B5EF4-FFF2-40B4-BE49-F238E27FC236}">
                  <a16:creationId xmlns:a16="http://schemas.microsoft.com/office/drawing/2014/main" xmlns="" id="{CC57033A-72B3-4CF9-8F4E-12E5E463D3C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grayscl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271954" y="5253948"/>
              <a:ext cx="669730" cy="276754"/>
            </a:xfrm>
            <a:prstGeom prst="rect">
              <a:avLst/>
            </a:prstGeom>
          </p:spPr>
        </p:pic>
        <p:pic>
          <p:nvPicPr>
            <p:cNvPr id="81" name="图片 61">
              <a:extLst>
                <a:ext uri="{FF2B5EF4-FFF2-40B4-BE49-F238E27FC236}">
                  <a16:creationId xmlns:a16="http://schemas.microsoft.com/office/drawing/2014/main" xmlns="" id="{8AFD6555-B6A3-48DC-B6B0-95759CBDA51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screen">
              <a:grayscl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203449" y="4628464"/>
              <a:ext cx="718531" cy="233955"/>
            </a:xfrm>
            <a:prstGeom prst="rect">
              <a:avLst/>
            </a:prstGeom>
          </p:spPr>
        </p:pic>
        <p:grpSp>
          <p:nvGrpSpPr>
            <p:cNvPr id="83" name="组合 82">
              <a:extLst>
                <a:ext uri="{FF2B5EF4-FFF2-40B4-BE49-F238E27FC236}">
                  <a16:creationId xmlns:a16="http://schemas.microsoft.com/office/drawing/2014/main" xmlns="" id="{F315D884-DD2D-45C0-893E-6B9F0277C689}"/>
                </a:ext>
              </a:extLst>
            </p:cNvPr>
            <p:cNvGrpSpPr/>
            <p:nvPr/>
          </p:nvGrpSpPr>
          <p:grpSpPr>
            <a:xfrm>
              <a:off x="6840530" y="5107117"/>
              <a:ext cx="979637" cy="449817"/>
              <a:chOff x="6916285" y="1857125"/>
              <a:chExt cx="1777313" cy="853968"/>
            </a:xfrm>
          </p:grpSpPr>
          <p:pic>
            <p:nvPicPr>
              <p:cNvPr id="84" name="图片 83">
                <a:extLst>
                  <a:ext uri="{FF2B5EF4-FFF2-40B4-BE49-F238E27FC236}">
                    <a16:creationId xmlns:a16="http://schemas.microsoft.com/office/drawing/2014/main" xmlns="" id="{2E806B94-342F-4763-A0CE-FB8DAF52C8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299325" y="1857125"/>
                <a:ext cx="1072556" cy="584543"/>
              </a:xfrm>
              <a:prstGeom prst="rect">
                <a:avLst/>
              </a:prstGeom>
            </p:spPr>
          </p:pic>
          <p:pic>
            <p:nvPicPr>
              <p:cNvPr id="85" name="图片 84">
                <a:extLst>
                  <a:ext uri="{FF2B5EF4-FFF2-40B4-BE49-F238E27FC236}">
                    <a16:creationId xmlns:a16="http://schemas.microsoft.com/office/drawing/2014/main" xmlns="" id="{24B54E87-9792-44B0-9F6E-31B0A3FF22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916285" y="2399738"/>
                <a:ext cx="1777313" cy="311355"/>
              </a:xfrm>
              <a:prstGeom prst="rect">
                <a:avLst/>
              </a:prstGeom>
            </p:spPr>
          </p:pic>
        </p:grpSp>
        <p:pic>
          <p:nvPicPr>
            <p:cNvPr id="87" name="图片 86">
              <a:extLst>
                <a:ext uri="{FF2B5EF4-FFF2-40B4-BE49-F238E27FC236}">
                  <a16:creationId xmlns:a16="http://schemas.microsoft.com/office/drawing/2014/main" xmlns="" id="{A061D91F-CDA4-4A5D-8624-9298C6F9B14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687089" y="4402192"/>
              <a:ext cx="1333270" cy="579942"/>
            </a:xfrm>
            <a:prstGeom prst="rect">
              <a:avLst/>
            </a:prstGeom>
          </p:spPr>
        </p:pic>
        <p:sp>
          <p:nvSpPr>
            <p:cNvPr id="88" name="箭头: 五边形 87">
              <a:extLst>
                <a:ext uri="{FF2B5EF4-FFF2-40B4-BE49-F238E27FC236}">
                  <a16:creationId xmlns:a16="http://schemas.microsoft.com/office/drawing/2014/main" xmlns="" id="{78AD1386-CFB1-4E02-8D52-E3709E79C663}"/>
                </a:ext>
              </a:extLst>
            </p:cNvPr>
            <p:cNvSpPr/>
            <p:nvPr/>
          </p:nvSpPr>
          <p:spPr>
            <a:xfrm>
              <a:off x="2018792" y="4977633"/>
              <a:ext cx="6460559" cy="117934"/>
            </a:xfrm>
            <a:prstGeom prst="homePlate">
              <a:avLst>
                <a:gd name="adj" fmla="val 114675"/>
              </a:avLst>
            </a:prstGeom>
            <a:gradFill flip="none" rotWithShape="1">
              <a:gsLst>
                <a:gs pos="0">
                  <a:schemeClr val="bg1"/>
                </a:gs>
                <a:gs pos="56000">
                  <a:schemeClr val="bg1">
                    <a:lumMod val="95000"/>
                  </a:schemeClr>
                </a:gs>
                <a:gs pos="100000">
                  <a:schemeClr val="accent5">
                    <a:lumMod val="40000"/>
                    <a:lumOff val="6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160"/>
            </a:p>
          </p:txBody>
        </p:sp>
        <p:sp>
          <p:nvSpPr>
            <p:cNvPr id="82" name="文本框 81">
              <a:extLst>
                <a:ext uri="{FF2B5EF4-FFF2-40B4-BE49-F238E27FC236}">
                  <a16:creationId xmlns:a16="http://schemas.microsoft.com/office/drawing/2014/main" xmlns="" id="{19F9927D-CC80-4EAA-8AD9-AAEF350F408C}"/>
                </a:ext>
              </a:extLst>
            </p:cNvPr>
            <p:cNvSpPr txBox="1"/>
            <p:nvPr/>
          </p:nvSpPr>
          <p:spPr>
            <a:xfrm>
              <a:off x="6053000" y="4853683"/>
              <a:ext cx="961853" cy="3798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920" b="1" dirty="0">
                  <a:solidFill>
                    <a:schemeClr val="accent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NOW</a:t>
              </a:r>
              <a:endParaRPr lang="zh-CN" altLang="en-US" sz="1920" b="1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xmlns="" id="{23E513DA-23E7-456A-B85C-1E2D5408CD80}"/>
              </a:ext>
            </a:extLst>
          </p:cNvPr>
          <p:cNvGrpSpPr/>
          <p:nvPr/>
        </p:nvGrpSpPr>
        <p:grpSpPr>
          <a:xfrm>
            <a:off x="4486941" y="1281922"/>
            <a:ext cx="2954297" cy="2953025"/>
            <a:chOff x="2978994" y="951681"/>
            <a:chExt cx="3934467" cy="3932773"/>
          </a:xfrm>
        </p:grpSpPr>
        <p:sp>
          <p:nvSpPr>
            <p:cNvPr id="57" name="Ellipse 10">
              <a:extLst>
                <a:ext uri="{FF2B5EF4-FFF2-40B4-BE49-F238E27FC236}">
                  <a16:creationId xmlns:a16="http://schemas.microsoft.com/office/drawing/2014/main" xmlns="" id="{F0FE3FD4-3443-427F-BB5F-D4BB61FE2995}"/>
                </a:ext>
              </a:extLst>
            </p:cNvPr>
            <p:cNvSpPr/>
            <p:nvPr/>
          </p:nvSpPr>
          <p:spPr>
            <a:xfrm rot="5400000">
              <a:off x="1829544" y="2103372"/>
              <a:ext cx="3932500" cy="1629664"/>
            </a:xfrm>
            <a:custGeom>
              <a:avLst/>
              <a:gdLst/>
              <a:ahLst/>
              <a:cxnLst/>
              <a:rect l="l" t="t" r="r" b="b"/>
              <a:pathLst>
                <a:path w="4555400" h="1887800">
                  <a:moveTo>
                    <a:pt x="2772629" y="1375355"/>
                  </a:moveTo>
                  <a:cubicBezTo>
                    <a:pt x="2774619" y="1380611"/>
                    <a:pt x="2777224" y="1385546"/>
                    <a:pt x="2779896" y="1390441"/>
                  </a:cubicBezTo>
                  <a:close/>
                  <a:moveTo>
                    <a:pt x="1782826" y="1375242"/>
                  </a:moveTo>
                  <a:lnTo>
                    <a:pt x="1775502" y="1390445"/>
                  </a:lnTo>
                  <a:cubicBezTo>
                    <a:pt x="1778195" y="1385512"/>
                    <a:pt x="1780820" y="1380538"/>
                    <a:pt x="1782826" y="1375242"/>
                  </a:cubicBezTo>
                  <a:close/>
                  <a:moveTo>
                    <a:pt x="2729201" y="1276951"/>
                  </a:moveTo>
                  <a:cubicBezTo>
                    <a:pt x="2732260" y="1287962"/>
                    <a:pt x="2736474" y="1298515"/>
                    <a:pt x="2740915" y="1308954"/>
                  </a:cubicBezTo>
                  <a:close/>
                  <a:moveTo>
                    <a:pt x="1826241" y="1276837"/>
                  </a:moveTo>
                  <a:lnTo>
                    <a:pt x="1814484" y="1308958"/>
                  </a:lnTo>
                  <a:cubicBezTo>
                    <a:pt x="1818942" y="1298481"/>
                    <a:pt x="1823170" y="1287889"/>
                    <a:pt x="1826241" y="1276837"/>
                  </a:cubicBezTo>
                  <a:close/>
                  <a:moveTo>
                    <a:pt x="2697869" y="1177267"/>
                  </a:moveTo>
                  <a:cubicBezTo>
                    <a:pt x="2700663" y="1192867"/>
                    <a:pt x="2704943" y="1208034"/>
                    <a:pt x="2709634" y="1223025"/>
                  </a:cubicBezTo>
                  <a:close/>
                  <a:moveTo>
                    <a:pt x="1857555" y="1177177"/>
                  </a:moveTo>
                  <a:lnTo>
                    <a:pt x="1845765" y="1223028"/>
                  </a:lnTo>
                  <a:cubicBezTo>
                    <a:pt x="1850467" y="1208006"/>
                    <a:pt x="1854754" y="1192808"/>
                    <a:pt x="1857555" y="1177177"/>
                  </a:cubicBezTo>
                  <a:close/>
                  <a:moveTo>
                    <a:pt x="2677581" y="1073877"/>
                  </a:moveTo>
                  <a:cubicBezTo>
                    <a:pt x="2679248" y="1093951"/>
                    <a:pt x="2682619" y="1113678"/>
                    <a:pt x="2686632" y="1133177"/>
                  </a:cubicBezTo>
                  <a:close/>
                  <a:moveTo>
                    <a:pt x="1877825" y="1073840"/>
                  </a:moveTo>
                  <a:lnTo>
                    <a:pt x="1868769" y="1133178"/>
                  </a:lnTo>
                  <a:cubicBezTo>
                    <a:pt x="1872784" y="1113667"/>
                    <a:pt x="1876157" y="1093927"/>
                    <a:pt x="1877825" y="1073840"/>
                  </a:cubicBezTo>
                  <a:close/>
                  <a:moveTo>
                    <a:pt x="2672450" y="847847"/>
                  </a:moveTo>
                  <a:cubicBezTo>
                    <a:pt x="2669235" y="879428"/>
                    <a:pt x="2667600" y="911473"/>
                    <a:pt x="2667600" y="943900"/>
                  </a:cubicBezTo>
                  <a:cubicBezTo>
                    <a:pt x="2667600" y="976327"/>
                    <a:pt x="2669235" y="1008372"/>
                    <a:pt x="2672450" y="1039954"/>
                  </a:cubicBezTo>
                  <a:cubicBezTo>
                    <a:pt x="2669235" y="1008371"/>
                    <a:pt x="2667600" y="976327"/>
                    <a:pt x="2667600" y="943900"/>
                  </a:cubicBezTo>
                  <a:close/>
                  <a:moveTo>
                    <a:pt x="1882950" y="847847"/>
                  </a:moveTo>
                  <a:lnTo>
                    <a:pt x="1887800" y="943900"/>
                  </a:lnTo>
                  <a:lnTo>
                    <a:pt x="1882950" y="1039954"/>
                  </a:lnTo>
                  <a:cubicBezTo>
                    <a:pt x="1886165" y="1008372"/>
                    <a:pt x="1887800" y="976327"/>
                    <a:pt x="1887800" y="943900"/>
                  </a:cubicBezTo>
                  <a:cubicBezTo>
                    <a:pt x="1887800" y="911473"/>
                    <a:pt x="1886165" y="879428"/>
                    <a:pt x="1882950" y="847847"/>
                  </a:cubicBezTo>
                  <a:close/>
                  <a:moveTo>
                    <a:pt x="2686632" y="754624"/>
                  </a:moveTo>
                  <a:cubicBezTo>
                    <a:pt x="2682619" y="774123"/>
                    <a:pt x="2679248" y="793849"/>
                    <a:pt x="2677581" y="813924"/>
                  </a:cubicBezTo>
                  <a:close/>
                  <a:moveTo>
                    <a:pt x="1868769" y="754624"/>
                  </a:moveTo>
                  <a:lnTo>
                    <a:pt x="1877819" y="813924"/>
                  </a:lnTo>
                  <a:cubicBezTo>
                    <a:pt x="1876153" y="793849"/>
                    <a:pt x="1872781" y="774123"/>
                    <a:pt x="1868769" y="754624"/>
                  </a:cubicBezTo>
                  <a:close/>
                  <a:moveTo>
                    <a:pt x="2709634" y="664776"/>
                  </a:moveTo>
                  <a:cubicBezTo>
                    <a:pt x="2704944" y="679763"/>
                    <a:pt x="2700665" y="694926"/>
                    <a:pt x="2697872" y="710522"/>
                  </a:cubicBezTo>
                  <a:close/>
                  <a:moveTo>
                    <a:pt x="1845766" y="664776"/>
                  </a:moveTo>
                  <a:lnTo>
                    <a:pt x="1857529" y="710522"/>
                  </a:lnTo>
                  <a:cubicBezTo>
                    <a:pt x="1854735" y="694926"/>
                    <a:pt x="1850457" y="679763"/>
                    <a:pt x="1845766" y="664776"/>
                  </a:cubicBezTo>
                  <a:close/>
                  <a:moveTo>
                    <a:pt x="2740915" y="578846"/>
                  </a:moveTo>
                  <a:cubicBezTo>
                    <a:pt x="2736475" y="589282"/>
                    <a:pt x="2732262" y="599832"/>
                    <a:pt x="2729205" y="610841"/>
                  </a:cubicBezTo>
                  <a:close/>
                  <a:moveTo>
                    <a:pt x="1814486" y="578846"/>
                  </a:moveTo>
                  <a:lnTo>
                    <a:pt x="1826196" y="610841"/>
                  </a:lnTo>
                  <a:cubicBezTo>
                    <a:pt x="1823138" y="599832"/>
                    <a:pt x="1818925" y="589282"/>
                    <a:pt x="1814486" y="578846"/>
                  </a:cubicBezTo>
                  <a:close/>
                  <a:moveTo>
                    <a:pt x="2779896" y="497360"/>
                  </a:moveTo>
                  <a:cubicBezTo>
                    <a:pt x="2777227" y="502250"/>
                    <a:pt x="2774624" y="507180"/>
                    <a:pt x="2772636" y="512431"/>
                  </a:cubicBezTo>
                  <a:close/>
                  <a:moveTo>
                    <a:pt x="1775504" y="497360"/>
                  </a:moveTo>
                  <a:lnTo>
                    <a:pt x="1782764" y="512431"/>
                  </a:lnTo>
                  <a:cubicBezTo>
                    <a:pt x="1780776" y="507180"/>
                    <a:pt x="1778173" y="502250"/>
                    <a:pt x="1775504" y="497360"/>
                  </a:cubicBezTo>
                  <a:close/>
                  <a:moveTo>
                    <a:pt x="943900" y="0"/>
                  </a:moveTo>
                  <a:cubicBezTo>
                    <a:pt x="1206995" y="0"/>
                    <a:pt x="1444949" y="107640"/>
                    <a:pt x="1615679" y="281723"/>
                  </a:cubicBezTo>
                  <a:lnTo>
                    <a:pt x="1616264" y="281723"/>
                  </a:lnTo>
                  <a:cubicBezTo>
                    <a:pt x="1786105" y="449773"/>
                    <a:pt x="2019769" y="553127"/>
                    <a:pt x="2277572" y="553127"/>
                  </a:cubicBezTo>
                  <a:cubicBezTo>
                    <a:pt x="2535376" y="553127"/>
                    <a:pt x="2769039" y="449773"/>
                    <a:pt x="2938881" y="281723"/>
                  </a:cubicBezTo>
                  <a:lnTo>
                    <a:pt x="2939721" y="281723"/>
                  </a:lnTo>
                  <a:cubicBezTo>
                    <a:pt x="3110452" y="107640"/>
                    <a:pt x="3348406" y="0"/>
                    <a:pt x="3611500" y="0"/>
                  </a:cubicBezTo>
                  <a:cubicBezTo>
                    <a:pt x="4132802" y="0"/>
                    <a:pt x="4555400" y="422598"/>
                    <a:pt x="4555400" y="943900"/>
                  </a:cubicBezTo>
                  <a:cubicBezTo>
                    <a:pt x="4555400" y="1465202"/>
                    <a:pt x="4132802" y="1887800"/>
                    <a:pt x="3611500" y="1887800"/>
                  </a:cubicBezTo>
                  <a:cubicBezTo>
                    <a:pt x="3348405" y="1887800"/>
                    <a:pt x="3110451" y="1780160"/>
                    <a:pt x="2939720" y="1606076"/>
                  </a:cubicBezTo>
                  <a:lnTo>
                    <a:pt x="2936632" y="1606076"/>
                  </a:lnTo>
                  <a:cubicBezTo>
                    <a:pt x="2767144" y="1439044"/>
                    <a:pt x="2534330" y="1336527"/>
                    <a:pt x="2277572" y="1336527"/>
                  </a:cubicBezTo>
                  <a:cubicBezTo>
                    <a:pt x="2020814" y="1336527"/>
                    <a:pt x="1788000" y="1439044"/>
                    <a:pt x="1618512" y="1606076"/>
                  </a:cubicBezTo>
                  <a:lnTo>
                    <a:pt x="1615680" y="1606076"/>
                  </a:lnTo>
                  <a:cubicBezTo>
                    <a:pt x="1444950" y="1780160"/>
                    <a:pt x="1206995" y="1887800"/>
                    <a:pt x="943900" y="1887800"/>
                  </a:cubicBezTo>
                  <a:cubicBezTo>
                    <a:pt x="422598" y="1887800"/>
                    <a:pt x="0" y="1465202"/>
                    <a:pt x="0" y="943900"/>
                  </a:cubicBezTo>
                  <a:cubicBezTo>
                    <a:pt x="0" y="422598"/>
                    <a:pt x="422598" y="0"/>
                    <a:pt x="943900" y="0"/>
                  </a:cubicBezTo>
                  <a:close/>
                </a:path>
              </a:pathLst>
            </a:custGeom>
            <a:solidFill>
              <a:srgbClr val="F1A1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60"/>
            </a:p>
          </p:txBody>
        </p:sp>
        <p:sp>
          <p:nvSpPr>
            <p:cNvPr id="59" name="Ellipse 10">
              <a:extLst>
                <a:ext uri="{FF2B5EF4-FFF2-40B4-BE49-F238E27FC236}">
                  <a16:creationId xmlns:a16="http://schemas.microsoft.com/office/drawing/2014/main" xmlns="" id="{9D270EF7-DB22-479D-B9DD-9F68AF7D86B1}"/>
                </a:ext>
              </a:extLst>
            </p:cNvPr>
            <p:cNvSpPr/>
            <p:nvPr/>
          </p:nvSpPr>
          <p:spPr>
            <a:xfrm rot="10800000">
              <a:off x="2978994" y="951681"/>
              <a:ext cx="3932500" cy="1629664"/>
            </a:xfrm>
            <a:custGeom>
              <a:avLst/>
              <a:gdLst/>
              <a:ahLst/>
              <a:cxnLst/>
              <a:rect l="l" t="t" r="r" b="b"/>
              <a:pathLst>
                <a:path w="4555400" h="1887800">
                  <a:moveTo>
                    <a:pt x="2772629" y="1375355"/>
                  </a:moveTo>
                  <a:cubicBezTo>
                    <a:pt x="2774619" y="1380611"/>
                    <a:pt x="2777224" y="1385546"/>
                    <a:pt x="2779896" y="1390441"/>
                  </a:cubicBezTo>
                  <a:close/>
                  <a:moveTo>
                    <a:pt x="1782826" y="1375242"/>
                  </a:moveTo>
                  <a:lnTo>
                    <a:pt x="1775502" y="1390445"/>
                  </a:lnTo>
                  <a:cubicBezTo>
                    <a:pt x="1778195" y="1385512"/>
                    <a:pt x="1780820" y="1380538"/>
                    <a:pt x="1782826" y="1375242"/>
                  </a:cubicBezTo>
                  <a:close/>
                  <a:moveTo>
                    <a:pt x="2729201" y="1276951"/>
                  </a:moveTo>
                  <a:cubicBezTo>
                    <a:pt x="2732260" y="1287962"/>
                    <a:pt x="2736474" y="1298515"/>
                    <a:pt x="2740915" y="1308954"/>
                  </a:cubicBezTo>
                  <a:close/>
                  <a:moveTo>
                    <a:pt x="1826241" y="1276837"/>
                  </a:moveTo>
                  <a:lnTo>
                    <a:pt x="1814484" y="1308958"/>
                  </a:lnTo>
                  <a:cubicBezTo>
                    <a:pt x="1818942" y="1298481"/>
                    <a:pt x="1823170" y="1287889"/>
                    <a:pt x="1826241" y="1276837"/>
                  </a:cubicBezTo>
                  <a:close/>
                  <a:moveTo>
                    <a:pt x="2697869" y="1177267"/>
                  </a:moveTo>
                  <a:cubicBezTo>
                    <a:pt x="2700663" y="1192867"/>
                    <a:pt x="2704943" y="1208034"/>
                    <a:pt x="2709634" y="1223025"/>
                  </a:cubicBezTo>
                  <a:close/>
                  <a:moveTo>
                    <a:pt x="1857555" y="1177177"/>
                  </a:moveTo>
                  <a:lnTo>
                    <a:pt x="1845765" y="1223028"/>
                  </a:lnTo>
                  <a:cubicBezTo>
                    <a:pt x="1850467" y="1208006"/>
                    <a:pt x="1854754" y="1192808"/>
                    <a:pt x="1857555" y="1177177"/>
                  </a:cubicBezTo>
                  <a:close/>
                  <a:moveTo>
                    <a:pt x="2677581" y="1073877"/>
                  </a:moveTo>
                  <a:cubicBezTo>
                    <a:pt x="2679248" y="1093951"/>
                    <a:pt x="2682619" y="1113678"/>
                    <a:pt x="2686632" y="1133177"/>
                  </a:cubicBezTo>
                  <a:close/>
                  <a:moveTo>
                    <a:pt x="1877825" y="1073840"/>
                  </a:moveTo>
                  <a:lnTo>
                    <a:pt x="1868769" y="1133178"/>
                  </a:lnTo>
                  <a:cubicBezTo>
                    <a:pt x="1872784" y="1113667"/>
                    <a:pt x="1876157" y="1093927"/>
                    <a:pt x="1877825" y="1073840"/>
                  </a:cubicBezTo>
                  <a:close/>
                  <a:moveTo>
                    <a:pt x="2672450" y="847847"/>
                  </a:moveTo>
                  <a:cubicBezTo>
                    <a:pt x="2669235" y="879428"/>
                    <a:pt x="2667600" y="911473"/>
                    <a:pt x="2667600" y="943900"/>
                  </a:cubicBezTo>
                  <a:cubicBezTo>
                    <a:pt x="2667600" y="976327"/>
                    <a:pt x="2669235" y="1008372"/>
                    <a:pt x="2672450" y="1039954"/>
                  </a:cubicBezTo>
                  <a:cubicBezTo>
                    <a:pt x="2669235" y="1008371"/>
                    <a:pt x="2667600" y="976327"/>
                    <a:pt x="2667600" y="943900"/>
                  </a:cubicBezTo>
                  <a:close/>
                  <a:moveTo>
                    <a:pt x="1882950" y="847847"/>
                  </a:moveTo>
                  <a:lnTo>
                    <a:pt x="1887800" y="943900"/>
                  </a:lnTo>
                  <a:lnTo>
                    <a:pt x="1882950" y="1039954"/>
                  </a:lnTo>
                  <a:cubicBezTo>
                    <a:pt x="1886165" y="1008372"/>
                    <a:pt x="1887800" y="976327"/>
                    <a:pt x="1887800" y="943900"/>
                  </a:cubicBezTo>
                  <a:cubicBezTo>
                    <a:pt x="1887800" y="911473"/>
                    <a:pt x="1886165" y="879428"/>
                    <a:pt x="1882950" y="847847"/>
                  </a:cubicBezTo>
                  <a:close/>
                  <a:moveTo>
                    <a:pt x="2686632" y="754624"/>
                  </a:moveTo>
                  <a:cubicBezTo>
                    <a:pt x="2682619" y="774123"/>
                    <a:pt x="2679248" y="793849"/>
                    <a:pt x="2677581" y="813924"/>
                  </a:cubicBezTo>
                  <a:close/>
                  <a:moveTo>
                    <a:pt x="1868769" y="754624"/>
                  </a:moveTo>
                  <a:lnTo>
                    <a:pt x="1877819" y="813924"/>
                  </a:lnTo>
                  <a:cubicBezTo>
                    <a:pt x="1876153" y="793849"/>
                    <a:pt x="1872781" y="774123"/>
                    <a:pt x="1868769" y="754624"/>
                  </a:cubicBezTo>
                  <a:close/>
                  <a:moveTo>
                    <a:pt x="2709634" y="664776"/>
                  </a:moveTo>
                  <a:cubicBezTo>
                    <a:pt x="2704944" y="679763"/>
                    <a:pt x="2700665" y="694926"/>
                    <a:pt x="2697872" y="710522"/>
                  </a:cubicBezTo>
                  <a:close/>
                  <a:moveTo>
                    <a:pt x="1845766" y="664776"/>
                  </a:moveTo>
                  <a:lnTo>
                    <a:pt x="1857529" y="710522"/>
                  </a:lnTo>
                  <a:cubicBezTo>
                    <a:pt x="1854735" y="694926"/>
                    <a:pt x="1850457" y="679763"/>
                    <a:pt x="1845766" y="664776"/>
                  </a:cubicBezTo>
                  <a:close/>
                  <a:moveTo>
                    <a:pt x="2740915" y="578846"/>
                  </a:moveTo>
                  <a:cubicBezTo>
                    <a:pt x="2736475" y="589282"/>
                    <a:pt x="2732262" y="599832"/>
                    <a:pt x="2729205" y="610841"/>
                  </a:cubicBezTo>
                  <a:close/>
                  <a:moveTo>
                    <a:pt x="1814486" y="578846"/>
                  </a:moveTo>
                  <a:lnTo>
                    <a:pt x="1826196" y="610841"/>
                  </a:lnTo>
                  <a:cubicBezTo>
                    <a:pt x="1823138" y="599832"/>
                    <a:pt x="1818925" y="589282"/>
                    <a:pt x="1814486" y="578846"/>
                  </a:cubicBezTo>
                  <a:close/>
                  <a:moveTo>
                    <a:pt x="2779896" y="497360"/>
                  </a:moveTo>
                  <a:cubicBezTo>
                    <a:pt x="2777227" y="502250"/>
                    <a:pt x="2774624" y="507180"/>
                    <a:pt x="2772636" y="512431"/>
                  </a:cubicBezTo>
                  <a:close/>
                  <a:moveTo>
                    <a:pt x="1775504" y="497360"/>
                  </a:moveTo>
                  <a:lnTo>
                    <a:pt x="1782764" y="512431"/>
                  </a:lnTo>
                  <a:cubicBezTo>
                    <a:pt x="1780776" y="507180"/>
                    <a:pt x="1778173" y="502250"/>
                    <a:pt x="1775504" y="497360"/>
                  </a:cubicBezTo>
                  <a:close/>
                  <a:moveTo>
                    <a:pt x="943900" y="0"/>
                  </a:moveTo>
                  <a:cubicBezTo>
                    <a:pt x="1206995" y="0"/>
                    <a:pt x="1444949" y="107640"/>
                    <a:pt x="1615679" y="281723"/>
                  </a:cubicBezTo>
                  <a:lnTo>
                    <a:pt x="1616264" y="281723"/>
                  </a:lnTo>
                  <a:cubicBezTo>
                    <a:pt x="1786105" y="449773"/>
                    <a:pt x="2019769" y="553127"/>
                    <a:pt x="2277572" y="553127"/>
                  </a:cubicBezTo>
                  <a:cubicBezTo>
                    <a:pt x="2535376" y="553127"/>
                    <a:pt x="2769039" y="449773"/>
                    <a:pt x="2938881" y="281723"/>
                  </a:cubicBezTo>
                  <a:lnTo>
                    <a:pt x="2939721" y="281723"/>
                  </a:lnTo>
                  <a:cubicBezTo>
                    <a:pt x="3110452" y="107640"/>
                    <a:pt x="3348406" y="0"/>
                    <a:pt x="3611500" y="0"/>
                  </a:cubicBezTo>
                  <a:cubicBezTo>
                    <a:pt x="4132802" y="0"/>
                    <a:pt x="4555400" y="422598"/>
                    <a:pt x="4555400" y="943900"/>
                  </a:cubicBezTo>
                  <a:cubicBezTo>
                    <a:pt x="4555400" y="1465202"/>
                    <a:pt x="4132802" y="1887800"/>
                    <a:pt x="3611500" y="1887800"/>
                  </a:cubicBezTo>
                  <a:cubicBezTo>
                    <a:pt x="3348405" y="1887800"/>
                    <a:pt x="3110451" y="1780160"/>
                    <a:pt x="2939720" y="1606076"/>
                  </a:cubicBezTo>
                  <a:lnTo>
                    <a:pt x="2936632" y="1606076"/>
                  </a:lnTo>
                  <a:cubicBezTo>
                    <a:pt x="2767144" y="1439044"/>
                    <a:pt x="2534330" y="1336527"/>
                    <a:pt x="2277572" y="1336527"/>
                  </a:cubicBezTo>
                  <a:cubicBezTo>
                    <a:pt x="2020814" y="1336527"/>
                    <a:pt x="1788000" y="1439044"/>
                    <a:pt x="1618512" y="1606076"/>
                  </a:cubicBezTo>
                  <a:lnTo>
                    <a:pt x="1615680" y="1606076"/>
                  </a:lnTo>
                  <a:cubicBezTo>
                    <a:pt x="1444950" y="1780160"/>
                    <a:pt x="1206995" y="1887800"/>
                    <a:pt x="943900" y="1887800"/>
                  </a:cubicBezTo>
                  <a:cubicBezTo>
                    <a:pt x="422598" y="1887800"/>
                    <a:pt x="0" y="1465202"/>
                    <a:pt x="0" y="943900"/>
                  </a:cubicBezTo>
                  <a:cubicBezTo>
                    <a:pt x="0" y="422598"/>
                    <a:pt x="422598" y="0"/>
                    <a:pt x="943900" y="0"/>
                  </a:cubicBezTo>
                  <a:close/>
                </a:path>
              </a:pathLst>
            </a:custGeom>
            <a:solidFill>
              <a:srgbClr val="F1A1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60"/>
            </a:p>
          </p:txBody>
        </p:sp>
        <p:sp>
          <p:nvSpPr>
            <p:cNvPr id="60" name="Ellipse 10">
              <a:extLst>
                <a:ext uri="{FF2B5EF4-FFF2-40B4-BE49-F238E27FC236}">
                  <a16:creationId xmlns:a16="http://schemas.microsoft.com/office/drawing/2014/main" xmlns="" id="{1B7A064A-58F4-41AB-8664-94BAEE578560}"/>
                </a:ext>
              </a:extLst>
            </p:cNvPr>
            <p:cNvSpPr/>
            <p:nvPr/>
          </p:nvSpPr>
          <p:spPr>
            <a:xfrm rot="16200000">
              <a:off x="4130411" y="2103099"/>
              <a:ext cx="3932500" cy="1629664"/>
            </a:xfrm>
            <a:custGeom>
              <a:avLst/>
              <a:gdLst/>
              <a:ahLst/>
              <a:cxnLst/>
              <a:rect l="l" t="t" r="r" b="b"/>
              <a:pathLst>
                <a:path w="4555400" h="1887800">
                  <a:moveTo>
                    <a:pt x="2772629" y="1375355"/>
                  </a:moveTo>
                  <a:cubicBezTo>
                    <a:pt x="2774619" y="1380611"/>
                    <a:pt x="2777224" y="1385546"/>
                    <a:pt x="2779896" y="1390441"/>
                  </a:cubicBezTo>
                  <a:close/>
                  <a:moveTo>
                    <a:pt x="1782826" y="1375242"/>
                  </a:moveTo>
                  <a:lnTo>
                    <a:pt x="1775502" y="1390445"/>
                  </a:lnTo>
                  <a:cubicBezTo>
                    <a:pt x="1778195" y="1385512"/>
                    <a:pt x="1780820" y="1380538"/>
                    <a:pt x="1782826" y="1375242"/>
                  </a:cubicBezTo>
                  <a:close/>
                  <a:moveTo>
                    <a:pt x="2729201" y="1276951"/>
                  </a:moveTo>
                  <a:cubicBezTo>
                    <a:pt x="2732260" y="1287962"/>
                    <a:pt x="2736474" y="1298515"/>
                    <a:pt x="2740915" y="1308954"/>
                  </a:cubicBezTo>
                  <a:close/>
                  <a:moveTo>
                    <a:pt x="1826241" y="1276837"/>
                  </a:moveTo>
                  <a:lnTo>
                    <a:pt x="1814484" y="1308958"/>
                  </a:lnTo>
                  <a:cubicBezTo>
                    <a:pt x="1818942" y="1298481"/>
                    <a:pt x="1823170" y="1287889"/>
                    <a:pt x="1826241" y="1276837"/>
                  </a:cubicBezTo>
                  <a:close/>
                  <a:moveTo>
                    <a:pt x="2697869" y="1177267"/>
                  </a:moveTo>
                  <a:cubicBezTo>
                    <a:pt x="2700663" y="1192867"/>
                    <a:pt x="2704943" y="1208034"/>
                    <a:pt x="2709634" y="1223025"/>
                  </a:cubicBezTo>
                  <a:close/>
                  <a:moveTo>
                    <a:pt x="1857555" y="1177177"/>
                  </a:moveTo>
                  <a:lnTo>
                    <a:pt x="1845765" y="1223028"/>
                  </a:lnTo>
                  <a:cubicBezTo>
                    <a:pt x="1850467" y="1208006"/>
                    <a:pt x="1854754" y="1192808"/>
                    <a:pt x="1857555" y="1177177"/>
                  </a:cubicBezTo>
                  <a:close/>
                  <a:moveTo>
                    <a:pt x="2677581" y="1073877"/>
                  </a:moveTo>
                  <a:cubicBezTo>
                    <a:pt x="2679248" y="1093951"/>
                    <a:pt x="2682619" y="1113678"/>
                    <a:pt x="2686632" y="1133177"/>
                  </a:cubicBezTo>
                  <a:close/>
                  <a:moveTo>
                    <a:pt x="1877825" y="1073840"/>
                  </a:moveTo>
                  <a:lnTo>
                    <a:pt x="1868769" y="1133178"/>
                  </a:lnTo>
                  <a:cubicBezTo>
                    <a:pt x="1872784" y="1113667"/>
                    <a:pt x="1876157" y="1093927"/>
                    <a:pt x="1877825" y="1073840"/>
                  </a:cubicBezTo>
                  <a:close/>
                  <a:moveTo>
                    <a:pt x="2672450" y="847847"/>
                  </a:moveTo>
                  <a:cubicBezTo>
                    <a:pt x="2669235" y="879428"/>
                    <a:pt x="2667600" y="911473"/>
                    <a:pt x="2667600" y="943900"/>
                  </a:cubicBezTo>
                  <a:cubicBezTo>
                    <a:pt x="2667600" y="976327"/>
                    <a:pt x="2669235" y="1008372"/>
                    <a:pt x="2672450" y="1039954"/>
                  </a:cubicBezTo>
                  <a:cubicBezTo>
                    <a:pt x="2669235" y="1008371"/>
                    <a:pt x="2667600" y="976327"/>
                    <a:pt x="2667600" y="943900"/>
                  </a:cubicBezTo>
                  <a:close/>
                  <a:moveTo>
                    <a:pt x="1882950" y="847847"/>
                  </a:moveTo>
                  <a:lnTo>
                    <a:pt x="1887800" y="943900"/>
                  </a:lnTo>
                  <a:lnTo>
                    <a:pt x="1882950" y="1039954"/>
                  </a:lnTo>
                  <a:cubicBezTo>
                    <a:pt x="1886165" y="1008372"/>
                    <a:pt x="1887800" y="976327"/>
                    <a:pt x="1887800" y="943900"/>
                  </a:cubicBezTo>
                  <a:cubicBezTo>
                    <a:pt x="1887800" y="911473"/>
                    <a:pt x="1886165" y="879428"/>
                    <a:pt x="1882950" y="847847"/>
                  </a:cubicBezTo>
                  <a:close/>
                  <a:moveTo>
                    <a:pt x="2686632" y="754624"/>
                  </a:moveTo>
                  <a:cubicBezTo>
                    <a:pt x="2682619" y="774123"/>
                    <a:pt x="2679248" y="793849"/>
                    <a:pt x="2677581" y="813924"/>
                  </a:cubicBezTo>
                  <a:close/>
                  <a:moveTo>
                    <a:pt x="1868769" y="754624"/>
                  </a:moveTo>
                  <a:lnTo>
                    <a:pt x="1877819" y="813924"/>
                  </a:lnTo>
                  <a:cubicBezTo>
                    <a:pt x="1876153" y="793849"/>
                    <a:pt x="1872781" y="774123"/>
                    <a:pt x="1868769" y="754624"/>
                  </a:cubicBezTo>
                  <a:close/>
                  <a:moveTo>
                    <a:pt x="2709634" y="664776"/>
                  </a:moveTo>
                  <a:cubicBezTo>
                    <a:pt x="2704944" y="679763"/>
                    <a:pt x="2700665" y="694926"/>
                    <a:pt x="2697872" y="710522"/>
                  </a:cubicBezTo>
                  <a:close/>
                  <a:moveTo>
                    <a:pt x="1845766" y="664776"/>
                  </a:moveTo>
                  <a:lnTo>
                    <a:pt x="1857529" y="710522"/>
                  </a:lnTo>
                  <a:cubicBezTo>
                    <a:pt x="1854735" y="694926"/>
                    <a:pt x="1850457" y="679763"/>
                    <a:pt x="1845766" y="664776"/>
                  </a:cubicBezTo>
                  <a:close/>
                  <a:moveTo>
                    <a:pt x="2740915" y="578846"/>
                  </a:moveTo>
                  <a:cubicBezTo>
                    <a:pt x="2736475" y="589282"/>
                    <a:pt x="2732262" y="599832"/>
                    <a:pt x="2729205" y="610841"/>
                  </a:cubicBezTo>
                  <a:close/>
                  <a:moveTo>
                    <a:pt x="1814486" y="578846"/>
                  </a:moveTo>
                  <a:lnTo>
                    <a:pt x="1826196" y="610841"/>
                  </a:lnTo>
                  <a:cubicBezTo>
                    <a:pt x="1823138" y="599832"/>
                    <a:pt x="1818925" y="589282"/>
                    <a:pt x="1814486" y="578846"/>
                  </a:cubicBezTo>
                  <a:close/>
                  <a:moveTo>
                    <a:pt x="2779896" y="497360"/>
                  </a:moveTo>
                  <a:cubicBezTo>
                    <a:pt x="2777227" y="502250"/>
                    <a:pt x="2774624" y="507180"/>
                    <a:pt x="2772636" y="512431"/>
                  </a:cubicBezTo>
                  <a:close/>
                  <a:moveTo>
                    <a:pt x="1775504" y="497360"/>
                  </a:moveTo>
                  <a:lnTo>
                    <a:pt x="1782764" y="512431"/>
                  </a:lnTo>
                  <a:cubicBezTo>
                    <a:pt x="1780776" y="507180"/>
                    <a:pt x="1778173" y="502250"/>
                    <a:pt x="1775504" y="497360"/>
                  </a:cubicBezTo>
                  <a:close/>
                  <a:moveTo>
                    <a:pt x="943900" y="0"/>
                  </a:moveTo>
                  <a:cubicBezTo>
                    <a:pt x="1206995" y="0"/>
                    <a:pt x="1444949" y="107640"/>
                    <a:pt x="1615679" y="281723"/>
                  </a:cubicBezTo>
                  <a:lnTo>
                    <a:pt x="1616264" y="281723"/>
                  </a:lnTo>
                  <a:cubicBezTo>
                    <a:pt x="1786105" y="449773"/>
                    <a:pt x="2019769" y="553127"/>
                    <a:pt x="2277572" y="553127"/>
                  </a:cubicBezTo>
                  <a:cubicBezTo>
                    <a:pt x="2535376" y="553127"/>
                    <a:pt x="2769039" y="449773"/>
                    <a:pt x="2938881" y="281723"/>
                  </a:cubicBezTo>
                  <a:lnTo>
                    <a:pt x="2939721" y="281723"/>
                  </a:lnTo>
                  <a:cubicBezTo>
                    <a:pt x="3110452" y="107640"/>
                    <a:pt x="3348406" y="0"/>
                    <a:pt x="3611500" y="0"/>
                  </a:cubicBezTo>
                  <a:cubicBezTo>
                    <a:pt x="4132802" y="0"/>
                    <a:pt x="4555400" y="422598"/>
                    <a:pt x="4555400" y="943900"/>
                  </a:cubicBezTo>
                  <a:cubicBezTo>
                    <a:pt x="4555400" y="1465202"/>
                    <a:pt x="4132802" y="1887800"/>
                    <a:pt x="3611500" y="1887800"/>
                  </a:cubicBezTo>
                  <a:cubicBezTo>
                    <a:pt x="3348405" y="1887800"/>
                    <a:pt x="3110451" y="1780160"/>
                    <a:pt x="2939720" y="1606076"/>
                  </a:cubicBezTo>
                  <a:lnTo>
                    <a:pt x="2936632" y="1606076"/>
                  </a:lnTo>
                  <a:cubicBezTo>
                    <a:pt x="2767144" y="1439044"/>
                    <a:pt x="2534330" y="1336527"/>
                    <a:pt x="2277572" y="1336527"/>
                  </a:cubicBezTo>
                  <a:cubicBezTo>
                    <a:pt x="2020814" y="1336527"/>
                    <a:pt x="1788000" y="1439044"/>
                    <a:pt x="1618512" y="1606076"/>
                  </a:cubicBezTo>
                  <a:lnTo>
                    <a:pt x="1615680" y="1606076"/>
                  </a:lnTo>
                  <a:cubicBezTo>
                    <a:pt x="1444950" y="1780160"/>
                    <a:pt x="1206995" y="1887800"/>
                    <a:pt x="943900" y="1887800"/>
                  </a:cubicBezTo>
                  <a:cubicBezTo>
                    <a:pt x="422598" y="1887800"/>
                    <a:pt x="0" y="1465202"/>
                    <a:pt x="0" y="943900"/>
                  </a:cubicBezTo>
                  <a:cubicBezTo>
                    <a:pt x="0" y="422598"/>
                    <a:pt x="422598" y="0"/>
                    <a:pt x="943900" y="0"/>
                  </a:cubicBezTo>
                  <a:close/>
                </a:path>
              </a:pathLst>
            </a:custGeom>
            <a:solidFill>
              <a:srgbClr val="F1A1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60"/>
            </a:p>
          </p:txBody>
        </p:sp>
        <p:sp>
          <p:nvSpPr>
            <p:cNvPr id="62" name="Ellipse 10">
              <a:extLst>
                <a:ext uri="{FF2B5EF4-FFF2-40B4-BE49-F238E27FC236}">
                  <a16:creationId xmlns:a16="http://schemas.microsoft.com/office/drawing/2014/main" xmlns="" id="{27EF8739-81A8-4A35-9853-354F3DA3FA4B}"/>
                </a:ext>
              </a:extLst>
            </p:cNvPr>
            <p:cNvSpPr/>
            <p:nvPr/>
          </p:nvSpPr>
          <p:spPr>
            <a:xfrm>
              <a:off x="2980961" y="3254790"/>
              <a:ext cx="3932500" cy="1629664"/>
            </a:xfrm>
            <a:custGeom>
              <a:avLst/>
              <a:gdLst/>
              <a:ahLst/>
              <a:cxnLst/>
              <a:rect l="l" t="t" r="r" b="b"/>
              <a:pathLst>
                <a:path w="4555400" h="1887800">
                  <a:moveTo>
                    <a:pt x="2772629" y="1375355"/>
                  </a:moveTo>
                  <a:cubicBezTo>
                    <a:pt x="2774619" y="1380611"/>
                    <a:pt x="2777224" y="1385546"/>
                    <a:pt x="2779896" y="1390441"/>
                  </a:cubicBezTo>
                  <a:close/>
                  <a:moveTo>
                    <a:pt x="1782826" y="1375242"/>
                  </a:moveTo>
                  <a:lnTo>
                    <a:pt x="1775502" y="1390445"/>
                  </a:lnTo>
                  <a:cubicBezTo>
                    <a:pt x="1778195" y="1385512"/>
                    <a:pt x="1780820" y="1380538"/>
                    <a:pt x="1782826" y="1375242"/>
                  </a:cubicBezTo>
                  <a:close/>
                  <a:moveTo>
                    <a:pt x="2729201" y="1276951"/>
                  </a:moveTo>
                  <a:cubicBezTo>
                    <a:pt x="2732260" y="1287962"/>
                    <a:pt x="2736474" y="1298515"/>
                    <a:pt x="2740915" y="1308954"/>
                  </a:cubicBezTo>
                  <a:close/>
                  <a:moveTo>
                    <a:pt x="1826241" y="1276837"/>
                  </a:moveTo>
                  <a:lnTo>
                    <a:pt x="1814484" y="1308958"/>
                  </a:lnTo>
                  <a:cubicBezTo>
                    <a:pt x="1818942" y="1298481"/>
                    <a:pt x="1823170" y="1287889"/>
                    <a:pt x="1826241" y="1276837"/>
                  </a:cubicBezTo>
                  <a:close/>
                  <a:moveTo>
                    <a:pt x="2697869" y="1177267"/>
                  </a:moveTo>
                  <a:cubicBezTo>
                    <a:pt x="2700663" y="1192867"/>
                    <a:pt x="2704943" y="1208034"/>
                    <a:pt x="2709634" y="1223025"/>
                  </a:cubicBezTo>
                  <a:close/>
                  <a:moveTo>
                    <a:pt x="1857555" y="1177177"/>
                  </a:moveTo>
                  <a:lnTo>
                    <a:pt x="1845765" y="1223028"/>
                  </a:lnTo>
                  <a:cubicBezTo>
                    <a:pt x="1850467" y="1208006"/>
                    <a:pt x="1854754" y="1192808"/>
                    <a:pt x="1857555" y="1177177"/>
                  </a:cubicBezTo>
                  <a:close/>
                  <a:moveTo>
                    <a:pt x="2677581" y="1073877"/>
                  </a:moveTo>
                  <a:cubicBezTo>
                    <a:pt x="2679248" y="1093951"/>
                    <a:pt x="2682619" y="1113678"/>
                    <a:pt x="2686632" y="1133177"/>
                  </a:cubicBezTo>
                  <a:close/>
                  <a:moveTo>
                    <a:pt x="1877825" y="1073840"/>
                  </a:moveTo>
                  <a:lnTo>
                    <a:pt x="1868769" y="1133178"/>
                  </a:lnTo>
                  <a:cubicBezTo>
                    <a:pt x="1872784" y="1113667"/>
                    <a:pt x="1876157" y="1093927"/>
                    <a:pt x="1877825" y="1073840"/>
                  </a:cubicBezTo>
                  <a:close/>
                  <a:moveTo>
                    <a:pt x="2672450" y="847847"/>
                  </a:moveTo>
                  <a:cubicBezTo>
                    <a:pt x="2669235" y="879428"/>
                    <a:pt x="2667600" y="911473"/>
                    <a:pt x="2667600" y="943900"/>
                  </a:cubicBezTo>
                  <a:cubicBezTo>
                    <a:pt x="2667600" y="976327"/>
                    <a:pt x="2669235" y="1008372"/>
                    <a:pt x="2672450" y="1039954"/>
                  </a:cubicBezTo>
                  <a:cubicBezTo>
                    <a:pt x="2669235" y="1008371"/>
                    <a:pt x="2667600" y="976327"/>
                    <a:pt x="2667600" y="943900"/>
                  </a:cubicBezTo>
                  <a:close/>
                  <a:moveTo>
                    <a:pt x="1882950" y="847847"/>
                  </a:moveTo>
                  <a:lnTo>
                    <a:pt x="1887800" y="943900"/>
                  </a:lnTo>
                  <a:lnTo>
                    <a:pt x="1882950" y="1039954"/>
                  </a:lnTo>
                  <a:cubicBezTo>
                    <a:pt x="1886165" y="1008372"/>
                    <a:pt x="1887800" y="976327"/>
                    <a:pt x="1887800" y="943900"/>
                  </a:cubicBezTo>
                  <a:cubicBezTo>
                    <a:pt x="1887800" y="911473"/>
                    <a:pt x="1886165" y="879428"/>
                    <a:pt x="1882950" y="847847"/>
                  </a:cubicBezTo>
                  <a:close/>
                  <a:moveTo>
                    <a:pt x="2686632" y="754624"/>
                  </a:moveTo>
                  <a:cubicBezTo>
                    <a:pt x="2682619" y="774123"/>
                    <a:pt x="2679248" y="793849"/>
                    <a:pt x="2677581" y="813924"/>
                  </a:cubicBezTo>
                  <a:close/>
                  <a:moveTo>
                    <a:pt x="1868769" y="754624"/>
                  </a:moveTo>
                  <a:lnTo>
                    <a:pt x="1877819" y="813924"/>
                  </a:lnTo>
                  <a:cubicBezTo>
                    <a:pt x="1876153" y="793849"/>
                    <a:pt x="1872781" y="774123"/>
                    <a:pt x="1868769" y="754624"/>
                  </a:cubicBezTo>
                  <a:close/>
                  <a:moveTo>
                    <a:pt x="2709634" y="664776"/>
                  </a:moveTo>
                  <a:cubicBezTo>
                    <a:pt x="2704944" y="679763"/>
                    <a:pt x="2700665" y="694926"/>
                    <a:pt x="2697872" y="710522"/>
                  </a:cubicBezTo>
                  <a:close/>
                  <a:moveTo>
                    <a:pt x="1845766" y="664776"/>
                  </a:moveTo>
                  <a:lnTo>
                    <a:pt x="1857529" y="710522"/>
                  </a:lnTo>
                  <a:cubicBezTo>
                    <a:pt x="1854735" y="694926"/>
                    <a:pt x="1850457" y="679763"/>
                    <a:pt x="1845766" y="664776"/>
                  </a:cubicBezTo>
                  <a:close/>
                  <a:moveTo>
                    <a:pt x="2740915" y="578846"/>
                  </a:moveTo>
                  <a:cubicBezTo>
                    <a:pt x="2736475" y="589282"/>
                    <a:pt x="2732262" y="599832"/>
                    <a:pt x="2729205" y="610841"/>
                  </a:cubicBezTo>
                  <a:close/>
                  <a:moveTo>
                    <a:pt x="1814486" y="578846"/>
                  </a:moveTo>
                  <a:lnTo>
                    <a:pt x="1826196" y="610841"/>
                  </a:lnTo>
                  <a:cubicBezTo>
                    <a:pt x="1823138" y="599832"/>
                    <a:pt x="1818925" y="589282"/>
                    <a:pt x="1814486" y="578846"/>
                  </a:cubicBezTo>
                  <a:close/>
                  <a:moveTo>
                    <a:pt x="2779896" y="497360"/>
                  </a:moveTo>
                  <a:cubicBezTo>
                    <a:pt x="2777227" y="502250"/>
                    <a:pt x="2774624" y="507180"/>
                    <a:pt x="2772636" y="512431"/>
                  </a:cubicBezTo>
                  <a:close/>
                  <a:moveTo>
                    <a:pt x="1775504" y="497360"/>
                  </a:moveTo>
                  <a:lnTo>
                    <a:pt x="1782764" y="512431"/>
                  </a:lnTo>
                  <a:cubicBezTo>
                    <a:pt x="1780776" y="507180"/>
                    <a:pt x="1778173" y="502250"/>
                    <a:pt x="1775504" y="497360"/>
                  </a:cubicBezTo>
                  <a:close/>
                  <a:moveTo>
                    <a:pt x="943900" y="0"/>
                  </a:moveTo>
                  <a:cubicBezTo>
                    <a:pt x="1206995" y="0"/>
                    <a:pt x="1444949" y="107640"/>
                    <a:pt x="1615679" y="281723"/>
                  </a:cubicBezTo>
                  <a:lnTo>
                    <a:pt x="1616264" y="281723"/>
                  </a:lnTo>
                  <a:cubicBezTo>
                    <a:pt x="1786105" y="449773"/>
                    <a:pt x="2019769" y="553127"/>
                    <a:pt x="2277572" y="553127"/>
                  </a:cubicBezTo>
                  <a:cubicBezTo>
                    <a:pt x="2535376" y="553127"/>
                    <a:pt x="2769039" y="449773"/>
                    <a:pt x="2938881" y="281723"/>
                  </a:cubicBezTo>
                  <a:lnTo>
                    <a:pt x="2939721" y="281723"/>
                  </a:lnTo>
                  <a:cubicBezTo>
                    <a:pt x="3110452" y="107640"/>
                    <a:pt x="3348406" y="0"/>
                    <a:pt x="3611500" y="0"/>
                  </a:cubicBezTo>
                  <a:cubicBezTo>
                    <a:pt x="4132802" y="0"/>
                    <a:pt x="4555400" y="422598"/>
                    <a:pt x="4555400" y="943900"/>
                  </a:cubicBezTo>
                  <a:cubicBezTo>
                    <a:pt x="4555400" y="1465202"/>
                    <a:pt x="4132802" y="1887800"/>
                    <a:pt x="3611500" y="1887800"/>
                  </a:cubicBezTo>
                  <a:cubicBezTo>
                    <a:pt x="3348405" y="1887800"/>
                    <a:pt x="3110451" y="1780160"/>
                    <a:pt x="2939720" y="1606076"/>
                  </a:cubicBezTo>
                  <a:lnTo>
                    <a:pt x="2936632" y="1606076"/>
                  </a:lnTo>
                  <a:cubicBezTo>
                    <a:pt x="2767144" y="1439044"/>
                    <a:pt x="2534330" y="1336527"/>
                    <a:pt x="2277572" y="1336527"/>
                  </a:cubicBezTo>
                  <a:cubicBezTo>
                    <a:pt x="2020814" y="1336527"/>
                    <a:pt x="1788000" y="1439044"/>
                    <a:pt x="1618512" y="1606076"/>
                  </a:cubicBezTo>
                  <a:lnTo>
                    <a:pt x="1615680" y="1606076"/>
                  </a:lnTo>
                  <a:cubicBezTo>
                    <a:pt x="1444950" y="1780160"/>
                    <a:pt x="1206995" y="1887800"/>
                    <a:pt x="943900" y="1887800"/>
                  </a:cubicBezTo>
                  <a:cubicBezTo>
                    <a:pt x="422598" y="1887800"/>
                    <a:pt x="0" y="1465202"/>
                    <a:pt x="0" y="943900"/>
                  </a:cubicBezTo>
                  <a:cubicBezTo>
                    <a:pt x="0" y="422598"/>
                    <a:pt x="422598" y="0"/>
                    <a:pt x="943900" y="0"/>
                  </a:cubicBezTo>
                  <a:close/>
                </a:path>
              </a:pathLst>
            </a:custGeom>
            <a:solidFill>
              <a:srgbClr val="F1A1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60"/>
            </a:p>
          </p:txBody>
        </p:sp>
      </p:grpSp>
      <p:sp>
        <p:nvSpPr>
          <p:cNvPr id="27" name="文本框 26">
            <a:extLst>
              <a:ext uri="{FF2B5EF4-FFF2-40B4-BE49-F238E27FC236}">
                <a16:creationId xmlns:a16="http://schemas.microsoft.com/office/drawing/2014/main" xmlns="" id="{FED3AC28-AEC9-491D-A417-E2989DE7615D}"/>
              </a:ext>
            </a:extLst>
          </p:cNvPr>
          <p:cNvSpPr txBox="1"/>
          <p:nvPr/>
        </p:nvSpPr>
        <p:spPr>
          <a:xfrm>
            <a:off x="4559153" y="1714014"/>
            <a:ext cx="12564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arly</a:t>
            </a:r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started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xmlns="" id="{AFB30C56-4BFE-44DD-BF0A-FF8EE57CA4C2}"/>
              </a:ext>
            </a:extLst>
          </p:cNvPr>
          <p:cNvSpPr txBox="1"/>
          <p:nvPr/>
        </p:nvSpPr>
        <p:spPr>
          <a:xfrm>
            <a:off x="4486940" y="3344653"/>
            <a:ext cx="12282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Deep</a:t>
            </a:r>
            <a:endParaRPr lang="en-US" altLang="zh-CN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cooperation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xmlns="" id="{D3CFCCD7-D2D3-4697-98EA-367FF08F9511}"/>
              </a:ext>
            </a:extLst>
          </p:cNvPr>
          <p:cNvSpPr txBox="1"/>
          <p:nvPr/>
        </p:nvSpPr>
        <p:spPr>
          <a:xfrm>
            <a:off x="6140808" y="1600398"/>
            <a:ext cx="11666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4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Advance</a:t>
            </a:r>
          </a:p>
          <a:p>
            <a:pPr algn="ctr"/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Technology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xmlns="" id="{59DE7D47-5470-4BC5-9F4A-B06AA837D1A6}"/>
              </a:ext>
            </a:extLst>
          </p:cNvPr>
          <p:cNvSpPr txBox="1"/>
          <p:nvPr/>
        </p:nvSpPr>
        <p:spPr>
          <a:xfrm>
            <a:off x="6321799" y="3404649"/>
            <a:ext cx="9701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Wide</a:t>
            </a:r>
          </a:p>
          <a:p>
            <a:pPr algn="ctr"/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Channel</a:t>
            </a:r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xmlns="" id="{8A156653-F275-4F6D-9A4B-243B3617EF24}"/>
              </a:ext>
            </a:extLst>
          </p:cNvPr>
          <p:cNvSpPr txBox="1"/>
          <p:nvPr/>
        </p:nvSpPr>
        <p:spPr>
          <a:xfrm>
            <a:off x="635642" y="1536244"/>
            <a:ext cx="15949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05740" indent="-205740">
              <a:spcBef>
                <a:spcPts val="480"/>
              </a:spcBef>
              <a:buFont typeface="Wingdings" panose="05000000000000000000" pitchFamily="2" charset="2"/>
              <a:buChar char="ü"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China's 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first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xmlns="" id="{88977FC1-30B4-4A34-9655-EDBF170AF56A}"/>
              </a:ext>
            </a:extLst>
          </p:cNvPr>
          <p:cNvSpPr txBox="1"/>
          <p:nvPr/>
        </p:nvSpPr>
        <p:spPr>
          <a:xfrm>
            <a:off x="7837444" y="1049262"/>
            <a:ext cx="4325560" cy="18261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05740" indent="-205740">
              <a:spcBef>
                <a:spcPts val="480"/>
              </a:spcBef>
              <a:buFont typeface="Wingdings" panose="05000000000000000000" pitchFamily="2" charset="2"/>
              <a:buChar char="ü"/>
            </a:pPr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Number 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of 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atented </a:t>
            </a:r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echnologies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Block-level protection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 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Smart 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Adaptation/ 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HyperGate)</a:t>
            </a:r>
          </a:p>
          <a:p>
            <a:pPr marL="205740" indent="-205740">
              <a:spcBef>
                <a:spcPts val="480"/>
              </a:spcBef>
              <a:buFont typeface="Wingdings" panose="05000000000000000000" pitchFamily="2" charset="2"/>
              <a:buChar char="ü"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Cross-architecture, 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cross</a:t>
            </a:r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cloud 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platform</a:t>
            </a:r>
            <a:endParaRPr lang="en-US" altLang="zh-CN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05740" indent="-205740">
              <a:spcBef>
                <a:spcPts val="480"/>
              </a:spcBef>
              <a:buFont typeface="Wingdings" panose="05000000000000000000" pitchFamily="2" charset="2"/>
              <a:buChar char="ü"/>
            </a:pPr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Recover in s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econd</a:t>
            </a:r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</a:p>
          <a:p>
            <a:pPr marL="205740" indent="-205740">
              <a:spcBef>
                <a:spcPts val="480"/>
              </a:spcBef>
              <a:buFont typeface="Wingdings" panose="05000000000000000000" pitchFamily="2" charset="2"/>
              <a:buChar char="ü"/>
            </a:pPr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One-to-Many 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Protection </a:t>
            </a:r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Recovery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05740" indent="-205740">
              <a:spcBef>
                <a:spcPts val="480"/>
              </a:spcBef>
              <a:buFont typeface="Wingdings" panose="05000000000000000000" pitchFamily="2" charset="2"/>
              <a:buChar char="ü"/>
            </a:pPr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Live Migration; near-zero impact on performance 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6" name="文本框 85">
            <a:extLst>
              <a:ext uri="{FF2B5EF4-FFF2-40B4-BE49-F238E27FC236}">
                <a16:creationId xmlns:a16="http://schemas.microsoft.com/office/drawing/2014/main" xmlns="" id="{62799B94-BB2B-46F9-AC87-D8318F008F6E}"/>
              </a:ext>
            </a:extLst>
          </p:cNvPr>
          <p:cNvSpPr txBox="1"/>
          <p:nvPr/>
        </p:nvSpPr>
        <p:spPr>
          <a:xfrm>
            <a:off x="611861" y="3125638"/>
            <a:ext cx="3440365" cy="11464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05740" indent="-205740">
              <a:spcBef>
                <a:spcPts val="480"/>
              </a:spcBef>
              <a:buFont typeface="Wingdings" panose="05000000000000000000" pitchFamily="2" charset="2"/>
              <a:buChar char="ü"/>
            </a:pPr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Major Cloud Service provider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05740" indent="-205740">
              <a:spcBef>
                <a:spcPts val="480"/>
              </a:spcBef>
              <a:buFont typeface="Wingdings" panose="05000000000000000000" pitchFamily="2" charset="2"/>
              <a:buChar char="ü"/>
            </a:pPr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Major IDC 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ata 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enter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05740" indent="-205740">
              <a:spcBef>
                <a:spcPts val="480"/>
              </a:spcBef>
              <a:buFont typeface="Wingdings" panose="05000000000000000000" pitchFamily="2" charset="2"/>
              <a:buChar char="ü"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Cloud </a:t>
            </a:r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omputing </a:t>
            </a:r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companies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05740" indent="-205740">
              <a:spcBef>
                <a:spcPts val="480"/>
              </a:spcBef>
              <a:buFont typeface="Wingdings" panose="05000000000000000000" pitchFamily="2" charset="2"/>
              <a:buChar char="ü"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Hardware vendors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3" name="文本框 92">
            <a:extLst>
              <a:ext uri="{FF2B5EF4-FFF2-40B4-BE49-F238E27FC236}">
                <a16:creationId xmlns:a16="http://schemas.microsoft.com/office/drawing/2014/main" xmlns="" id="{6B14F383-31B5-40D3-853D-02B0BB43E6CE}"/>
              </a:ext>
            </a:extLst>
          </p:cNvPr>
          <p:cNvSpPr txBox="1"/>
          <p:nvPr/>
        </p:nvSpPr>
        <p:spPr>
          <a:xfrm>
            <a:off x="7840715" y="3268204"/>
            <a:ext cx="4171180" cy="10823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05740" indent="-205740">
              <a:spcBef>
                <a:spcPts val="480"/>
              </a:spcBef>
              <a:buFont typeface="Wingdings" panose="05000000000000000000" pitchFamily="2" charset="2"/>
              <a:buChar char="ü"/>
            </a:pP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Tradition</a:t>
            </a:r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al IT 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Channels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05740" indent="-205740">
              <a:spcBef>
                <a:spcPts val="480"/>
              </a:spcBef>
              <a:buFont typeface="Wingdings" panose="05000000000000000000" pitchFamily="2" charset="2"/>
              <a:buChar char="ü"/>
            </a:pPr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System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integrator</a:t>
            </a:r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 by Industry, by region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05740" indent="-205740">
              <a:spcBef>
                <a:spcPts val="480"/>
              </a:spcBef>
              <a:buFont typeface="Wingdings" panose="05000000000000000000" pitchFamily="2" charset="2"/>
              <a:buChar char="ü"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Direct 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relationship 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 key industries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ounding 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team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]</a:t>
            </a:r>
          </a:p>
        </p:txBody>
      </p:sp>
      <p:sp>
        <p:nvSpPr>
          <p:cNvPr id="94" name="Rectangle 55">
            <a:extLst>
              <a:ext uri="{FF2B5EF4-FFF2-40B4-BE49-F238E27FC236}">
                <a16:creationId xmlns:a16="http://schemas.microsoft.com/office/drawing/2014/main" xmlns="" id="{2665F5A6-BF96-4956-A348-F08AFC1FA347}"/>
              </a:ext>
            </a:extLst>
          </p:cNvPr>
          <p:cNvSpPr/>
          <p:nvPr/>
        </p:nvSpPr>
        <p:spPr>
          <a:xfrm>
            <a:off x="5310963" y="2379413"/>
            <a:ext cx="135742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400" spc="36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H</a:t>
            </a:r>
            <a:r>
              <a:rPr lang="zh-CN" altLang="en-US" sz="1400" spc="36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igh</a:t>
            </a:r>
            <a:endParaRPr lang="en-US" altLang="zh-CN" sz="1400" spc="36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1600" spc="36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BARRIER</a:t>
            </a:r>
            <a:endParaRPr lang="en-US" altLang="zh-CN" sz="1600" spc="36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1400" spc="36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M</a:t>
            </a:r>
            <a:r>
              <a:rPr lang="zh-CN" altLang="en-US" sz="1400" spc="36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any</a:t>
            </a:r>
            <a:endParaRPr lang="ko-KR" altLang="en-US" sz="1400" spc="360" dirty="0">
              <a:latin typeface="微软雅黑" panose="020B0503020204020204" pitchFamily="34" charset="-122"/>
            </a:endParaRPr>
          </a:p>
        </p:txBody>
      </p:sp>
      <p:sp>
        <p:nvSpPr>
          <p:cNvPr id="95" name="Rectangle 55">
            <a:extLst>
              <a:ext uri="{FF2B5EF4-FFF2-40B4-BE49-F238E27FC236}">
                <a16:creationId xmlns:a16="http://schemas.microsoft.com/office/drawing/2014/main" xmlns="" id="{DF2DD78E-85F0-4109-89BF-DE84CEC7800A}"/>
              </a:ext>
            </a:extLst>
          </p:cNvPr>
          <p:cNvSpPr/>
          <p:nvPr/>
        </p:nvSpPr>
        <p:spPr>
          <a:xfrm>
            <a:off x="3964608" y="4389787"/>
            <a:ext cx="43556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</a:t>
            </a:r>
            <a:r>
              <a:rPr lang="zh-CN" altLang="en-US" dirty="0" smtClean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ime </a:t>
            </a:r>
            <a:r>
              <a:rPr lang="en-US" altLang="zh-CN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 T</a:t>
            </a:r>
            <a:r>
              <a:rPr lang="zh-CN" altLang="en-US" dirty="0" smtClean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echnology </a:t>
            </a:r>
            <a:r>
              <a:rPr lang="en-US" altLang="zh-CN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 S</a:t>
            </a:r>
            <a:r>
              <a:rPr lang="zh-CN" altLang="en-US" dirty="0" smtClean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cale </a:t>
            </a:r>
            <a:r>
              <a:rPr lang="en-US" altLang="zh-CN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 </a:t>
            </a:r>
            <a:r>
              <a:rPr lang="zh-CN" altLang="en-US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Ecology</a:t>
            </a:r>
            <a:endParaRPr lang="ko-KR" altLang="en-US" dirty="0">
              <a:solidFill>
                <a:schemeClr val="accent5">
                  <a:lumMod val="75000"/>
                </a:schemeClr>
              </a:solidFill>
              <a:latin typeface="微软雅黑" panose="020B0503020204020204" pitchFamily="34" charset="-122"/>
            </a:endParaRPr>
          </a:p>
        </p:txBody>
      </p:sp>
      <p:sp>
        <p:nvSpPr>
          <p:cNvPr id="39" name="标题 2">
            <a:extLst>
              <a:ext uri="{FF2B5EF4-FFF2-40B4-BE49-F238E27FC236}">
                <a16:creationId xmlns="" xmlns:a16="http://schemas.microsoft.com/office/drawing/2014/main" id="{3D223FA5-46E1-4118-93A6-D59BA47B15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7774" y="215326"/>
            <a:ext cx="3778135" cy="615777"/>
          </a:xfrm>
        </p:spPr>
        <p:txBody>
          <a:bodyPr/>
          <a:lstStyle/>
          <a:p>
            <a:r>
              <a:rPr lang="zh-CN" altLang="en-US" dirty="0"/>
              <a:t>竞争壁垒</a:t>
            </a:r>
          </a:p>
        </p:txBody>
      </p:sp>
      <p:sp>
        <p:nvSpPr>
          <p:cNvPr id="40" name="文本框 37">
            <a:extLst>
              <a:ext uri="{FF2B5EF4-FFF2-40B4-BE49-F238E27FC236}">
                <a16:creationId xmlns="" xmlns:a16="http://schemas.microsoft.com/office/drawing/2014/main" id="{16C7590D-1818-40E7-AB0D-B5764CD0855D}"/>
              </a:ext>
            </a:extLst>
          </p:cNvPr>
          <p:cNvSpPr txBox="1"/>
          <p:nvPr/>
        </p:nvSpPr>
        <p:spPr>
          <a:xfrm>
            <a:off x="611860" y="1851251"/>
            <a:ext cx="2699376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05740" indent="-205740">
              <a:spcBef>
                <a:spcPts val="480"/>
              </a:spcBef>
              <a:buFont typeface="Wingdings" panose="05000000000000000000" pitchFamily="2" charset="2"/>
              <a:buChar char="ü"/>
            </a:pPr>
            <a:r>
              <a:rPr lang="zh-CN" altLang="en-US" sz="1440" spc="36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海外有先驱经验借鉴</a:t>
            </a:r>
            <a:endParaRPr lang="en-US" altLang="zh-CN" sz="1440" spc="36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Rectangle 55">
            <a:extLst>
              <a:ext uri="{FF2B5EF4-FFF2-40B4-BE49-F238E27FC236}">
                <a16:creationId xmlns="" xmlns:a16="http://schemas.microsoft.com/office/drawing/2014/main" id="{65CF0FB2-190A-4CA5-8291-65A2B2AFC018}"/>
              </a:ext>
            </a:extLst>
          </p:cNvPr>
          <p:cNvSpPr/>
          <p:nvPr/>
        </p:nvSpPr>
        <p:spPr>
          <a:xfrm>
            <a:off x="3193081" y="4764121"/>
            <a:ext cx="6051337" cy="3323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560" spc="180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一个起跑线定输赢的市场、一个只有第</a:t>
            </a:r>
            <a:r>
              <a:rPr lang="en-US" altLang="zh-CN" sz="1560" spc="180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560" spc="180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名没有第</a:t>
            </a:r>
            <a:r>
              <a:rPr lang="en-US" altLang="zh-CN" sz="1560" spc="180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560" spc="180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名的市场</a:t>
            </a:r>
            <a:endParaRPr lang="en-US" altLang="zh-CN" sz="1560" spc="180" dirty="0">
              <a:solidFill>
                <a:schemeClr val="accent5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矩形 1">
            <a:extLst>
              <a:ext uri="{FF2B5EF4-FFF2-40B4-BE49-F238E27FC236}">
                <a16:creationId xmlns="" xmlns:a16="http://schemas.microsoft.com/office/drawing/2014/main" id="{EBF90691-5144-4EE3-9B93-E4B5CCF93B03}"/>
              </a:ext>
            </a:extLst>
          </p:cNvPr>
          <p:cNvSpPr/>
          <p:nvPr/>
        </p:nvSpPr>
        <p:spPr>
          <a:xfrm>
            <a:off x="3115344" y="5066372"/>
            <a:ext cx="6206827" cy="3508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680" spc="180" dirty="0" smtClean="0">
                <a:solidFill>
                  <a:srgbClr val="EF5AA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PropheTech</a:t>
            </a:r>
            <a:r>
              <a:rPr lang="zh-CN" altLang="en-US" sz="1680" spc="180" dirty="0" smtClean="0">
                <a:solidFill>
                  <a:srgbClr val="EF5AA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80" spc="180" dirty="0" smtClean="0">
                <a:solidFill>
                  <a:srgbClr val="EF5AA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 in the right spot at the right time</a:t>
            </a:r>
            <a:endParaRPr lang="ko-KR" altLang="en-US" sz="1680" spc="180" dirty="0">
              <a:solidFill>
                <a:srgbClr val="EF5AA1"/>
              </a:solidFill>
              <a:latin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440221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="" xmlns:a16="http://schemas.microsoft.com/office/drawing/2014/main" id="{07BB8FE3-6A33-4387-BA58-B69F87A893C6}"/>
              </a:ext>
            </a:extLst>
          </p:cNvPr>
          <p:cNvSpPr txBox="1"/>
          <p:nvPr/>
        </p:nvSpPr>
        <p:spPr>
          <a:xfrm>
            <a:off x="2629158" y="4158549"/>
            <a:ext cx="24648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400" b="1" dirty="0" smtClean="0">
                <a:solidFill>
                  <a:srgbClr val="D6418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Hybrid Disaster Recovery</a:t>
            </a:r>
            <a:endParaRPr lang="en-US" altLang="zh-CN" sz="1400" b="1" dirty="0">
              <a:solidFill>
                <a:srgbClr val="D6418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="" xmlns:a16="http://schemas.microsoft.com/office/drawing/2014/main" id="{4B258BF1-7133-40FD-BED5-693060ED47AC}"/>
              </a:ext>
            </a:extLst>
          </p:cNvPr>
          <p:cNvSpPr txBox="1"/>
          <p:nvPr/>
        </p:nvSpPr>
        <p:spPr>
          <a:xfrm>
            <a:off x="7361318" y="4179253"/>
            <a:ext cx="16626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dirty="0" smtClean="0">
                <a:solidFill>
                  <a:srgbClr val="D6418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Cloud Migration</a:t>
            </a:r>
            <a:endParaRPr lang="en-US" altLang="zh-CN" sz="1400" b="1" dirty="0">
              <a:solidFill>
                <a:srgbClr val="D6418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="" xmlns:a16="http://schemas.microsoft.com/office/drawing/2014/main" id="{890B491C-49AC-4788-8134-5B1C1873AF73}"/>
              </a:ext>
            </a:extLst>
          </p:cNvPr>
          <p:cNvSpPr txBox="1"/>
          <p:nvPr/>
        </p:nvSpPr>
        <p:spPr>
          <a:xfrm>
            <a:off x="3345654" y="4570665"/>
            <a:ext cx="11326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spc="60" dirty="0">
                <a:solidFill>
                  <a:srgbClr val="D6418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HybridDR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="" xmlns:a16="http://schemas.microsoft.com/office/drawing/2014/main" id="{4CF7235C-663D-4ECD-A1EB-6A8DA327A6E9}"/>
              </a:ext>
            </a:extLst>
          </p:cNvPr>
          <p:cNvSpPr txBox="1"/>
          <p:nvPr/>
        </p:nvSpPr>
        <p:spPr>
          <a:xfrm>
            <a:off x="7553836" y="4608164"/>
            <a:ext cx="14314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spc="60">
                <a:solidFill>
                  <a:srgbClr val="D6418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HyperMotion</a:t>
            </a:r>
            <a:endParaRPr lang="en-US" altLang="zh-CN" sz="1600" spc="60" dirty="0">
              <a:solidFill>
                <a:srgbClr val="D6418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7" name="文本框 2">
            <a:extLst>
              <a:ext uri="{FF2B5EF4-FFF2-40B4-BE49-F238E27FC236}">
                <a16:creationId xmlns="" xmlns:a16="http://schemas.microsoft.com/office/drawing/2014/main" id="{1E9A30F8-EDB9-4A11-BA80-BFA33FCB86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85582" y="5087475"/>
            <a:ext cx="2452825" cy="11695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spAutoFit/>
          </a:bodyPr>
          <a:lstStyle/>
          <a:p>
            <a:pPr algn="ctr">
              <a:lnSpc>
                <a:spcPts val="2000"/>
              </a:lnSpc>
              <a:spcBef>
                <a:spcPts val="360"/>
              </a:spcBef>
            </a:pPr>
            <a:r>
              <a:rPr lang="en-US" altLang="zh-CN" sz="1200" kern="100" spc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Patented DR </a:t>
            </a:r>
            <a:r>
              <a:rPr lang="en-US" altLang="zh-CN" sz="1200" kern="100" spc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S</a:t>
            </a:r>
            <a:r>
              <a:rPr lang="en-US" altLang="zh-CN" sz="1200" kern="100" spc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olution</a:t>
            </a:r>
            <a:endParaRPr lang="en-US" altLang="zh-CN" sz="1200" kern="100" spc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ts val="2000"/>
              </a:lnSpc>
              <a:spcBef>
                <a:spcPts val="360"/>
              </a:spcBef>
            </a:pPr>
            <a:r>
              <a:rPr lang="zh-CN" altLang="en-US" sz="1200" kern="100" spc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实现跨任意平台、秒级恢复、业务级别容灾，保障企业系统高可用、业务连续性</a:t>
            </a:r>
          </a:p>
        </p:txBody>
      </p:sp>
      <p:sp>
        <p:nvSpPr>
          <p:cNvPr id="8" name="文本框 2">
            <a:extLst>
              <a:ext uri="{FF2B5EF4-FFF2-40B4-BE49-F238E27FC236}">
                <a16:creationId xmlns="" xmlns:a16="http://schemas.microsoft.com/office/drawing/2014/main" id="{56642F4A-F08A-45BD-BE3E-12776B58EA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71764" y="5087475"/>
            <a:ext cx="2158083" cy="11695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spAutoFit/>
          </a:bodyPr>
          <a:lstStyle/>
          <a:p>
            <a:pPr algn="ctr">
              <a:lnSpc>
                <a:spcPts val="1600"/>
              </a:lnSpc>
              <a:spcBef>
                <a:spcPts val="360"/>
              </a:spcBef>
            </a:pPr>
            <a:r>
              <a:rPr lang="en-US" altLang="zh-CN" sz="1200" kern="100" spc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Live Migration</a:t>
            </a:r>
            <a:endParaRPr lang="en-US" altLang="zh-CN" sz="1200" kern="100" spc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ts val="1600"/>
              </a:lnSpc>
              <a:spcBef>
                <a:spcPts val="360"/>
              </a:spcBef>
            </a:pPr>
            <a:r>
              <a:rPr lang="zh-CN" altLang="en-US" sz="1200" kern="100" spc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无损生产系统、业务不中断、高效快速实现任意平台交互迁移，助力企业自由灵活选择云资源</a:t>
            </a:r>
          </a:p>
        </p:txBody>
      </p:sp>
      <p:sp>
        <p:nvSpPr>
          <p:cNvPr id="9" name="文本框 2">
            <a:extLst>
              <a:ext uri="{FF2B5EF4-FFF2-40B4-BE49-F238E27FC236}">
                <a16:creationId xmlns="" xmlns:a16="http://schemas.microsoft.com/office/drawing/2014/main" id="{E5111B2C-3E7E-4F06-8415-E5608AD1B7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08526" y="2143029"/>
            <a:ext cx="2352125" cy="348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spAutoFit/>
          </a:bodyPr>
          <a:lstStyle/>
          <a:p>
            <a:pPr algn="ctr">
              <a:lnSpc>
                <a:spcPts val="2000"/>
              </a:lnSpc>
              <a:spcBef>
                <a:spcPts val="360"/>
              </a:spcBef>
            </a:pPr>
            <a:r>
              <a:rPr lang="zh-CN" altLang="en-US" sz="1400" kern="100" spc="100" dirty="0">
                <a:solidFill>
                  <a:srgbClr val="15C9C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混合架构的深度解决方案</a:t>
            </a:r>
          </a:p>
        </p:txBody>
      </p:sp>
      <p:sp>
        <p:nvSpPr>
          <p:cNvPr id="10" name="文本框 2">
            <a:extLst>
              <a:ext uri="{FF2B5EF4-FFF2-40B4-BE49-F238E27FC236}">
                <a16:creationId xmlns="" xmlns:a16="http://schemas.microsoft.com/office/drawing/2014/main" id="{D09F0DF7-1476-422C-87B2-FD92DCD57E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41113" y="2727650"/>
            <a:ext cx="3033058" cy="348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spAutoFit/>
          </a:bodyPr>
          <a:lstStyle/>
          <a:p>
            <a:pPr algn="ctr">
              <a:lnSpc>
                <a:spcPts val="2000"/>
              </a:lnSpc>
              <a:spcBef>
                <a:spcPts val="360"/>
              </a:spcBef>
            </a:pPr>
            <a:r>
              <a:rPr lang="en-US" altLang="zh-CN" sz="1400" kern="100" spc="100" dirty="0" smtClean="0">
                <a:solidFill>
                  <a:srgbClr val="15C9C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Business Continuity </a:t>
            </a:r>
            <a:r>
              <a:rPr lang="zh-CN" altLang="en-US" sz="1400" kern="100" spc="100" dirty="0" smtClean="0">
                <a:solidFill>
                  <a:srgbClr val="15C9C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安全护航</a:t>
            </a:r>
            <a:endParaRPr lang="zh-CN" altLang="en-US" sz="1400" kern="100" spc="100" dirty="0">
              <a:solidFill>
                <a:srgbClr val="15C9C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1" name="文本框 2">
            <a:extLst>
              <a:ext uri="{FF2B5EF4-FFF2-40B4-BE49-F238E27FC236}">
                <a16:creationId xmlns="" xmlns:a16="http://schemas.microsoft.com/office/drawing/2014/main" id="{18FAD41D-2E07-4867-9F72-45ED61B148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16572" y="2715985"/>
            <a:ext cx="2352125" cy="348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spAutoFit/>
          </a:bodyPr>
          <a:lstStyle/>
          <a:p>
            <a:pPr algn="ctr">
              <a:lnSpc>
                <a:spcPts val="2000"/>
              </a:lnSpc>
              <a:spcBef>
                <a:spcPts val="360"/>
              </a:spcBef>
            </a:pPr>
            <a:r>
              <a:rPr lang="zh-CN" altLang="en-US" sz="1400" kern="100" spc="100" dirty="0">
                <a:solidFill>
                  <a:srgbClr val="15C9C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资产流转 自主掌控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="" xmlns:a16="http://schemas.microsoft.com/office/drawing/2014/main" id="{208CD628-E82B-4682-84DC-234AECCFFE35}"/>
              </a:ext>
            </a:extLst>
          </p:cNvPr>
          <p:cNvSpPr/>
          <p:nvPr/>
        </p:nvSpPr>
        <p:spPr>
          <a:xfrm>
            <a:off x="4014158" y="580845"/>
            <a:ext cx="3807125" cy="3952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图片 15">
            <a:extLst>
              <a:ext uri="{FF2B5EF4-FFF2-40B4-BE49-F238E27FC236}">
                <a16:creationId xmlns="" xmlns:a16="http://schemas.microsoft.com/office/drawing/2014/main" id="{4E702D76-B27D-405B-9C26-142FCA0130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60825" y="350454"/>
            <a:ext cx="3047528" cy="1431668"/>
          </a:xfrm>
          <a:prstGeom prst="rect">
            <a:avLst/>
          </a:prstGeom>
        </p:spPr>
      </p:pic>
      <p:grpSp>
        <p:nvGrpSpPr>
          <p:cNvPr id="17" name="组合 16">
            <a:extLst>
              <a:ext uri="{FF2B5EF4-FFF2-40B4-BE49-F238E27FC236}">
                <a16:creationId xmlns="" xmlns:a16="http://schemas.microsoft.com/office/drawing/2014/main" id="{413B5960-3BBC-49E2-90F0-5A068F1B2A70}"/>
              </a:ext>
            </a:extLst>
          </p:cNvPr>
          <p:cNvGrpSpPr/>
          <p:nvPr/>
        </p:nvGrpSpPr>
        <p:grpSpPr>
          <a:xfrm flipH="1">
            <a:off x="3459529" y="3237196"/>
            <a:ext cx="780153" cy="820924"/>
            <a:chOff x="2427797" y="1465388"/>
            <a:chExt cx="2005371" cy="2110171"/>
          </a:xfrm>
        </p:grpSpPr>
        <p:pic>
          <p:nvPicPr>
            <p:cNvPr id="18" name="图形 17">
              <a:extLst>
                <a:ext uri="{FF2B5EF4-FFF2-40B4-BE49-F238E27FC236}">
                  <a16:creationId xmlns="" xmlns:a16="http://schemas.microsoft.com/office/drawing/2014/main" id="{03D85659-92A5-444A-8CA3-C29249FD921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399706" y="1718184"/>
              <a:ext cx="895350" cy="1857375"/>
            </a:xfrm>
            <a:prstGeom prst="rect">
              <a:avLst/>
            </a:prstGeom>
          </p:spPr>
        </p:pic>
        <p:pic>
          <p:nvPicPr>
            <p:cNvPr id="20" name="图形 19">
              <a:extLst>
                <a:ext uri="{FF2B5EF4-FFF2-40B4-BE49-F238E27FC236}">
                  <a16:creationId xmlns="" xmlns:a16="http://schemas.microsoft.com/office/drawing/2014/main" id="{ABA220F7-483E-4CD1-94E9-F17CC9A9539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427797" y="1718184"/>
              <a:ext cx="895350" cy="1857375"/>
            </a:xfrm>
            <a:prstGeom prst="rect">
              <a:avLst/>
            </a:prstGeom>
          </p:spPr>
        </p:pic>
        <p:pic>
          <p:nvPicPr>
            <p:cNvPr id="21" name="图形 20">
              <a:extLst>
                <a:ext uri="{FF2B5EF4-FFF2-40B4-BE49-F238E27FC236}">
                  <a16:creationId xmlns="" xmlns:a16="http://schemas.microsoft.com/office/drawing/2014/main" id="{E3099F96-40F7-4AD8-8AA6-27B405DB0E1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968824" y="1718183"/>
              <a:ext cx="219075" cy="219075"/>
            </a:xfrm>
            <a:prstGeom prst="rect">
              <a:avLst/>
            </a:prstGeom>
          </p:spPr>
        </p:pic>
        <p:pic>
          <p:nvPicPr>
            <p:cNvPr id="22" name="图形 21">
              <a:extLst>
                <a:ext uri="{FF2B5EF4-FFF2-40B4-BE49-F238E27FC236}">
                  <a16:creationId xmlns="" xmlns:a16="http://schemas.microsoft.com/office/drawing/2014/main" id="{D3AB9B4D-2B8C-4628-8EBC-FBA22CA0B2D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=""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258506" y="1751521"/>
              <a:ext cx="152400" cy="371475"/>
            </a:xfrm>
            <a:prstGeom prst="rect">
              <a:avLst/>
            </a:prstGeom>
          </p:spPr>
        </p:pic>
        <p:pic>
          <p:nvPicPr>
            <p:cNvPr id="23" name="图形 22">
              <a:extLst>
                <a:ext uri="{FF2B5EF4-FFF2-40B4-BE49-F238E27FC236}">
                  <a16:creationId xmlns="" xmlns:a16="http://schemas.microsoft.com/office/drawing/2014/main" id="{062BFA21-2905-4C2B-A0E3-89079275540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=""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3812874" y="1559492"/>
              <a:ext cx="142875" cy="142875"/>
            </a:xfrm>
            <a:prstGeom prst="rect">
              <a:avLst/>
            </a:prstGeom>
          </p:spPr>
        </p:pic>
        <p:pic>
          <p:nvPicPr>
            <p:cNvPr id="24" name="图形 23">
              <a:extLst>
                <a:ext uri="{FF2B5EF4-FFF2-40B4-BE49-F238E27FC236}">
                  <a16:creationId xmlns="" xmlns:a16="http://schemas.microsoft.com/office/drawing/2014/main" id="{11B6A2B1-5624-43A5-8609-A7F951C4C0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=""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4156943" y="1465388"/>
              <a:ext cx="276225" cy="219075"/>
            </a:xfrm>
            <a:prstGeom prst="rect">
              <a:avLst/>
            </a:prstGeom>
          </p:spPr>
        </p:pic>
      </p:grpSp>
      <p:grpSp>
        <p:nvGrpSpPr>
          <p:cNvPr id="25" name="组合 24">
            <a:extLst>
              <a:ext uri="{FF2B5EF4-FFF2-40B4-BE49-F238E27FC236}">
                <a16:creationId xmlns="" xmlns:a16="http://schemas.microsoft.com/office/drawing/2014/main" id="{DCA18B37-94BA-49DF-BCBA-298B842EFDBE}"/>
              </a:ext>
            </a:extLst>
          </p:cNvPr>
          <p:cNvGrpSpPr/>
          <p:nvPr/>
        </p:nvGrpSpPr>
        <p:grpSpPr>
          <a:xfrm flipH="1">
            <a:off x="7719063" y="3296354"/>
            <a:ext cx="1063487" cy="761766"/>
            <a:chOff x="4729162" y="2185269"/>
            <a:chExt cx="2733675" cy="1958106"/>
          </a:xfrm>
        </p:grpSpPr>
        <p:pic>
          <p:nvPicPr>
            <p:cNvPr id="26" name="图形 25">
              <a:extLst>
                <a:ext uri="{FF2B5EF4-FFF2-40B4-BE49-F238E27FC236}">
                  <a16:creationId xmlns="" xmlns:a16="http://schemas.microsoft.com/office/drawing/2014/main" id="{FF08393D-7D72-4278-8804-8316360BAC1D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=""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5507337" y="2185269"/>
              <a:ext cx="1476375" cy="828675"/>
            </a:xfrm>
            <a:prstGeom prst="rect">
              <a:avLst/>
            </a:prstGeom>
          </p:spPr>
        </p:pic>
        <p:pic>
          <p:nvPicPr>
            <p:cNvPr id="27" name="图形 26">
              <a:extLst>
                <a:ext uri="{FF2B5EF4-FFF2-40B4-BE49-F238E27FC236}">
                  <a16:creationId xmlns="" xmlns:a16="http://schemas.microsoft.com/office/drawing/2014/main" id="{6F1CD0A7-5B4E-4A0F-BE14-493E37D0CD4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=""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4729162" y="2714625"/>
              <a:ext cx="2733675" cy="14287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458036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>
            <a:extLst>
              <a:ext uri="{FF2B5EF4-FFF2-40B4-BE49-F238E27FC236}">
                <a16:creationId xmlns:a16="http://schemas.microsoft.com/office/drawing/2014/main" xmlns="" id="{7CEFB14C-9154-49B3-9582-F92BE79F1B57}"/>
              </a:ext>
            </a:extLst>
          </p:cNvPr>
          <p:cNvGrpSpPr/>
          <p:nvPr/>
        </p:nvGrpSpPr>
        <p:grpSpPr>
          <a:xfrm>
            <a:off x="7798414" y="1386372"/>
            <a:ext cx="1993172" cy="978848"/>
            <a:chOff x="6916285" y="1895387"/>
            <a:chExt cx="1660977" cy="815707"/>
          </a:xfrm>
        </p:grpSpPr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xmlns="" id="{6360BD78-96C8-4502-B6D1-CA8FC4745A6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99325" y="1895387"/>
              <a:ext cx="1002351" cy="546281"/>
            </a:xfrm>
            <a:prstGeom prst="rect">
              <a:avLst/>
            </a:prstGeom>
          </p:spPr>
        </p:pic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xmlns="" id="{2D6F7DE9-C4EA-4497-A840-E29B63BC20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916285" y="2420120"/>
              <a:ext cx="1660977" cy="290974"/>
            </a:xfrm>
            <a:prstGeom prst="rect">
              <a:avLst/>
            </a:prstGeom>
          </p:spPr>
        </p:pic>
      </p:grpSp>
      <p:pic>
        <p:nvPicPr>
          <p:cNvPr id="13" name="图片 12">
            <a:extLst>
              <a:ext uri="{FF2B5EF4-FFF2-40B4-BE49-F238E27FC236}">
                <a16:creationId xmlns:a16="http://schemas.microsoft.com/office/drawing/2014/main" xmlns="" id="{810567D9-BA0F-432B-B10B-4CA2B4C67C2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53129" y="1437748"/>
            <a:ext cx="2315347" cy="1007124"/>
          </a:xfrm>
          <a:prstGeom prst="rect">
            <a:avLst/>
          </a:prstGeom>
        </p:spPr>
      </p:pic>
      <p:graphicFrame>
        <p:nvGraphicFramePr>
          <p:cNvPr id="15" name="表格 14">
            <a:extLst>
              <a:ext uri="{FF2B5EF4-FFF2-40B4-BE49-F238E27FC236}">
                <a16:creationId xmlns:a16="http://schemas.microsoft.com/office/drawing/2014/main" xmlns="" id="{BC995F98-29B1-48E6-81E1-D8424C54AD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6033117"/>
              </p:ext>
            </p:extLst>
          </p:nvPr>
        </p:nvGraphicFramePr>
        <p:xfrm>
          <a:off x="923833" y="2524524"/>
          <a:ext cx="9863357" cy="3849718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634275">
                  <a:extLst>
                    <a:ext uri="{9D8B030D-6E8A-4147-A177-3AD203B41FA5}">
                      <a16:colId xmlns:a16="http://schemas.microsoft.com/office/drawing/2014/main" xmlns="" val="3455592143"/>
                    </a:ext>
                  </a:extLst>
                </a:gridCol>
                <a:gridCol w="4112918">
                  <a:extLst>
                    <a:ext uri="{9D8B030D-6E8A-4147-A177-3AD203B41FA5}">
                      <a16:colId xmlns:a16="http://schemas.microsoft.com/office/drawing/2014/main" xmlns="" val="4087543983"/>
                    </a:ext>
                  </a:extLst>
                </a:gridCol>
                <a:gridCol w="4116164">
                  <a:extLst>
                    <a:ext uri="{9D8B030D-6E8A-4147-A177-3AD203B41FA5}">
                      <a16:colId xmlns:a16="http://schemas.microsoft.com/office/drawing/2014/main" xmlns="" val="3917630924"/>
                    </a:ext>
                  </a:extLst>
                </a:gridCol>
              </a:tblGrid>
              <a:tr h="37420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b="0" dirty="0" smtClean="0"/>
                        <a:t>Establishment</a:t>
                      </a:r>
                      <a:endParaRPr lang="zh-CN" altLang="en-US" sz="1300" b="0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09728" marR="109728" marT="54864" marB="548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b="0" dirty="0" err="1" smtClean="0"/>
                        <a:t>Yr</a:t>
                      </a:r>
                      <a:r>
                        <a:rPr lang="en-US" altLang="zh-CN" sz="1300" b="0" dirty="0" smtClean="0"/>
                        <a:t> 2016</a:t>
                      </a:r>
                      <a:endParaRPr lang="zh-CN" altLang="en-US" sz="13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09728" marR="109728" marT="54864" marB="548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b="0" dirty="0" err="1" smtClean="0"/>
                        <a:t>Yr</a:t>
                      </a:r>
                      <a:r>
                        <a:rPr lang="en-US" altLang="zh-CN" sz="1300" b="0" dirty="0" smtClean="0"/>
                        <a:t> 2012</a:t>
                      </a:r>
                      <a:endParaRPr lang="zh-CN" altLang="en-US" sz="13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09728" marR="109728" marT="54864" marB="54864" anchor="ctr"/>
                </a:tc>
                <a:extLst>
                  <a:ext uri="{0D108BD9-81ED-4DB2-BD59-A6C34878D82A}">
                    <a16:rowId xmlns:a16="http://schemas.microsoft.com/office/drawing/2014/main" xmlns="" val="3837512821"/>
                  </a:ext>
                </a:extLst>
              </a:tr>
              <a:tr h="37420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dirty="0" smtClean="0"/>
                        <a:t>Registered Region</a:t>
                      </a:r>
                      <a:endParaRPr lang="zh-CN" altLang="en-US" sz="1300" b="0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09728" marR="109728" marT="54864" marB="548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300" dirty="0" smtClean="0"/>
                        <a:t>China</a:t>
                      </a:r>
                      <a:r>
                        <a:rPr lang="en-US" altLang="zh-CN" sz="1300" dirty="0" smtClean="0"/>
                        <a:t> (</a:t>
                      </a:r>
                      <a:r>
                        <a:rPr lang="zh-CN" altLang="en-US" sz="1300" dirty="0"/>
                        <a:t>Shanghai</a:t>
                      </a:r>
                      <a:r>
                        <a:rPr lang="en-US" altLang="zh-CN" sz="1300" dirty="0"/>
                        <a:t>)</a:t>
                      </a:r>
                      <a:endParaRPr lang="zh-CN" altLang="en-US" sz="13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09728" marR="109728" marT="54864" marB="548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300" dirty="0"/>
                        <a:t>Israel</a:t>
                      </a:r>
                      <a:endParaRPr lang="zh-CN" altLang="en-US" sz="13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09728" marR="109728" marT="54864" marB="54864" anchor="ctr"/>
                </a:tc>
                <a:extLst>
                  <a:ext uri="{0D108BD9-81ED-4DB2-BD59-A6C34878D82A}">
                    <a16:rowId xmlns:a16="http://schemas.microsoft.com/office/drawing/2014/main" xmlns="" val="2909705516"/>
                  </a:ext>
                </a:extLst>
              </a:tr>
              <a:tr h="37420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dirty="0" smtClean="0"/>
                        <a:t>B</a:t>
                      </a:r>
                      <a:r>
                        <a:rPr lang="zh-CN" altLang="en-US" sz="1300" dirty="0" smtClean="0"/>
                        <a:t>usiness </a:t>
                      </a:r>
                      <a:r>
                        <a:rPr lang="en-US" altLang="zh-CN" sz="1300" dirty="0" smtClean="0"/>
                        <a:t>positioning</a:t>
                      </a:r>
                      <a:endParaRPr lang="zh-CN" altLang="en-US" sz="1300" b="0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09728" marR="109728" marT="54864" marB="548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/>
                        <a:t>Cross-platform cloud disaster recovery, migration</a:t>
                      </a:r>
                      <a:r>
                        <a:rPr lang="zh-CN" altLang="en-US" sz="1200" dirty="0" smtClean="0"/>
                        <a:t>,</a:t>
                      </a:r>
                      <a:r>
                        <a:rPr lang="en-US" altLang="zh-CN" sz="1200" dirty="0" err="1" smtClean="0"/>
                        <a:t>Openstack</a:t>
                      </a:r>
                      <a:r>
                        <a:rPr lang="en-US" altLang="zh-CN" sz="1200" dirty="0" smtClean="0"/>
                        <a:t> </a:t>
                      </a:r>
                      <a:r>
                        <a:rPr lang="zh-CN" altLang="en-US" sz="1200" dirty="0" smtClean="0"/>
                        <a:t>Cloud </a:t>
                      </a:r>
                      <a:r>
                        <a:rPr lang="zh-CN" altLang="en-US" sz="1200" dirty="0"/>
                        <a:t>Architecture</a:t>
                      </a:r>
                      <a:endParaRPr lang="zh-CN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09728" marR="109728" marT="54864" marB="548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/>
                        <a:t>Cross-platform cloud disaster recovery, migration</a:t>
                      </a:r>
                      <a:endParaRPr lang="zh-CN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09728" marR="109728" marT="54864" marB="54864" anchor="ctr"/>
                </a:tc>
                <a:extLst>
                  <a:ext uri="{0D108BD9-81ED-4DB2-BD59-A6C34878D82A}">
                    <a16:rowId xmlns:a16="http://schemas.microsoft.com/office/drawing/2014/main" xmlns="" val="3388509809"/>
                  </a:ext>
                </a:extLst>
              </a:tr>
              <a:tr h="845796">
                <a:tc>
                  <a:txBody>
                    <a:bodyPr/>
                    <a:lstStyle/>
                    <a:p>
                      <a:pPr algn="ctr">
                        <a:spcBef>
                          <a:spcPts val="200"/>
                        </a:spcBef>
                      </a:pPr>
                      <a:r>
                        <a:rPr lang="en-US" altLang="zh-CN" sz="1300" dirty="0" smtClean="0"/>
                        <a:t>Financial</a:t>
                      </a:r>
                      <a:r>
                        <a:rPr lang="en-US" altLang="zh-CN" sz="1300" baseline="0" dirty="0" smtClean="0"/>
                        <a:t> status</a:t>
                      </a:r>
                      <a:endParaRPr lang="zh-CN" altLang="en-US" sz="1300" b="0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09728" marR="109728" marT="54864" marB="54864" anchor="ctr"/>
                </a:tc>
                <a:tc>
                  <a:txBody>
                    <a:bodyPr/>
                    <a:lstStyle/>
                    <a:p>
                      <a:pPr marL="90487" indent="0" algn="ctr">
                        <a:spcBef>
                          <a:spcPts val="2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en-US" altLang="zh-CN" sz="1200" dirty="0" smtClean="0"/>
                        <a:t>Angel Fund RMB 500 raised</a:t>
                      </a:r>
                    </a:p>
                    <a:p>
                      <a:pPr marL="90487" indent="0" algn="ctr">
                        <a:spcBef>
                          <a:spcPts val="2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zh-CN" altLang="en-US" sz="1200" dirty="0" smtClean="0"/>
                        <a:t> </a:t>
                      </a:r>
                      <a:r>
                        <a:rPr lang="en-US" altLang="zh-CN" sz="1200" dirty="0" smtClean="0"/>
                        <a:t>[</a:t>
                      </a:r>
                      <a:r>
                        <a:rPr lang="en-US" altLang="zh-CN" sz="1200" dirty="0" err="1" smtClean="0"/>
                        <a:t>Yr</a:t>
                      </a:r>
                      <a:r>
                        <a:rPr lang="en-US" altLang="zh-CN" sz="1200" dirty="0" smtClean="0"/>
                        <a:t> 2017] </a:t>
                      </a:r>
                      <a:r>
                        <a:rPr lang="en-US" altLang="zh-CN" sz="1200" dirty="0"/>
                        <a:t>[</a:t>
                      </a:r>
                      <a:r>
                        <a:rPr lang="en-US" altLang="zh-CN" sz="1200" dirty="0" smtClean="0"/>
                        <a:t>20 </a:t>
                      </a:r>
                      <a:r>
                        <a:rPr lang="zh-CN" altLang="en-US" sz="1200" dirty="0" smtClean="0"/>
                        <a:t>people</a:t>
                      </a:r>
                      <a:r>
                        <a:rPr lang="en-US" altLang="zh-CN" sz="1200" dirty="0"/>
                        <a:t>] </a:t>
                      </a:r>
                      <a:endParaRPr lang="en-US" altLang="zh-CN" sz="1200" dirty="0" smtClean="0"/>
                    </a:p>
                    <a:p>
                      <a:pPr marL="90487" indent="0" algn="ctr">
                        <a:spcBef>
                          <a:spcPts val="2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en-US" altLang="zh-CN" sz="1200" dirty="0" smtClean="0"/>
                        <a:t>[</a:t>
                      </a:r>
                      <a:r>
                        <a:rPr lang="zh-CN" altLang="en-US" sz="1200" dirty="0"/>
                        <a:t>Team expansion, product optimization</a:t>
                      </a:r>
                      <a:r>
                        <a:rPr lang="en-US" altLang="zh-CN" sz="1200" dirty="0"/>
                        <a:t>]</a:t>
                      </a:r>
                      <a:endParaRPr lang="zh-CN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09728" marR="109728" marT="54864" marB="54864" anchor="ctr"/>
                </a:tc>
                <a:tc>
                  <a:txBody>
                    <a:bodyPr/>
                    <a:lstStyle/>
                    <a:p>
                      <a:pPr marL="90487" marR="0" lvl="0" indent="0" algn="ctr" defTabSz="761970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zh-CN" sz="1200" dirty="0" smtClean="0"/>
                        <a:t>Series B USD 1.3</a:t>
                      </a:r>
                      <a:r>
                        <a:rPr lang="zh-CN" altLang="en-US" sz="1200" dirty="0" smtClean="0"/>
                        <a:t>M</a:t>
                      </a:r>
                      <a:r>
                        <a:rPr lang="en-US" altLang="zh-CN" sz="1200" dirty="0" smtClean="0"/>
                        <a:t> raised</a:t>
                      </a:r>
                      <a:endParaRPr lang="en-US" altLang="zh-CN" sz="1200" dirty="0"/>
                    </a:p>
                    <a:p>
                      <a:pPr marL="90487" marR="0" lvl="0" indent="0" algn="ctr" defTabSz="761970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zh-CN" sz="1200" dirty="0" smtClean="0"/>
                        <a:t>[</a:t>
                      </a:r>
                      <a:r>
                        <a:rPr lang="en-US" altLang="zh-CN" sz="1200" dirty="0" err="1" smtClean="0"/>
                        <a:t>Yr</a:t>
                      </a:r>
                      <a:r>
                        <a:rPr lang="en-US" altLang="zh-CN" sz="1200" baseline="0" dirty="0" smtClean="0"/>
                        <a:t> </a:t>
                      </a:r>
                      <a:r>
                        <a:rPr lang="en-US" altLang="zh-CN" sz="1200" dirty="0" smtClean="0"/>
                        <a:t>2015] </a:t>
                      </a:r>
                      <a:r>
                        <a:rPr lang="en-US" altLang="zh-CN" sz="1200" dirty="0"/>
                        <a:t>[</a:t>
                      </a:r>
                      <a:r>
                        <a:rPr lang="en-US" altLang="zh-CN" sz="1200" dirty="0" smtClean="0"/>
                        <a:t>20 </a:t>
                      </a:r>
                      <a:r>
                        <a:rPr lang="zh-CN" altLang="en-US" sz="1200" dirty="0" smtClean="0"/>
                        <a:t>people</a:t>
                      </a:r>
                      <a:r>
                        <a:rPr lang="en-US" altLang="zh-CN" sz="1200" dirty="0"/>
                        <a:t>] </a:t>
                      </a:r>
                      <a:endParaRPr lang="en-US" altLang="zh-CN" sz="1200" dirty="0" smtClean="0"/>
                    </a:p>
                    <a:p>
                      <a:pPr marL="90487" marR="0" lvl="0" indent="0" algn="ctr" defTabSz="761970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zh-CN" sz="1200" dirty="0" smtClean="0"/>
                        <a:t>[</a:t>
                      </a:r>
                      <a:r>
                        <a:rPr lang="zh-CN" altLang="en-US" sz="1200" dirty="0" smtClean="0"/>
                        <a:t>Team</a:t>
                      </a:r>
                      <a:r>
                        <a:rPr lang="en-US" altLang="zh-CN" sz="1200" dirty="0" smtClean="0"/>
                        <a:t> expansion]</a:t>
                      </a:r>
                      <a:r>
                        <a:rPr lang="en-US" altLang="zh-CN" sz="1200" baseline="0" dirty="0"/>
                        <a:t> </a:t>
                      </a:r>
                      <a:r>
                        <a:rPr lang="en-US" altLang="zh-CN" sz="1200" baseline="0" dirty="0" smtClean="0"/>
                        <a:t>T</a:t>
                      </a:r>
                      <a:r>
                        <a:rPr lang="zh-CN" altLang="en-US" sz="1200" dirty="0" smtClean="0"/>
                        <a:t>otal:</a:t>
                      </a:r>
                      <a:r>
                        <a:rPr lang="en-US" altLang="zh-CN" sz="1200" dirty="0" smtClean="0"/>
                        <a:t> USA</a:t>
                      </a:r>
                      <a:r>
                        <a:rPr lang="en-US" altLang="zh-CN" sz="1200" baseline="0" dirty="0" smtClean="0"/>
                        <a:t> </a:t>
                      </a:r>
                      <a:r>
                        <a:rPr lang="en-US" altLang="zh-CN" sz="1200" dirty="0" smtClean="0"/>
                        <a:t>1.820</a:t>
                      </a:r>
                      <a:r>
                        <a:rPr lang="zh-CN" altLang="en-US" sz="1200" dirty="0" smtClean="0"/>
                        <a:t>M</a:t>
                      </a:r>
                      <a:endParaRPr lang="en-US" altLang="zh-CN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09728" marR="109728" marT="54864" marB="54864" anchor="ctr"/>
                </a:tc>
                <a:extLst>
                  <a:ext uri="{0D108BD9-81ED-4DB2-BD59-A6C34878D82A}">
                    <a16:rowId xmlns:a16="http://schemas.microsoft.com/office/drawing/2014/main" xmlns="" val="810879020"/>
                  </a:ext>
                </a:extLst>
              </a:tr>
              <a:tr h="932688">
                <a:tc>
                  <a:txBody>
                    <a:bodyPr/>
                    <a:lstStyle/>
                    <a:p>
                      <a:pPr algn="ctr">
                        <a:spcBef>
                          <a:spcPts val="200"/>
                        </a:spcBef>
                      </a:pPr>
                      <a:r>
                        <a:rPr lang="en-US" altLang="zh-CN" sz="1300" dirty="0" smtClean="0"/>
                        <a:t>Platforms compatibility</a:t>
                      </a:r>
                      <a:endParaRPr lang="zh-CN" altLang="en-US" sz="1300" b="0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09728" marR="109728" marT="54864" marB="54864" anchor="ctr"/>
                </a:tc>
                <a:tc>
                  <a:txBody>
                    <a:bodyPr/>
                    <a:lstStyle/>
                    <a:p>
                      <a:pPr marL="536575" indent="-80963" algn="l">
                        <a:spcBef>
                          <a:spcPts val="200"/>
                        </a:spcBef>
                        <a:buClr>
                          <a:schemeClr val="tx1">
                            <a:lumMod val="65000"/>
                            <a:lumOff val="35000"/>
                          </a:schemeClr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altLang="zh-CN" sz="1200" dirty="0"/>
                        <a:t>OpenStack</a:t>
                      </a:r>
                      <a:r>
                        <a:rPr lang="zh-CN" altLang="en-US" sz="1200" dirty="0"/>
                        <a:t> </a:t>
                      </a:r>
                      <a:r>
                        <a:rPr lang="en-US" altLang="zh-CN" sz="1200" dirty="0"/>
                        <a:t>|</a:t>
                      </a:r>
                      <a:r>
                        <a:rPr lang="zh-CN" altLang="en-US" sz="1200" dirty="0"/>
                        <a:t> </a:t>
                      </a:r>
                      <a:r>
                        <a:rPr lang="en-US" altLang="zh-CN" sz="1200" dirty="0" err="1"/>
                        <a:t>Vmware</a:t>
                      </a:r>
                      <a:r>
                        <a:rPr lang="en-US" altLang="zh-CN" sz="1200" dirty="0"/>
                        <a:t> | KVM</a:t>
                      </a:r>
                    </a:p>
                    <a:p>
                      <a:pPr marL="536575" indent="-80963" algn="l">
                        <a:spcBef>
                          <a:spcPts val="2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US" altLang="zh-CN" sz="1200" dirty="0"/>
                        <a:t>AWS </a:t>
                      </a:r>
                    </a:p>
                    <a:p>
                      <a:pPr marL="536575" indent="-80963" algn="l">
                        <a:spcBef>
                          <a:spcPts val="2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US" altLang="zh-CN" sz="1200" dirty="0"/>
                        <a:t>[</a:t>
                      </a:r>
                      <a:r>
                        <a:rPr lang="zh-CN" altLang="en-US" sz="1200" dirty="0"/>
                        <a:t>China</a:t>
                      </a:r>
                      <a:r>
                        <a:rPr lang="en-US" altLang="zh-CN" sz="1200" dirty="0"/>
                        <a:t>] </a:t>
                      </a:r>
                      <a:r>
                        <a:rPr lang="zh-CN" altLang="en-US" sz="1200" dirty="0"/>
                        <a:t>Ali Cloud </a:t>
                      </a:r>
                      <a:r>
                        <a:rPr lang="en-US" altLang="zh-CN" sz="1200" dirty="0"/>
                        <a:t>| </a:t>
                      </a:r>
                      <a:r>
                        <a:rPr lang="zh-CN" altLang="en-US" sz="1200" dirty="0"/>
                        <a:t>Tencent </a:t>
                      </a:r>
                      <a:r>
                        <a:rPr lang="en-US" altLang="zh-CN" sz="1200" dirty="0" smtClean="0"/>
                        <a:t>C</a:t>
                      </a:r>
                      <a:r>
                        <a:rPr lang="zh-CN" altLang="en-US" sz="1200" dirty="0" smtClean="0"/>
                        <a:t>loud </a:t>
                      </a:r>
                      <a:r>
                        <a:rPr lang="en-US" altLang="zh-CN" sz="1200" dirty="0" smtClean="0"/>
                        <a:t>| </a:t>
                      </a:r>
                      <a:r>
                        <a:rPr lang="en-US" altLang="zh-CN" sz="1200" dirty="0" err="1" smtClean="0"/>
                        <a:t>Ksyun</a:t>
                      </a:r>
                      <a:r>
                        <a:rPr lang="en-US" altLang="zh-CN" sz="1200" dirty="0" smtClean="0"/>
                        <a:t> | </a:t>
                      </a:r>
                      <a:r>
                        <a:rPr lang="en-US" altLang="zh-CN" sz="1200" dirty="0"/>
                        <a:t>Ucloud</a:t>
                      </a:r>
                    </a:p>
                    <a:p>
                      <a:pPr marL="536575" indent="-80963" algn="l">
                        <a:spcBef>
                          <a:spcPts val="2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US" altLang="zh-CN" sz="1200" kern="1200" dirty="0"/>
                        <a:t>[</a:t>
                      </a:r>
                      <a:r>
                        <a:rPr lang="zh-CN" altLang="en-US" sz="1200" kern="1200" dirty="0"/>
                        <a:t>China</a:t>
                      </a:r>
                      <a:r>
                        <a:rPr lang="en-US" altLang="zh-CN" sz="1200" kern="1200" dirty="0"/>
                        <a:t>] </a:t>
                      </a:r>
                      <a:r>
                        <a:rPr lang="en-US" altLang="zh-CN" sz="1200" kern="1200" dirty="0" smtClean="0"/>
                        <a:t>IT segment by industry by region</a:t>
                      </a:r>
                      <a:endParaRPr lang="zh-CN" altLang="en-US" sz="1200" b="0" dirty="0">
                        <a:solidFill>
                          <a:srgbClr val="C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09728" marR="109728" marT="54864" marB="54864" anchor="ctr"/>
                </a:tc>
                <a:tc>
                  <a:txBody>
                    <a:bodyPr/>
                    <a:lstStyle/>
                    <a:p>
                      <a:pPr marL="896938" indent="-80963" algn="l">
                        <a:spcBef>
                          <a:spcPts val="2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US" altLang="zh-CN" sz="1200" dirty="0" err="1"/>
                        <a:t>Vmware</a:t>
                      </a:r>
                      <a:r>
                        <a:rPr lang="en-US" altLang="zh-CN" sz="1200" dirty="0"/>
                        <a:t> | KVM</a:t>
                      </a:r>
                    </a:p>
                    <a:p>
                      <a:pPr marL="896938" marR="0" lvl="0" indent="-80963" algn="l" defTabSz="761970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zh-CN" sz="1200" dirty="0"/>
                        <a:t>AWS |</a:t>
                      </a:r>
                      <a:r>
                        <a:rPr lang="zh-CN" altLang="en-US" sz="1200" dirty="0"/>
                        <a:t> </a:t>
                      </a:r>
                      <a:r>
                        <a:rPr lang="en-US" altLang="zh-CN" sz="1200" dirty="0"/>
                        <a:t>Windows Azure | Google cloud</a:t>
                      </a:r>
                    </a:p>
                    <a:p>
                      <a:pPr marL="896938" indent="-80963" algn="l">
                        <a:spcBef>
                          <a:spcPts val="2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US" altLang="zh-CN" sz="1200" dirty="0"/>
                        <a:t>[</a:t>
                      </a:r>
                      <a:r>
                        <a:rPr lang="zh-CN" altLang="en-US" sz="1200" dirty="0"/>
                        <a:t>China</a:t>
                      </a:r>
                      <a:r>
                        <a:rPr lang="en-US" altLang="zh-CN" sz="1200" dirty="0"/>
                        <a:t>] </a:t>
                      </a:r>
                      <a:r>
                        <a:rPr lang="zh-CN" altLang="en-US" sz="1200" dirty="0" smtClean="0"/>
                        <a:t>no</a:t>
                      </a:r>
                      <a:r>
                        <a:rPr lang="en-US" altLang="zh-CN" sz="1200" dirty="0" smtClean="0"/>
                        <a:t>ne</a:t>
                      </a:r>
                      <a:endParaRPr lang="en-US" altLang="zh-CN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09728" marR="109728" marT="54864" marB="54864" anchor="ctr"/>
                </a:tc>
                <a:extLst>
                  <a:ext uri="{0D108BD9-81ED-4DB2-BD59-A6C34878D82A}">
                    <a16:rowId xmlns:a16="http://schemas.microsoft.com/office/drawing/2014/main" xmlns="" val="3638453595"/>
                  </a:ext>
                </a:extLst>
              </a:tr>
              <a:tr h="310896">
                <a:tc>
                  <a:txBody>
                    <a:bodyPr/>
                    <a:lstStyle/>
                    <a:p>
                      <a:pPr marL="0" marR="0" lvl="0" indent="0" algn="ctr" defTabSz="761970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300" dirty="0"/>
                        <a:t>Protection ratio</a:t>
                      </a:r>
                      <a:endParaRPr lang="zh-CN" altLang="en-US" sz="1300" b="0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09728" marR="109728" marT="54864" marB="54864" anchor="ctr"/>
                </a:tc>
                <a:tc>
                  <a:txBody>
                    <a:bodyPr/>
                    <a:lstStyle/>
                    <a:p>
                      <a:pPr marL="0" marR="0" lvl="0" indent="0" algn="ctr" defTabSz="761970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dirty="0"/>
                        <a:t>1:20 </a:t>
                      </a:r>
                      <a:r>
                        <a:rPr lang="en-US" altLang="zh-CN" sz="1200" dirty="0" smtClean="0"/>
                        <a:t>(One</a:t>
                      </a:r>
                      <a:r>
                        <a:rPr lang="en-US" altLang="zh-CN" sz="1200" baseline="0" dirty="0" smtClean="0"/>
                        <a:t>-to-Many, </a:t>
                      </a:r>
                      <a:r>
                        <a:rPr lang="zh-CN" altLang="en-US" sz="1200" dirty="0" smtClean="0"/>
                        <a:t>lowering</a:t>
                      </a:r>
                      <a:r>
                        <a:rPr lang="en-US" altLang="zh-CN" sz="1200" dirty="0" smtClean="0"/>
                        <a:t> TCO</a:t>
                      </a:r>
                      <a:r>
                        <a:rPr lang="en-US" altLang="zh-CN" sz="1200" dirty="0"/>
                        <a:t>)</a:t>
                      </a:r>
                      <a:endParaRPr lang="zh-CN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09728" marR="109728" marT="54864" marB="54864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00"/>
                        </a:spcBef>
                      </a:pPr>
                      <a:r>
                        <a:rPr lang="zh-CN" altLang="en-US" sz="1200" dirty="0"/>
                        <a:t>Unknown </a:t>
                      </a:r>
                      <a:r>
                        <a:rPr lang="en-US" altLang="zh-CN" sz="1200" dirty="0"/>
                        <a:t>(</a:t>
                      </a:r>
                      <a:r>
                        <a:rPr lang="en-US" altLang="zh-CN" sz="1200" dirty="0" smtClean="0"/>
                        <a:t>Demo </a:t>
                      </a:r>
                      <a:r>
                        <a:rPr lang="zh-CN" altLang="en-US" sz="1200" dirty="0" smtClean="0"/>
                        <a:t>evaluation</a:t>
                      </a:r>
                      <a:r>
                        <a:rPr lang="en-US" altLang="zh-CN" sz="1200" dirty="0"/>
                        <a:t>)</a:t>
                      </a:r>
                      <a:endParaRPr lang="en-US" altLang="zh-CN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09728" marR="109728" marT="54864" marB="54864" anchor="ctr"/>
                </a:tc>
                <a:extLst>
                  <a:ext uri="{0D108BD9-81ED-4DB2-BD59-A6C34878D82A}">
                    <a16:rowId xmlns:a16="http://schemas.microsoft.com/office/drawing/2014/main" xmlns="" val="1066284838"/>
                  </a:ext>
                </a:extLst>
              </a:tr>
              <a:tr h="505968">
                <a:tc>
                  <a:txBody>
                    <a:bodyPr/>
                    <a:lstStyle/>
                    <a:p>
                      <a:pPr marL="0" marR="0" lvl="0" indent="0" algn="ctr" defTabSz="761970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300" dirty="0" smtClean="0"/>
                        <a:t>M</a:t>
                      </a:r>
                      <a:r>
                        <a:rPr lang="zh-CN" altLang="en-US" sz="1300" dirty="0" smtClean="0"/>
                        <a:t>igrat</a:t>
                      </a:r>
                      <a:r>
                        <a:rPr lang="en-US" altLang="zh-CN" sz="1300" dirty="0" smtClean="0"/>
                        <a:t>ion</a:t>
                      </a:r>
                      <a:endParaRPr lang="zh-CN" altLang="en-US" sz="1300" b="0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09728" marR="109728" marT="54864" marB="54864" anchor="ctr"/>
                </a:tc>
                <a:tc>
                  <a:txBody>
                    <a:bodyPr/>
                    <a:lstStyle/>
                    <a:p>
                      <a:pPr marL="0" marR="0" lvl="0" indent="0" algn="ctr" defTabSz="761970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旁路容灾恢复技术</a:t>
                      </a:r>
                      <a:endParaRPr lang="en-US" altLang="zh-CN" sz="1200" b="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marL="0" marR="0" lvl="0" indent="0" algn="ctr" defTabSz="761970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dirty="0" smtClean="0"/>
                        <a:t>[</a:t>
                      </a:r>
                      <a:r>
                        <a:rPr lang="en-US" altLang="zh-CN" sz="1200" dirty="0"/>
                        <a:t>Live </a:t>
                      </a:r>
                      <a:r>
                        <a:rPr lang="en-US" altLang="zh-CN" sz="1200" dirty="0" smtClean="0"/>
                        <a:t>Migration]</a:t>
                      </a:r>
                      <a:endParaRPr lang="zh-CN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09728" marR="109728" marT="54864" marB="54864" anchor="ctr"/>
                </a:tc>
                <a:tc>
                  <a:txBody>
                    <a:bodyPr/>
                    <a:lstStyle/>
                    <a:p>
                      <a:pPr marL="0" marR="0" lvl="0" indent="0" algn="ctr" defTabSz="761970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dirty="0"/>
                        <a:t>Live Migration  </a:t>
                      </a:r>
                      <a:r>
                        <a:rPr lang="en-US" altLang="zh-CN" sz="1200" dirty="0" smtClean="0"/>
                        <a:t>CDP T</a:t>
                      </a:r>
                      <a:r>
                        <a:rPr lang="zh-CN" altLang="en-US" sz="1200" dirty="0" smtClean="0"/>
                        <a:t>echnology</a:t>
                      </a:r>
                      <a:endParaRPr lang="en-US" altLang="zh-CN" sz="1200" dirty="0"/>
                    </a:p>
                    <a:p>
                      <a:pPr marL="0" marR="0" lvl="0" indent="0" algn="ctr" defTabSz="761970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dirty="0"/>
                        <a:t>[Live </a:t>
                      </a:r>
                      <a:r>
                        <a:rPr lang="en-US" altLang="zh-CN" sz="1200" dirty="0" smtClean="0"/>
                        <a:t>Migration]</a:t>
                      </a:r>
                      <a:endParaRPr lang="en-US" altLang="zh-CN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09728" marR="109728" marT="54864" marB="54864" anchor="ctr"/>
                </a:tc>
                <a:extLst>
                  <a:ext uri="{0D108BD9-81ED-4DB2-BD59-A6C34878D82A}">
                    <a16:rowId xmlns:a16="http://schemas.microsoft.com/office/drawing/2014/main" xmlns="" val="176792902"/>
                  </a:ext>
                </a:extLst>
              </a:tr>
            </a:tbl>
          </a:graphicData>
        </a:graphic>
      </p:graphicFrame>
      <p:sp>
        <p:nvSpPr>
          <p:cNvPr id="2" name="标题 1">
            <a:extLst>
              <a:ext uri="{FF2B5EF4-FFF2-40B4-BE49-F238E27FC236}">
                <a16:creationId xmlns:a16="http://schemas.microsoft.com/office/drawing/2014/main" xmlns="" id="{C1F4662F-93FB-4EE4-B199-8C5CEC65F8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8216" y="147867"/>
            <a:ext cx="5314590" cy="615777"/>
          </a:xfrm>
        </p:spPr>
        <p:txBody>
          <a:bodyPr>
            <a:normAutofit fontScale="90000"/>
          </a:bodyPr>
          <a:lstStyle/>
          <a:p>
            <a:r>
              <a:rPr lang="en-US" altLang="zh-CN" dirty="0" smtClean="0"/>
              <a:t>Major competitor </a:t>
            </a:r>
            <a:r>
              <a:rPr lang="en-US" altLang="zh-CN" smtClean="0"/>
              <a:t>(technology-wise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174056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9">
            <a:extLst>
              <a:ext uri="{FF2B5EF4-FFF2-40B4-BE49-F238E27FC236}">
                <a16:creationId xmlns:a16="http://schemas.microsoft.com/office/drawing/2014/main" xmlns="" id="{9A582974-1F23-4A7F-A4BC-176EC922A14D}"/>
              </a:ext>
            </a:extLst>
          </p:cNvPr>
          <p:cNvSpPr/>
          <p:nvPr/>
        </p:nvSpPr>
        <p:spPr>
          <a:xfrm>
            <a:off x="2309643" y="1528407"/>
            <a:ext cx="7457719" cy="2270680"/>
          </a:xfrm>
          <a:prstGeom prst="rect">
            <a:avLst/>
          </a:prstGeom>
          <a:noFill/>
          <a:ln w="38100" cap="rnd">
            <a:solidFill>
              <a:schemeClr val="tx1"/>
            </a:solidFill>
            <a:prstDash val="solid"/>
            <a:rou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44"/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xmlns="" id="{67D8A254-7379-41ED-A2B8-88D005141D30}"/>
              </a:ext>
            </a:extLst>
          </p:cNvPr>
          <p:cNvSpPr txBox="1"/>
          <p:nvPr/>
        </p:nvSpPr>
        <p:spPr>
          <a:xfrm>
            <a:off x="4283247" y="1943358"/>
            <a:ext cx="351051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000" spc="266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Product Ready?</a:t>
            </a:r>
            <a:endParaRPr lang="zh-CN" altLang="en-US" sz="3000" spc="266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xmlns="" id="{352C25D2-2615-4A32-90AF-277A2FE0CAA1}"/>
              </a:ext>
            </a:extLst>
          </p:cNvPr>
          <p:cNvSpPr txBox="1"/>
          <p:nvPr/>
        </p:nvSpPr>
        <p:spPr>
          <a:xfrm>
            <a:off x="4200908" y="2754991"/>
            <a:ext cx="367519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300" spc="266" smtClean="0">
                <a:solidFill>
                  <a:srgbClr val="B4296A"/>
                </a:solidFill>
                <a:latin typeface="华文琥珀" panose="02010800040101010101" pitchFamily="2" charset="-122"/>
                <a:ea typeface="华文琥珀" panose="02010800040101010101" pitchFamily="2" charset="-122"/>
              </a:rPr>
              <a:t>Absolully</a:t>
            </a:r>
            <a:r>
              <a:rPr lang="en-US" altLang="zh-CN" sz="3300" spc="266" dirty="0" smtClean="0">
                <a:solidFill>
                  <a:srgbClr val="B4296A"/>
                </a:solidFill>
                <a:latin typeface="华文琥珀" panose="02010800040101010101" pitchFamily="2" charset="-122"/>
                <a:ea typeface="华文琥珀" panose="02010800040101010101" pitchFamily="2" charset="-122"/>
              </a:rPr>
              <a:t>!</a:t>
            </a:r>
            <a:endParaRPr lang="zh-CN" altLang="en-US" sz="3300" spc="266" dirty="0">
              <a:solidFill>
                <a:srgbClr val="B4296A"/>
              </a:solidFill>
              <a:latin typeface="华文琥珀" panose="02010800040101010101" pitchFamily="2" charset="-122"/>
              <a:ea typeface="华文琥珀" panose="02010800040101010101" pitchFamily="2" charset="-122"/>
            </a:endParaRPr>
          </a:p>
        </p:txBody>
      </p:sp>
      <p:sp>
        <p:nvSpPr>
          <p:cNvPr id="6" name="Rectangle 57">
            <a:extLst>
              <a:ext uri="{FF2B5EF4-FFF2-40B4-BE49-F238E27FC236}">
                <a16:creationId xmlns:a16="http://schemas.microsoft.com/office/drawing/2014/main" xmlns="" id="{577A7E8E-2F4B-4EF8-9798-EC28FB31060A}"/>
              </a:ext>
            </a:extLst>
          </p:cNvPr>
          <p:cNvSpPr/>
          <p:nvPr/>
        </p:nvSpPr>
        <p:spPr>
          <a:xfrm>
            <a:off x="2486763" y="4244843"/>
            <a:ext cx="2944744" cy="19287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1440"/>
              </a:spcBef>
            </a:pPr>
            <a:r>
              <a:rPr lang="en-US" altLang="zh-CN" sz="1680" spc="266" dirty="0">
                <a:solidFill>
                  <a:srgbClr val="B4296A"/>
                </a:solidFill>
                <a:latin typeface="微软雅黑 Light" panose="020B0502040204020203" pitchFamily="34" charset="-122"/>
                <a:sym typeface="Wingdings" panose="05000000000000000000" pitchFamily="2" charset="2"/>
              </a:rPr>
              <a:t>[</a:t>
            </a:r>
            <a:r>
              <a:rPr lang="zh-CN" altLang="en-US" sz="1680" spc="266" dirty="0">
                <a:solidFill>
                  <a:srgbClr val="B4296A"/>
                </a:solidFill>
                <a:latin typeface="微软雅黑 Light" panose="020B0502040204020203" pitchFamily="34" charset="-122"/>
                <a:sym typeface="Wingdings" panose="05000000000000000000" pitchFamily="2" charset="2"/>
              </a:rPr>
              <a:t>Disaster Recovery</a:t>
            </a:r>
            <a:r>
              <a:rPr lang="en-US" altLang="zh-CN" sz="1680" spc="266" dirty="0">
                <a:solidFill>
                  <a:srgbClr val="B4296A"/>
                </a:solidFill>
                <a:latin typeface="微软雅黑 Light" panose="020B0502040204020203" pitchFamily="34" charset="-122"/>
                <a:sym typeface="Wingdings" panose="05000000000000000000" pitchFamily="2" charset="2"/>
              </a:rPr>
              <a:t>]</a:t>
            </a:r>
          </a:p>
          <a:p>
            <a:pPr algn="ctr">
              <a:spcBef>
                <a:spcPts val="1440"/>
              </a:spcBef>
            </a:pPr>
            <a:r>
              <a:rPr lang="en-US" altLang="zh-CN" sz="1680" b="1" spc="266" dirty="0">
                <a:solidFill>
                  <a:schemeClr val="accent5"/>
                </a:solidFill>
                <a:latin typeface="微软雅黑 Light" panose="020B0502040204020203" pitchFamily="34" charset="-122"/>
                <a:sym typeface="Wingdings" panose="05000000000000000000" pitchFamily="2" charset="2"/>
              </a:rPr>
              <a:t>eDR</a:t>
            </a:r>
            <a:r>
              <a:rPr lang="en-US" altLang="zh-CN" sz="1680" b="1" spc="266" baseline="40000" dirty="0">
                <a:solidFill>
                  <a:schemeClr val="accent5"/>
                </a:solidFill>
                <a:latin typeface="微软雅黑 Light" panose="020B0502040204020203" pitchFamily="34" charset="-122"/>
                <a:sym typeface="Wingdings" panose="05000000000000000000" pitchFamily="2" charset="2"/>
              </a:rPr>
              <a:t>TM</a:t>
            </a:r>
          </a:p>
          <a:p>
            <a:pPr algn="ctr"/>
            <a:r>
              <a:rPr lang="zh-CN" altLang="en-US" sz="1440" spc="266" dirty="0">
                <a:solidFill>
                  <a:schemeClr val="accent5"/>
                </a:solidFill>
                <a:latin typeface="微软雅黑 Light" panose="020B0502040204020203" pitchFamily="34" charset="-122"/>
                <a:sym typeface="Wingdings" panose="05000000000000000000" pitchFamily="2" charset="2"/>
              </a:rPr>
              <a:t>Standard Software</a:t>
            </a:r>
            <a:endParaRPr lang="en-US" altLang="zh-CN" sz="1440" spc="266" dirty="0">
              <a:solidFill>
                <a:schemeClr val="accent5"/>
              </a:solidFill>
              <a:latin typeface="微软雅黑 Light" panose="020B0502040204020203" pitchFamily="34" charset="-122"/>
              <a:sym typeface="Wingdings" panose="05000000000000000000" pitchFamily="2" charset="2"/>
            </a:endParaRPr>
          </a:p>
          <a:p>
            <a:pPr algn="ctr">
              <a:spcBef>
                <a:spcPts val="1440"/>
              </a:spcBef>
            </a:pPr>
            <a:r>
              <a:rPr lang="en-US" altLang="zh-CN" sz="1680" b="1" spc="266" dirty="0" err="1" smtClean="0">
                <a:solidFill>
                  <a:schemeClr val="accent5"/>
                </a:solidFill>
                <a:latin typeface="微软雅黑 Light" panose="020B0502040204020203" pitchFamily="34" charset="-122"/>
                <a:sym typeface="Wingdings" panose="05000000000000000000" pitchFamily="2" charset="2"/>
              </a:rPr>
              <a:t>cloudDR</a:t>
            </a:r>
            <a:r>
              <a:rPr lang="en-US" altLang="zh-CN" sz="1680" b="1" spc="266" baseline="40000" dirty="0" err="1">
                <a:solidFill>
                  <a:schemeClr val="accent5"/>
                </a:solidFill>
                <a:latin typeface="微软雅黑 Light" panose="020B0502040204020203" pitchFamily="34" charset="-122"/>
                <a:sym typeface="Wingdings" panose="05000000000000000000" pitchFamily="2" charset="2"/>
              </a:rPr>
              <a:t>TM</a:t>
            </a:r>
            <a:endParaRPr lang="en-US" altLang="zh-CN" sz="1680" b="1" spc="266" baseline="40000" dirty="0">
              <a:solidFill>
                <a:schemeClr val="accent5"/>
              </a:solidFill>
              <a:latin typeface="微软雅黑 Light" panose="020B0502040204020203" pitchFamily="34" charset="-122"/>
              <a:sym typeface="Wingdings" panose="05000000000000000000" pitchFamily="2" charset="2"/>
            </a:endParaRPr>
          </a:p>
          <a:p>
            <a:pPr algn="ctr"/>
            <a:r>
              <a:rPr lang="en-US" altLang="zh-CN" sz="1680" spc="266" dirty="0" smtClean="0">
                <a:solidFill>
                  <a:schemeClr val="accent5"/>
                </a:solidFill>
                <a:latin typeface="微软雅黑 Light" panose="020B0502040204020203" pitchFamily="34" charset="-122"/>
                <a:sym typeface="Wingdings" panose="05000000000000000000" pitchFamily="2" charset="2"/>
              </a:rPr>
              <a:t> </a:t>
            </a:r>
            <a:r>
              <a:rPr lang="zh-CN" altLang="en-US" sz="1440" spc="266" dirty="0">
                <a:solidFill>
                  <a:schemeClr val="accent5"/>
                </a:solidFill>
                <a:latin typeface="微软雅黑 Light" panose="020B0502040204020203" pitchFamily="34" charset="-122"/>
                <a:sym typeface="Wingdings" panose="05000000000000000000" pitchFamily="2" charset="2"/>
              </a:rPr>
              <a:t>Disaster recovery cloud platform</a:t>
            </a:r>
            <a:endParaRPr lang="en-US" altLang="zh-CN" sz="1440" spc="266" dirty="0">
              <a:solidFill>
                <a:schemeClr val="accent5"/>
              </a:solidFill>
              <a:latin typeface="微软雅黑 Light" panose="020B0502040204020203" pitchFamily="34" charset="-122"/>
              <a:sym typeface="Wingdings" panose="05000000000000000000" pitchFamily="2" charset="2"/>
            </a:endParaRPr>
          </a:p>
        </p:txBody>
      </p:sp>
      <p:sp>
        <p:nvSpPr>
          <p:cNvPr id="7" name="Rectangle 57">
            <a:extLst>
              <a:ext uri="{FF2B5EF4-FFF2-40B4-BE49-F238E27FC236}">
                <a16:creationId xmlns:a16="http://schemas.microsoft.com/office/drawing/2014/main" xmlns="" id="{610D4B79-84B2-4CEB-8A3F-B8C83BD946B6}"/>
              </a:ext>
            </a:extLst>
          </p:cNvPr>
          <p:cNvSpPr/>
          <p:nvPr/>
        </p:nvSpPr>
        <p:spPr>
          <a:xfrm>
            <a:off x="6558894" y="4244843"/>
            <a:ext cx="2944744" cy="17563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1440"/>
              </a:spcBef>
            </a:pPr>
            <a:r>
              <a:rPr lang="en-US" altLang="zh-CN" sz="1680" spc="266" dirty="0" smtClean="0">
                <a:solidFill>
                  <a:srgbClr val="B4296A"/>
                </a:solidFill>
                <a:latin typeface="微软雅黑 Light" panose="020B0502040204020203" pitchFamily="34" charset="-122"/>
                <a:sym typeface="Wingdings" panose="05000000000000000000" pitchFamily="2" charset="2"/>
              </a:rPr>
              <a:t>[</a:t>
            </a:r>
            <a:r>
              <a:rPr lang="en-US" altLang="zh-CN" sz="1680" spc="266" dirty="0">
                <a:solidFill>
                  <a:srgbClr val="B4296A"/>
                </a:solidFill>
                <a:latin typeface="微软雅黑 Light" panose="020B0502040204020203" pitchFamily="34" charset="-122"/>
                <a:sym typeface="Wingdings" panose="05000000000000000000" pitchFamily="2" charset="2"/>
              </a:rPr>
              <a:t>M</a:t>
            </a:r>
            <a:r>
              <a:rPr lang="zh-CN" altLang="en-US" sz="1680" spc="266" dirty="0" smtClean="0">
                <a:solidFill>
                  <a:srgbClr val="B4296A"/>
                </a:solidFill>
                <a:latin typeface="微软雅黑 Light" panose="020B0502040204020203" pitchFamily="34" charset="-122"/>
                <a:sym typeface="Wingdings" panose="05000000000000000000" pitchFamily="2" charset="2"/>
              </a:rPr>
              <a:t>igrate</a:t>
            </a:r>
            <a:r>
              <a:rPr lang="en-US" altLang="zh-CN" sz="1680" spc="266" dirty="0" smtClean="0">
                <a:solidFill>
                  <a:srgbClr val="B4296A"/>
                </a:solidFill>
                <a:latin typeface="微软雅黑 Light" panose="020B0502040204020203" pitchFamily="34" charset="-122"/>
                <a:sym typeface="Wingdings" panose="05000000000000000000" pitchFamily="2" charset="2"/>
              </a:rPr>
              <a:t>]</a:t>
            </a:r>
          </a:p>
          <a:p>
            <a:pPr algn="ctr">
              <a:spcBef>
                <a:spcPts val="1440"/>
              </a:spcBef>
            </a:pPr>
            <a:endParaRPr lang="en-US" altLang="zh-CN" sz="800" spc="266" dirty="0">
              <a:solidFill>
                <a:srgbClr val="B4296A"/>
              </a:solidFill>
              <a:latin typeface="微软雅黑 Light" panose="020B0502040204020203" pitchFamily="34" charset="-122"/>
              <a:sym typeface="Wingdings" panose="05000000000000000000" pitchFamily="2" charset="2"/>
            </a:endParaRPr>
          </a:p>
          <a:p>
            <a:pPr algn="ctr">
              <a:spcBef>
                <a:spcPts val="1440"/>
              </a:spcBef>
            </a:pPr>
            <a:r>
              <a:rPr lang="en-US" altLang="zh-CN" sz="1680" b="1" spc="266" dirty="0">
                <a:solidFill>
                  <a:schemeClr val="accent5"/>
                </a:solidFill>
                <a:latin typeface="微软雅黑 Light" panose="020B0502040204020203" pitchFamily="34" charset="-122"/>
                <a:sym typeface="Wingdings" panose="05000000000000000000" pitchFamily="2" charset="2"/>
              </a:rPr>
              <a:t>eMigration</a:t>
            </a:r>
            <a:r>
              <a:rPr lang="en-US" altLang="zh-CN" sz="1680" b="1" spc="266" baseline="40000" dirty="0">
                <a:solidFill>
                  <a:schemeClr val="accent5"/>
                </a:solidFill>
                <a:latin typeface="微软雅黑 Light" panose="020B0502040204020203" pitchFamily="34" charset="-122"/>
                <a:sym typeface="Wingdings" panose="05000000000000000000" pitchFamily="2" charset="2"/>
              </a:rPr>
              <a:t>TM</a:t>
            </a:r>
          </a:p>
          <a:p>
            <a:pPr algn="ctr"/>
            <a:r>
              <a:rPr lang="zh-CN" altLang="en-US" sz="1440" spc="266" dirty="0" smtClean="0">
                <a:solidFill>
                  <a:schemeClr val="accent5"/>
                </a:solidFill>
                <a:latin typeface="微软雅黑 Light" panose="020B0502040204020203" pitchFamily="34" charset="-122"/>
                <a:sym typeface="Wingdings" panose="05000000000000000000" pitchFamily="2" charset="2"/>
              </a:rPr>
              <a:t>Standard</a:t>
            </a:r>
            <a:r>
              <a:rPr lang="en-US" altLang="zh-CN" sz="1440" spc="266" dirty="0" smtClean="0">
                <a:solidFill>
                  <a:schemeClr val="accent5"/>
                </a:solidFill>
                <a:latin typeface="微软雅黑 Light" panose="020B0502040204020203" pitchFamily="34" charset="-122"/>
                <a:sym typeface="Wingdings" panose="05000000000000000000" pitchFamily="2" charset="2"/>
              </a:rPr>
              <a:t> </a:t>
            </a:r>
            <a:r>
              <a:rPr lang="zh-CN" altLang="en-US" sz="1440" spc="266" dirty="0" smtClean="0">
                <a:solidFill>
                  <a:schemeClr val="accent5"/>
                </a:solidFill>
                <a:latin typeface="微软雅黑 Light" panose="020B0502040204020203" pitchFamily="34" charset="-122"/>
                <a:sym typeface="Wingdings" panose="05000000000000000000" pitchFamily="2" charset="2"/>
              </a:rPr>
              <a:t>Softwar</a:t>
            </a:r>
            <a:endParaRPr lang="en-US" altLang="zh-CN" sz="1440" spc="266" dirty="0" smtClean="0">
              <a:solidFill>
                <a:schemeClr val="accent5"/>
              </a:solidFill>
              <a:latin typeface="微软雅黑 Light" panose="020B0502040204020203" pitchFamily="34" charset="-122"/>
              <a:sym typeface="Wingdings" panose="05000000000000000000" pitchFamily="2" charset="2"/>
            </a:endParaRPr>
          </a:p>
          <a:p>
            <a:pPr algn="ctr"/>
            <a:r>
              <a:rPr lang="en-US" altLang="zh-CN" sz="1440" spc="266" dirty="0" smtClean="0">
                <a:solidFill>
                  <a:schemeClr val="accent5"/>
                </a:solidFill>
                <a:latin typeface="微软雅黑 Light" panose="020B0502040204020203" pitchFamily="34" charset="-122"/>
                <a:sym typeface="Wingdings" panose="05000000000000000000" pitchFamily="2" charset="2"/>
              </a:rPr>
              <a:t>+</a:t>
            </a:r>
          </a:p>
          <a:p>
            <a:pPr algn="ctr"/>
            <a:r>
              <a:rPr lang="zh-CN" altLang="en-US" sz="1440" spc="266" dirty="0" smtClean="0">
                <a:solidFill>
                  <a:schemeClr val="accent5"/>
                </a:solidFill>
                <a:latin typeface="微软雅黑 Light" panose="020B0502040204020203" pitchFamily="34" charset="-122"/>
                <a:sym typeface="Wingdings" panose="05000000000000000000" pitchFamily="2" charset="2"/>
              </a:rPr>
              <a:t>service</a:t>
            </a:r>
            <a:endParaRPr lang="en-US" altLang="zh-CN" sz="1440" spc="266" dirty="0">
              <a:solidFill>
                <a:schemeClr val="accent5"/>
              </a:solidFill>
              <a:latin typeface="微软雅黑 Light" panose="020B0502040204020203" pitchFamily="34" charset="-122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6750964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>
            <a:extLst>
              <a:ext uri="{FF2B5EF4-FFF2-40B4-BE49-F238E27FC236}">
                <a16:creationId xmlns:a16="http://schemas.microsoft.com/office/drawing/2014/main" xmlns="" id="{8ED4CD56-CD95-4917-B8FC-0E5E293958C0}"/>
              </a:ext>
            </a:extLst>
          </p:cNvPr>
          <p:cNvGrpSpPr/>
          <p:nvPr/>
        </p:nvGrpSpPr>
        <p:grpSpPr>
          <a:xfrm>
            <a:off x="202508" y="129962"/>
            <a:ext cx="2356832" cy="886707"/>
            <a:chOff x="9852817" y="4309023"/>
            <a:chExt cx="2356832" cy="886706"/>
          </a:xfrm>
        </p:grpSpPr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xmlns="" id="{C0CAA7BE-2CB0-4ED9-8502-69C7788D9AA9}"/>
                </a:ext>
              </a:extLst>
            </p:cNvPr>
            <p:cNvGrpSpPr/>
            <p:nvPr/>
          </p:nvGrpSpPr>
          <p:grpSpPr>
            <a:xfrm>
              <a:off x="9852817" y="4536933"/>
              <a:ext cx="2356832" cy="658796"/>
              <a:chOff x="9852817" y="4536933"/>
              <a:chExt cx="2356832" cy="658796"/>
            </a:xfrm>
          </p:grpSpPr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xmlns="" id="{7C701581-BD64-428B-8D2B-D9552BBD0650}"/>
                  </a:ext>
                </a:extLst>
              </p:cNvPr>
              <p:cNvSpPr txBox="1"/>
              <p:nvPr/>
            </p:nvSpPr>
            <p:spPr>
              <a:xfrm>
                <a:off x="10274567" y="4826398"/>
                <a:ext cx="1935082" cy="369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 smtClean="0">
                    <a:solidFill>
                      <a:srgbClr val="0070C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Market pitching</a:t>
                </a:r>
                <a:endParaRPr lang="zh-CN" altLang="en-US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xmlns="" id="{57939A47-F4A3-4AE8-8B4D-A1F197CCFE4E}"/>
                  </a:ext>
                </a:extLst>
              </p:cNvPr>
              <p:cNvSpPr/>
              <p:nvPr/>
            </p:nvSpPr>
            <p:spPr>
              <a:xfrm rot="19610339">
                <a:off x="9852817" y="4536933"/>
                <a:ext cx="843501" cy="430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2200" b="1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How</a:t>
                </a:r>
                <a:endParaRPr lang="zh-CN" altLang="en-US" sz="2200" b="1" dirty="0">
                  <a:solidFill>
                    <a:srgbClr val="C00000"/>
                  </a:solidFill>
                </a:endParaRPr>
              </a:p>
            </p:txBody>
          </p:sp>
        </p:grpSp>
        <p:pic>
          <p:nvPicPr>
            <p:cNvPr id="18" name="图形 17" descr="帮助">
              <a:extLst>
                <a:ext uri="{FF2B5EF4-FFF2-40B4-BE49-F238E27FC236}">
                  <a16:creationId xmlns:a16="http://schemas.microsoft.com/office/drawing/2014/main" xmlns="" id="{8C018385-61EA-4186-8201-D5A1AE994E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10579041" y="4309023"/>
              <a:ext cx="477400" cy="477400"/>
            </a:xfrm>
            <a:prstGeom prst="rect">
              <a:avLst/>
            </a:prstGeom>
          </p:spPr>
        </p:pic>
      </p:grpSp>
      <p:grpSp>
        <p:nvGrpSpPr>
          <p:cNvPr id="117" name="组合 116">
            <a:extLst>
              <a:ext uri="{FF2B5EF4-FFF2-40B4-BE49-F238E27FC236}">
                <a16:creationId xmlns:a16="http://schemas.microsoft.com/office/drawing/2014/main" xmlns="" id="{DCE65A08-7C0F-483A-BFFB-82D1EC1EC6A6}"/>
              </a:ext>
            </a:extLst>
          </p:cNvPr>
          <p:cNvGrpSpPr/>
          <p:nvPr/>
        </p:nvGrpSpPr>
        <p:grpSpPr>
          <a:xfrm>
            <a:off x="3103363" y="4721933"/>
            <a:ext cx="866281" cy="299645"/>
            <a:chOff x="5246429" y="4484672"/>
            <a:chExt cx="839396" cy="299645"/>
          </a:xfrm>
        </p:grpSpPr>
        <p:sp>
          <p:nvSpPr>
            <p:cNvPr id="77" name="缺角矩形 76">
              <a:extLst>
                <a:ext uri="{FF2B5EF4-FFF2-40B4-BE49-F238E27FC236}">
                  <a16:creationId xmlns:a16="http://schemas.microsoft.com/office/drawing/2014/main" xmlns="" id="{C334AE42-3084-47DD-8C7D-2DB0CD71FADA}"/>
                </a:ext>
              </a:extLst>
            </p:cNvPr>
            <p:cNvSpPr/>
            <p:nvPr/>
          </p:nvSpPr>
          <p:spPr>
            <a:xfrm>
              <a:off x="5246429" y="4484672"/>
              <a:ext cx="679776" cy="299645"/>
            </a:xfrm>
            <a:prstGeom prst="plaque">
              <a:avLst/>
            </a:prstGeom>
            <a:noFill/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5" name="文本框 74">
              <a:extLst>
                <a:ext uri="{FF2B5EF4-FFF2-40B4-BE49-F238E27FC236}">
                  <a16:creationId xmlns:a16="http://schemas.microsoft.com/office/drawing/2014/main" xmlns="" id="{C95F5AEA-4642-4B7B-BE05-03E2EA29D29E}"/>
                </a:ext>
              </a:extLst>
            </p:cNvPr>
            <p:cNvSpPr txBox="1"/>
            <p:nvPr/>
          </p:nvSpPr>
          <p:spPr>
            <a:xfrm>
              <a:off x="5249406" y="4492198"/>
              <a:ext cx="836419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11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eDR</a:t>
              </a:r>
              <a:r>
                <a:rPr lang="en-US" altLang="zh-CN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1000" baseline="300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TM</a:t>
              </a:r>
            </a:p>
          </p:txBody>
        </p:sp>
      </p:grpSp>
      <p:grpSp>
        <p:nvGrpSpPr>
          <p:cNvPr id="130" name="组合 129">
            <a:extLst>
              <a:ext uri="{FF2B5EF4-FFF2-40B4-BE49-F238E27FC236}">
                <a16:creationId xmlns:a16="http://schemas.microsoft.com/office/drawing/2014/main" xmlns="" id="{7F4F3841-66CA-44B5-B8C4-E51478A76F93}"/>
              </a:ext>
            </a:extLst>
          </p:cNvPr>
          <p:cNvGrpSpPr/>
          <p:nvPr/>
        </p:nvGrpSpPr>
        <p:grpSpPr>
          <a:xfrm>
            <a:off x="420573" y="3544780"/>
            <a:ext cx="2991842" cy="1938409"/>
            <a:chOff x="931446" y="3309925"/>
            <a:chExt cx="2991842" cy="1938409"/>
          </a:xfrm>
        </p:grpSpPr>
        <p:grpSp>
          <p:nvGrpSpPr>
            <p:cNvPr id="83" name="组合 82">
              <a:extLst>
                <a:ext uri="{FF2B5EF4-FFF2-40B4-BE49-F238E27FC236}">
                  <a16:creationId xmlns:a16="http://schemas.microsoft.com/office/drawing/2014/main" xmlns="" id="{0B2C3EFB-0F21-4A24-AF5F-94EB512EF3A0}"/>
                </a:ext>
              </a:extLst>
            </p:cNvPr>
            <p:cNvGrpSpPr/>
            <p:nvPr/>
          </p:nvGrpSpPr>
          <p:grpSpPr>
            <a:xfrm>
              <a:off x="931446" y="3309925"/>
              <a:ext cx="1673166" cy="1938409"/>
              <a:chOff x="6658545" y="249075"/>
              <a:chExt cx="2807508" cy="2780472"/>
            </a:xfrm>
            <a:solidFill>
              <a:srgbClr val="81D9A9"/>
            </a:solidFill>
          </p:grpSpPr>
          <p:sp>
            <p:nvSpPr>
              <p:cNvPr id="81" name="Freeform 201">
                <a:extLst>
                  <a:ext uri="{FF2B5EF4-FFF2-40B4-BE49-F238E27FC236}">
                    <a16:creationId xmlns:a16="http://schemas.microsoft.com/office/drawing/2014/main" xmlns="" id="{E09C7393-6A51-4B84-922D-7D1E84D6810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658545" y="249075"/>
                <a:ext cx="2807508" cy="2780472"/>
              </a:xfrm>
              <a:custGeom>
                <a:avLst/>
                <a:gdLst>
                  <a:gd name="T0" fmla="*/ 1496 w 1504"/>
                  <a:gd name="T1" fmla="*/ 259 h 1504"/>
                  <a:gd name="T2" fmla="*/ 1476 w 1504"/>
                  <a:gd name="T3" fmla="*/ 253 h 1504"/>
                  <a:gd name="T4" fmla="*/ 1352 w 1504"/>
                  <a:gd name="T5" fmla="*/ 263 h 1504"/>
                  <a:gd name="T6" fmla="*/ 769 w 1504"/>
                  <a:gd name="T7" fmla="*/ 8 h 1504"/>
                  <a:gd name="T8" fmla="*/ 752 w 1504"/>
                  <a:gd name="T9" fmla="*/ 0 h 1504"/>
                  <a:gd name="T10" fmla="*/ 735 w 1504"/>
                  <a:gd name="T11" fmla="*/ 8 h 1504"/>
                  <a:gd name="T12" fmla="*/ 152 w 1504"/>
                  <a:gd name="T13" fmla="*/ 263 h 1504"/>
                  <a:gd name="T14" fmla="*/ 28 w 1504"/>
                  <a:gd name="T15" fmla="*/ 253 h 1504"/>
                  <a:gd name="T16" fmla="*/ 8 w 1504"/>
                  <a:gd name="T17" fmla="*/ 259 h 1504"/>
                  <a:gd name="T18" fmla="*/ 0 w 1504"/>
                  <a:gd name="T19" fmla="*/ 278 h 1504"/>
                  <a:gd name="T20" fmla="*/ 132 w 1504"/>
                  <a:gd name="T21" fmla="*/ 895 h 1504"/>
                  <a:gd name="T22" fmla="*/ 386 w 1504"/>
                  <a:gd name="T23" fmla="*/ 1270 h 1504"/>
                  <a:gd name="T24" fmla="*/ 745 w 1504"/>
                  <a:gd name="T25" fmla="*/ 1503 h 1504"/>
                  <a:gd name="T26" fmla="*/ 752 w 1504"/>
                  <a:gd name="T27" fmla="*/ 1504 h 1504"/>
                  <a:gd name="T28" fmla="*/ 759 w 1504"/>
                  <a:gd name="T29" fmla="*/ 1503 h 1504"/>
                  <a:gd name="T30" fmla="*/ 1118 w 1504"/>
                  <a:gd name="T31" fmla="*/ 1270 h 1504"/>
                  <a:gd name="T32" fmla="*/ 1372 w 1504"/>
                  <a:gd name="T33" fmla="*/ 895 h 1504"/>
                  <a:gd name="T34" fmla="*/ 1504 w 1504"/>
                  <a:gd name="T35" fmla="*/ 278 h 1504"/>
                  <a:gd name="T36" fmla="*/ 1496 w 1504"/>
                  <a:gd name="T37" fmla="*/ 259 h 1504"/>
                  <a:gd name="T38" fmla="*/ 1086 w 1504"/>
                  <a:gd name="T39" fmla="*/ 1234 h 1504"/>
                  <a:gd name="T40" fmla="*/ 752 w 1504"/>
                  <a:gd name="T41" fmla="*/ 1455 h 1504"/>
                  <a:gd name="T42" fmla="*/ 420 w 1504"/>
                  <a:gd name="T43" fmla="*/ 1236 h 1504"/>
                  <a:gd name="T44" fmla="*/ 49 w 1504"/>
                  <a:gd name="T45" fmla="*/ 305 h 1504"/>
                  <a:gd name="T46" fmla="*/ 152 w 1504"/>
                  <a:gd name="T47" fmla="*/ 311 h 1504"/>
                  <a:gd name="T48" fmla="*/ 488 w 1504"/>
                  <a:gd name="T49" fmla="*/ 239 h 1504"/>
                  <a:gd name="T50" fmla="*/ 752 w 1504"/>
                  <a:gd name="T51" fmla="*/ 59 h 1504"/>
                  <a:gd name="T52" fmla="*/ 1016 w 1504"/>
                  <a:gd name="T53" fmla="*/ 239 h 1504"/>
                  <a:gd name="T54" fmla="*/ 1352 w 1504"/>
                  <a:gd name="T55" fmla="*/ 311 h 1504"/>
                  <a:gd name="T56" fmla="*/ 1455 w 1504"/>
                  <a:gd name="T57" fmla="*/ 305 h 1504"/>
                  <a:gd name="T58" fmla="*/ 1086 w 1504"/>
                  <a:gd name="T59" fmla="*/ 1234 h 1504"/>
                  <a:gd name="T60" fmla="*/ 1086 w 1504"/>
                  <a:gd name="T61" fmla="*/ 1234 h 1504"/>
                  <a:gd name="T62" fmla="*/ 1086 w 1504"/>
                  <a:gd name="T63" fmla="*/ 1234 h 15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504" h="1504">
                    <a:moveTo>
                      <a:pt x="1496" y="259"/>
                    </a:moveTo>
                    <a:cubicBezTo>
                      <a:pt x="1490" y="254"/>
                      <a:pt x="1483" y="252"/>
                      <a:pt x="1476" y="253"/>
                    </a:cubicBezTo>
                    <a:cubicBezTo>
                      <a:pt x="1435" y="260"/>
                      <a:pt x="1393" y="263"/>
                      <a:pt x="1352" y="263"/>
                    </a:cubicBezTo>
                    <a:cubicBezTo>
                      <a:pt x="1135" y="263"/>
                      <a:pt x="928" y="173"/>
                      <a:pt x="769" y="8"/>
                    </a:cubicBezTo>
                    <a:cubicBezTo>
                      <a:pt x="765" y="3"/>
                      <a:pt x="759" y="0"/>
                      <a:pt x="752" y="0"/>
                    </a:cubicBezTo>
                    <a:cubicBezTo>
                      <a:pt x="745" y="0"/>
                      <a:pt x="739" y="3"/>
                      <a:pt x="735" y="8"/>
                    </a:cubicBezTo>
                    <a:cubicBezTo>
                      <a:pt x="576" y="173"/>
                      <a:pt x="369" y="263"/>
                      <a:pt x="152" y="263"/>
                    </a:cubicBezTo>
                    <a:cubicBezTo>
                      <a:pt x="111" y="263"/>
                      <a:pt x="69" y="260"/>
                      <a:pt x="28" y="253"/>
                    </a:cubicBezTo>
                    <a:cubicBezTo>
                      <a:pt x="21" y="252"/>
                      <a:pt x="14" y="254"/>
                      <a:pt x="8" y="259"/>
                    </a:cubicBezTo>
                    <a:cubicBezTo>
                      <a:pt x="3" y="264"/>
                      <a:pt x="0" y="271"/>
                      <a:pt x="0" y="278"/>
                    </a:cubicBezTo>
                    <a:cubicBezTo>
                      <a:pt x="9" y="508"/>
                      <a:pt x="54" y="716"/>
                      <a:pt x="132" y="895"/>
                    </a:cubicBezTo>
                    <a:cubicBezTo>
                      <a:pt x="196" y="1039"/>
                      <a:pt x="281" y="1165"/>
                      <a:pt x="386" y="1270"/>
                    </a:cubicBezTo>
                    <a:cubicBezTo>
                      <a:pt x="565" y="1448"/>
                      <a:pt x="738" y="1501"/>
                      <a:pt x="745" y="1503"/>
                    </a:cubicBezTo>
                    <a:cubicBezTo>
                      <a:pt x="747" y="1504"/>
                      <a:pt x="750" y="1504"/>
                      <a:pt x="752" y="1504"/>
                    </a:cubicBezTo>
                    <a:cubicBezTo>
                      <a:pt x="754" y="1504"/>
                      <a:pt x="757" y="1504"/>
                      <a:pt x="759" y="1503"/>
                    </a:cubicBezTo>
                    <a:cubicBezTo>
                      <a:pt x="766" y="1501"/>
                      <a:pt x="939" y="1448"/>
                      <a:pt x="1118" y="1270"/>
                    </a:cubicBezTo>
                    <a:cubicBezTo>
                      <a:pt x="1223" y="1165"/>
                      <a:pt x="1308" y="1039"/>
                      <a:pt x="1372" y="895"/>
                    </a:cubicBezTo>
                    <a:cubicBezTo>
                      <a:pt x="1450" y="716"/>
                      <a:pt x="1495" y="508"/>
                      <a:pt x="1504" y="278"/>
                    </a:cubicBezTo>
                    <a:cubicBezTo>
                      <a:pt x="1504" y="271"/>
                      <a:pt x="1501" y="264"/>
                      <a:pt x="1496" y="259"/>
                    </a:cubicBezTo>
                    <a:close/>
                    <a:moveTo>
                      <a:pt x="1086" y="1234"/>
                    </a:moveTo>
                    <a:cubicBezTo>
                      <a:pt x="935" y="1385"/>
                      <a:pt x="785" y="1443"/>
                      <a:pt x="752" y="1455"/>
                    </a:cubicBezTo>
                    <a:cubicBezTo>
                      <a:pt x="719" y="1444"/>
                      <a:pt x="571" y="1386"/>
                      <a:pt x="420" y="1236"/>
                    </a:cubicBezTo>
                    <a:cubicBezTo>
                      <a:pt x="264" y="1081"/>
                      <a:pt x="75" y="795"/>
                      <a:pt x="49" y="305"/>
                    </a:cubicBezTo>
                    <a:cubicBezTo>
                      <a:pt x="84" y="309"/>
                      <a:pt x="118" y="311"/>
                      <a:pt x="152" y="311"/>
                    </a:cubicBezTo>
                    <a:cubicBezTo>
                      <a:pt x="268" y="311"/>
                      <a:pt x="381" y="287"/>
                      <a:pt x="488" y="239"/>
                    </a:cubicBezTo>
                    <a:cubicBezTo>
                      <a:pt x="586" y="196"/>
                      <a:pt x="674" y="135"/>
                      <a:pt x="752" y="59"/>
                    </a:cubicBezTo>
                    <a:cubicBezTo>
                      <a:pt x="830" y="135"/>
                      <a:pt x="918" y="196"/>
                      <a:pt x="1016" y="239"/>
                    </a:cubicBezTo>
                    <a:cubicBezTo>
                      <a:pt x="1124" y="287"/>
                      <a:pt x="1236" y="311"/>
                      <a:pt x="1352" y="311"/>
                    </a:cubicBezTo>
                    <a:cubicBezTo>
                      <a:pt x="1386" y="311"/>
                      <a:pt x="1420" y="309"/>
                      <a:pt x="1455" y="305"/>
                    </a:cubicBezTo>
                    <a:cubicBezTo>
                      <a:pt x="1429" y="793"/>
                      <a:pt x="1241" y="1079"/>
                      <a:pt x="1086" y="1234"/>
                    </a:cubicBezTo>
                    <a:close/>
                    <a:moveTo>
                      <a:pt x="1086" y="1234"/>
                    </a:moveTo>
                    <a:cubicBezTo>
                      <a:pt x="1086" y="1234"/>
                      <a:pt x="1086" y="1234"/>
                      <a:pt x="1086" y="1234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2" name="Freeform 202">
                <a:extLst>
                  <a:ext uri="{FF2B5EF4-FFF2-40B4-BE49-F238E27FC236}">
                    <a16:creationId xmlns:a16="http://schemas.microsoft.com/office/drawing/2014/main" xmlns="" id="{5045AF17-8BE5-4697-AFEA-498DD7829EC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806839" y="471301"/>
                <a:ext cx="2503937" cy="2413856"/>
              </a:xfrm>
              <a:custGeom>
                <a:avLst/>
                <a:gdLst>
                  <a:gd name="T0" fmla="*/ 629 w 1228"/>
                  <a:gd name="T1" fmla="*/ 8 h 1195"/>
                  <a:gd name="T2" fmla="*/ 599 w 1228"/>
                  <a:gd name="T3" fmla="*/ 8 h 1195"/>
                  <a:gd name="T4" fmla="*/ 25 w 1228"/>
                  <a:gd name="T5" fmla="*/ 219 h 1195"/>
                  <a:gd name="T6" fmla="*/ 7 w 1228"/>
                  <a:gd name="T7" fmla="*/ 227 h 1195"/>
                  <a:gd name="T8" fmla="*/ 1 w 1228"/>
                  <a:gd name="T9" fmla="*/ 246 h 1195"/>
                  <a:gd name="T10" fmla="*/ 108 w 1228"/>
                  <a:gd name="T11" fmla="*/ 663 h 1195"/>
                  <a:gd name="T12" fmla="*/ 328 w 1228"/>
                  <a:gd name="T13" fmla="*/ 997 h 1195"/>
                  <a:gd name="T14" fmla="*/ 604 w 1228"/>
                  <a:gd name="T15" fmla="*/ 1193 h 1195"/>
                  <a:gd name="T16" fmla="*/ 614 w 1228"/>
                  <a:gd name="T17" fmla="*/ 1195 h 1195"/>
                  <a:gd name="T18" fmla="*/ 624 w 1228"/>
                  <a:gd name="T19" fmla="*/ 1193 h 1195"/>
                  <a:gd name="T20" fmla="*/ 865 w 1228"/>
                  <a:gd name="T21" fmla="*/ 1031 h 1195"/>
                  <a:gd name="T22" fmla="*/ 866 w 1228"/>
                  <a:gd name="T23" fmla="*/ 997 h 1195"/>
                  <a:gd name="T24" fmla="*/ 832 w 1228"/>
                  <a:gd name="T25" fmla="*/ 996 h 1195"/>
                  <a:gd name="T26" fmla="*/ 614 w 1228"/>
                  <a:gd name="T27" fmla="*/ 1145 h 1195"/>
                  <a:gd name="T28" fmla="*/ 363 w 1228"/>
                  <a:gd name="T29" fmla="*/ 964 h 1195"/>
                  <a:gd name="T30" fmla="*/ 152 w 1228"/>
                  <a:gd name="T31" fmla="*/ 644 h 1195"/>
                  <a:gd name="T32" fmla="*/ 52 w 1228"/>
                  <a:gd name="T33" fmla="*/ 267 h 1195"/>
                  <a:gd name="T34" fmla="*/ 614 w 1228"/>
                  <a:gd name="T35" fmla="*/ 57 h 1195"/>
                  <a:gd name="T36" fmla="*/ 1176 w 1228"/>
                  <a:gd name="T37" fmla="*/ 267 h 1195"/>
                  <a:gd name="T38" fmla="*/ 1076 w 1228"/>
                  <a:gd name="T39" fmla="*/ 644 h 1195"/>
                  <a:gd name="T40" fmla="*/ 897 w 1228"/>
                  <a:gd name="T41" fmla="*/ 929 h 1195"/>
                  <a:gd name="T42" fmla="*/ 899 w 1228"/>
                  <a:gd name="T43" fmla="*/ 963 h 1195"/>
                  <a:gd name="T44" fmla="*/ 933 w 1228"/>
                  <a:gd name="T45" fmla="*/ 961 h 1195"/>
                  <a:gd name="T46" fmla="*/ 1120 w 1228"/>
                  <a:gd name="T47" fmla="*/ 663 h 1195"/>
                  <a:gd name="T48" fmla="*/ 1227 w 1228"/>
                  <a:gd name="T49" fmla="*/ 246 h 1195"/>
                  <a:gd name="T50" fmla="*/ 1221 w 1228"/>
                  <a:gd name="T51" fmla="*/ 227 h 1195"/>
                  <a:gd name="T52" fmla="*/ 1203 w 1228"/>
                  <a:gd name="T53" fmla="*/ 219 h 1195"/>
                  <a:gd name="T54" fmla="*/ 629 w 1228"/>
                  <a:gd name="T55" fmla="*/ 8 h 1195"/>
                  <a:gd name="T56" fmla="*/ 629 w 1228"/>
                  <a:gd name="T57" fmla="*/ 8 h 1195"/>
                  <a:gd name="T58" fmla="*/ 629 w 1228"/>
                  <a:gd name="T59" fmla="*/ 8 h 11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228" h="1195">
                    <a:moveTo>
                      <a:pt x="629" y="8"/>
                    </a:moveTo>
                    <a:cubicBezTo>
                      <a:pt x="620" y="0"/>
                      <a:pt x="608" y="0"/>
                      <a:pt x="599" y="8"/>
                    </a:cubicBezTo>
                    <a:cubicBezTo>
                      <a:pt x="432" y="144"/>
                      <a:pt x="233" y="217"/>
                      <a:pt x="25" y="219"/>
                    </a:cubicBezTo>
                    <a:cubicBezTo>
                      <a:pt x="18" y="219"/>
                      <a:pt x="11" y="222"/>
                      <a:pt x="7" y="227"/>
                    </a:cubicBezTo>
                    <a:cubicBezTo>
                      <a:pt x="2" y="233"/>
                      <a:pt x="0" y="239"/>
                      <a:pt x="1" y="246"/>
                    </a:cubicBezTo>
                    <a:cubicBezTo>
                      <a:pt x="19" y="399"/>
                      <a:pt x="54" y="539"/>
                      <a:pt x="108" y="663"/>
                    </a:cubicBezTo>
                    <a:cubicBezTo>
                      <a:pt x="163" y="791"/>
                      <a:pt x="237" y="904"/>
                      <a:pt x="328" y="997"/>
                    </a:cubicBezTo>
                    <a:cubicBezTo>
                      <a:pt x="438" y="1110"/>
                      <a:pt x="548" y="1168"/>
                      <a:pt x="604" y="1193"/>
                    </a:cubicBezTo>
                    <a:cubicBezTo>
                      <a:pt x="607" y="1194"/>
                      <a:pt x="611" y="1195"/>
                      <a:pt x="614" y="1195"/>
                    </a:cubicBezTo>
                    <a:cubicBezTo>
                      <a:pt x="617" y="1195"/>
                      <a:pt x="621" y="1194"/>
                      <a:pt x="624" y="1193"/>
                    </a:cubicBezTo>
                    <a:cubicBezTo>
                      <a:pt x="671" y="1172"/>
                      <a:pt x="766" y="1123"/>
                      <a:pt x="865" y="1031"/>
                    </a:cubicBezTo>
                    <a:cubicBezTo>
                      <a:pt x="874" y="1022"/>
                      <a:pt x="875" y="1007"/>
                      <a:pt x="866" y="997"/>
                    </a:cubicBezTo>
                    <a:cubicBezTo>
                      <a:pt x="857" y="988"/>
                      <a:pt x="842" y="987"/>
                      <a:pt x="832" y="996"/>
                    </a:cubicBezTo>
                    <a:cubicBezTo>
                      <a:pt x="745" y="1077"/>
                      <a:pt x="661" y="1123"/>
                      <a:pt x="614" y="1145"/>
                    </a:cubicBezTo>
                    <a:cubicBezTo>
                      <a:pt x="559" y="1119"/>
                      <a:pt x="461" y="1064"/>
                      <a:pt x="363" y="964"/>
                    </a:cubicBezTo>
                    <a:cubicBezTo>
                      <a:pt x="275" y="874"/>
                      <a:pt x="204" y="767"/>
                      <a:pt x="152" y="644"/>
                    </a:cubicBezTo>
                    <a:cubicBezTo>
                      <a:pt x="103" y="531"/>
                      <a:pt x="70" y="405"/>
                      <a:pt x="52" y="267"/>
                    </a:cubicBezTo>
                    <a:cubicBezTo>
                      <a:pt x="255" y="259"/>
                      <a:pt x="449" y="187"/>
                      <a:pt x="614" y="57"/>
                    </a:cubicBezTo>
                    <a:cubicBezTo>
                      <a:pt x="779" y="187"/>
                      <a:pt x="973" y="259"/>
                      <a:pt x="1176" y="267"/>
                    </a:cubicBezTo>
                    <a:cubicBezTo>
                      <a:pt x="1158" y="405"/>
                      <a:pt x="1125" y="531"/>
                      <a:pt x="1076" y="644"/>
                    </a:cubicBezTo>
                    <a:cubicBezTo>
                      <a:pt x="1030" y="751"/>
                      <a:pt x="970" y="847"/>
                      <a:pt x="897" y="929"/>
                    </a:cubicBezTo>
                    <a:cubicBezTo>
                      <a:pt x="889" y="939"/>
                      <a:pt x="890" y="954"/>
                      <a:pt x="899" y="963"/>
                    </a:cubicBezTo>
                    <a:cubicBezTo>
                      <a:pt x="909" y="972"/>
                      <a:pt x="925" y="971"/>
                      <a:pt x="933" y="961"/>
                    </a:cubicBezTo>
                    <a:cubicBezTo>
                      <a:pt x="1009" y="875"/>
                      <a:pt x="1072" y="775"/>
                      <a:pt x="1120" y="663"/>
                    </a:cubicBezTo>
                    <a:cubicBezTo>
                      <a:pt x="1174" y="539"/>
                      <a:pt x="1209" y="399"/>
                      <a:pt x="1227" y="246"/>
                    </a:cubicBezTo>
                    <a:cubicBezTo>
                      <a:pt x="1228" y="239"/>
                      <a:pt x="1226" y="233"/>
                      <a:pt x="1221" y="227"/>
                    </a:cubicBezTo>
                    <a:cubicBezTo>
                      <a:pt x="1217" y="222"/>
                      <a:pt x="1210" y="219"/>
                      <a:pt x="1203" y="219"/>
                    </a:cubicBezTo>
                    <a:cubicBezTo>
                      <a:pt x="995" y="217"/>
                      <a:pt x="796" y="144"/>
                      <a:pt x="629" y="8"/>
                    </a:cubicBezTo>
                    <a:close/>
                    <a:moveTo>
                      <a:pt x="629" y="8"/>
                    </a:moveTo>
                    <a:cubicBezTo>
                      <a:pt x="629" y="8"/>
                      <a:pt x="629" y="8"/>
                      <a:pt x="629" y="8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pic>
          <p:nvPicPr>
            <p:cNvPr id="74" name="图片 73" descr="图片包含 事情, 物体  已生成高可信度的说明">
              <a:extLst>
                <a:ext uri="{FF2B5EF4-FFF2-40B4-BE49-F238E27FC236}">
                  <a16:creationId xmlns:a16="http://schemas.microsoft.com/office/drawing/2014/main" xmlns="" id="{D7FEFB06-4232-4054-80B9-5AB6348BBA0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599208" y="4029900"/>
              <a:ext cx="1324080" cy="435292"/>
            </a:xfrm>
            <a:prstGeom prst="rect">
              <a:avLst/>
            </a:prstGeom>
            <a:ln>
              <a:noFill/>
            </a:ln>
          </p:spPr>
        </p:pic>
        <p:sp>
          <p:nvSpPr>
            <p:cNvPr id="86" name="弧形 85">
              <a:extLst>
                <a:ext uri="{FF2B5EF4-FFF2-40B4-BE49-F238E27FC236}">
                  <a16:creationId xmlns:a16="http://schemas.microsoft.com/office/drawing/2014/main" xmlns="" id="{CB9B86E8-90F3-4D90-9EB1-1CE022198D3C}"/>
                </a:ext>
              </a:extLst>
            </p:cNvPr>
            <p:cNvSpPr/>
            <p:nvPr/>
          </p:nvSpPr>
          <p:spPr>
            <a:xfrm rot="10618454">
              <a:off x="2141695" y="3905421"/>
              <a:ext cx="1002552" cy="684251"/>
            </a:xfrm>
            <a:prstGeom prst="arc">
              <a:avLst>
                <a:gd name="adj1" fmla="val 11598526"/>
                <a:gd name="adj2" fmla="val 21114955"/>
              </a:avLst>
            </a:prstGeom>
            <a:ln w="19050">
              <a:solidFill>
                <a:srgbClr val="00B050"/>
              </a:solidFill>
              <a:prstDash val="solid"/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132" name="组合 131">
            <a:extLst>
              <a:ext uri="{FF2B5EF4-FFF2-40B4-BE49-F238E27FC236}">
                <a16:creationId xmlns:a16="http://schemas.microsoft.com/office/drawing/2014/main" xmlns="" id="{C8EECD86-7F4B-4324-A18D-6F306C89FE49}"/>
              </a:ext>
            </a:extLst>
          </p:cNvPr>
          <p:cNvGrpSpPr/>
          <p:nvPr/>
        </p:nvGrpSpPr>
        <p:grpSpPr>
          <a:xfrm>
            <a:off x="2947335" y="2557385"/>
            <a:ext cx="2062060" cy="2015304"/>
            <a:chOff x="3458208" y="2322531"/>
            <a:chExt cx="2062059" cy="2015304"/>
          </a:xfrm>
        </p:grpSpPr>
        <p:sp>
          <p:nvSpPr>
            <p:cNvPr id="89" name="弧形 88">
              <a:extLst>
                <a:ext uri="{FF2B5EF4-FFF2-40B4-BE49-F238E27FC236}">
                  <a16:creationId xmlns:a16="http://schemas.microsoft.com/office/drawing/2014/main" xmlns="" id="{4B90C09D-6E4A-48BC-AD38-400FD248F1E3}"/>
                </a:ext>
              </a:extLst>
            </p:cNvPr>
            <p:cNvSpPr/>
            <p:nvPr/>
          </p:nvSpPr>
          <p:spPr>
            <a:xfrm rot="7738823" flipV="1">
              <a:off x="3067704" y="3301041"/>
              <a:ext cx="1427298" cy="646290"/>
            </a:xfrm>
            <a:prstGeom prst="arc">
              <a:avLst>
                <a:gd name="adj1" fmla="val 11197660"/>
                <a:gd name="adj2" fmla="val 21206365"/>
              </a:avLst>
            </a:prstGeom>
            <a:ln w="19050">
              <a:solidFill>
                <a:srgbClr val="FF9900"/>
              </a:solidFill>
              <a:prstDash val="solid"/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104" name="组合 103">
              <a:extLst>
                <a:ext uri="{FF2B5EF4-FFF2-40B4-BE49-F238E27FC236}">
                  <a16:creationId xmlns:a16="http://schemas.microsoft.com/office/drawing/2014/main" xmlns="" id="{B0F112C3-5045-4058-B2A9-2592F688E703}"/>
                </a:ext>
              </a:extLst>
            </p:cNvPr>
            <p:cNvGrpSpPr/>
            <p:nvPr/>
          </p:nvGrpSpPr>
          <p:grpSpPr>
            <a:xfrm>
              <a:off x="4119999" y="2322531"/>
              <a:ext cx="1400268" cy="1294408"/>
              <a:chOff x="5571636" y="1836455"/>
              <a:chExt cx="1400268" cy="1294408"/>
            </a:xfrm>
          </p:grpSpPr>
          <p:pic>
            <p:nvPicPr>
              <p:cNvPr id="7" name="图形 6" descr="云">
                <a:extLst>
                  <a:ext uri="{FF2B5EF4-FFF2-40B4-BE49-F238E27FC236}">
                    <a16:creationId xmlns:a16="http://schemas.microsoft.com/office/drawing/2014/main" xmlns="" id="{A6560634-AA73-4AF0-BF54-429CC5E4AF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xmlns="" r:embed="rId6"/>
                  </a:ext>
                </a:extLst>
              </a:blip>
              <a:stretch>
                <a:fillRect/>
              </a:stretch>
            </p:blipFill>
            <p:spPr>
              <a:xfrm>
                <a:off x="5571636" y="1836455"/>
                <a:ext cx="1400268" cy="1294408"/>
              </a:xfrm>
              <a:prstGeom prst="rect">
                <a:avLst/>
              </a:prstGeom>
            </p:spPr>
          </p:pic>
          <p:sp>
            <p:nvSpPr>
              <p:cNvPr id="90" name="文本框 89">
                <a:extLst>
                  <a:ext uri="{FF2B5EF4-FFF2-40B4-BE49-F238E27FC236}">
                    <a16:creationId xmlns:a16="http://schemas.microsoft.com/office/drawing/2014/main" xmlns="" id="{50D6CAFD-1293-4F86-AA89-DD7A41514057}"/>
                  </a:ext>
                </a:extLst>
              </p:cNvPr>
              <p:cNvSpPr txBox="1"/>
              <p:nvPr/>
            </p:nvSpPr>
            <p:spPr>
              <a:xfrm>
                <a:off x="5735708" y="2391207"/>
                <a:ext cx="100540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sz="1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Private Cloud</a:t>
                </a:r>
                <a:endParaRPr lang="en-US" altLang="zh-CN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/>
                <a:r>
                  <a:rPr lang="en-US" altLang="zh-CN" sz="1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OpenStack</a:t>
                </a:r>
              </a:p>
            </p:txBody>
          </p:sp>
        </p:grpSp>
      </p:grpSp>
      <p:grpSp>
        <p:nvGrpSpPr>
          <p:cNvPr id="131" name="组合 130">
            <a:extLst>
              <a:ext uri="{FF2B5EF4-FFF2-40B4-BE49-F238E27FC236}">
                <a16:creationId xmlns:a16="http://schemas.microsoft.com/office/drawing/2014/main" xmlns="" id="{9478D277-8FEB-4196-B938-3C6572D8A771}"/>
              </a:ext>
            </a:extLst>
          </p:cNvPr>
          <p:cNvGrpSpPr/>
          <p:nvPr/>
        </p:nvGrpSpPr>
        <p:grpSpPr>
          <a:xfrm>
            <a:off x="2770768" y="4387454"/>
            <a:ext cx="2444790" cy="1293376"/>
            <a:chOff x="3281641" y="4152598"/>
            <a:chExt cx="2444789" cy="1293376"/>
          </a:xfrm>
        </p:grpSpPr>
        <p:sp>
          <p:nvSpPr>
            <p:cNvPr id="87" name="弧形 86">
              <a:extLst>
                <a:ext uri="{FF2B5EF4-FFF2-40B4-BE49-F238E27FC236}">
                  <a16:creationId xmlns:a16="http://schemas.microsoft.com/office/drawing/2014/main" xmlns="" id="{E39D7BA0-8AE9-4229-84B6-63D490DF55BC}"/>
                </a:ext>
              </a:extLst>
            </p:cNvPr>
            <p:cNvSpPr/>
            <p:nvPr/>
          </p:nvSpPr>
          <p:spPr>
            <a:xfrm rot="12637136">
              <a:off x="3281641" y="4152598"/>
              <a:ext cx="1313245" cy="810201"/>
            </a:xfrm>
            <a:prstGeom prst="arc">
              <a:avLst>
                <a:gd name="adj1" fmla="val 12206759"/>
                <a:gd name="adj2" fmla="val 21114955"/>
              </a:avLst>
            </a:prstGeom>
            <a:ln w="19050">
              <a:solidFill>
                <a:srgbClr val="FF9900"/>
              </a:solidFill>
              <a:prstDash val="solid"/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92" name="组合 91">
              <a:extLst>
                <a:ext uri="{FF2B5EF4-FFF2-40B4-BE49-F238E27FC236}">
                  <a16:creationId xmlns:a16="http://schemas.microsoft.com/office/drawing/2014/main" xmlns="" id="{F4CA484D-A905-466B-8CE2-3D67B2CE06BC}"/>
                </a:ext>
              </a:extLst>
            </p:cNvPr>
            <p:cNvGrpSpPr/>
            <p:nvPr/>
          </p:nvGrpSpPr>
          <p:grpSpPr>
            <a:xfrm>
              <a:off x="4434082" y="4527655"/>
              <a:ext cx="1292348" cy="918319"/>
              <a:chOff x="5796273" y="3208802"/>
              <a:chExt cx="1292348" cy="918319"/>
            </a:xfrm>
          </p:grpSpPr>
          <p:grpSp>
            <p:nvGrpSpPr>
              <p:cNvPr id="88" name="组合 87">
                <a:extLst>
                  <a:ext uri="{FF2B5EF4-FFF2-40B4-BE49-F238E27FC236}">
                    <a16:creationId xmlns:a16="http://schemas.microsoft.com/office/drawing/2014/main" xmlns="" id="{55852AEC-DE49-46DF-BD06-33796DD25172}"/>
                  </a:ext>
                </a:extLst>
              </p:cNvPr>
              <p:cNvGrpSpPr/>
              <p:nvPr/>
            </p:nvGrpSpPr>
            <p:grpSpPr>
              <a:xfrm>
                <a:off x="5796273" y="3208802"/>
                <a:ext cx="1058785" cy="819451"/>
                <a:chOff x="5796273" y="3208802"/>
                <a:chExt cx="1058785" cy="819451"/>
              </a:xfrm>
            </p:grpSpPr>
            <p:pic>
              <p:nvPicPr>
                <p:cNvPr id="23" name="图形 119" descr="计算机">
                  <a:extLst>
                    <a:ext uri="{FF2B5EF4-FFF2-40B4-BE49-F238E27FC236}">
                      <a16:creationId xmlns:a16="http://schemas.microsoft.com/office/drawing/2014/main" xmlns="" id="{8640B1AB-5D7E-4473-BDE4-612B7C8821E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 cstate="screen">
                  <a:extLst>
                    <a:ext uri="{28A0092B-C50C-407E-A947-70E740481C1C}">
                      <a14:useLocalDpi xmlns:a14="http://schemas.microsoft.com/office/drawing/2010/main"/>
                    </a:ext>
                    <a:ext uri="{96DAC541-7B7A-43D3-8B79-37D633B846F1}">
                      <asvg:svgBlip xmlns:asvg="http://schemas.microsoft.com/office/drawing/2016/SVG/main" xmlns="" r:embed="rId8"/>
                    </a:ext>
                  </a:extLst>
                </a:blip>
                <a:srcRect/>
                <a:stretch>
                  <a:fillRect/>
                </a:stretch>
              </p:blipFill>
              <p:spPr>
                <a:xfrm flipH="1">
                  <a:off x="5796273" y="3216427"/>
                  <a:ext cx="772102" cy="811826"/>
                </a:xfrm>
                <a:custGeom>
                  <a:avLst/>
                  <a:gdLst>
                    <a:gd name="connsiteX0" fmla="*/ 0 w 1195288"/>
                    <a:gd name="connsiteY0" fmla="*/ 0 h 1106892"/>
                    <a:gd name="connsiteX1" fmla="*/ 1195288 w 1195288"/>
                    <a:gd name="connsiteY1" fmla="*/ 0 h 1106892"/>
                    <a:gd name="connsiteX2" fmla="*/ 1195288 w 1195288"/>
                    <a:gd name="connsiteY2" fmla="*/ 1106892 h 1106892"/>
                    <a:gd name="connsiteX3" fmla="*/ 0 w 1195288"/>
                    <a:gd name="connsiteY3" fmla="*/ 1106892 h 1106892"/>
                    <a:gd name="connsiteX4" fmla="*/ 0 w 1195288"/>
                    <a:gd name="connsiteY4" fmla="*/ 932290 h 1106892"/>
                    <a:gd name="connsiteX5" fmla="*/ 802482 w 1195288"/>
                    <a:gd name="connsiteY5" fmla="*/ 932290 h 1106892"/>
                    <a:gd name="connsiteX6" fmla="*/ 802482 w 1195288"/>
                    <a:gd name="connsiteY6" fmla="*/ 146478 h 1106892"/>
                    <a:gd name="connsiteX7" fmla="*/ 0 w 1195288"/>
                    <a:gd name="connsiteY7" fmla="*/ 146478 h 11068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195288" h="1106892">
                      <a:moveTo>
                        <a:pt x="0" y="0"/>
                      </a:moveTo>
                      <a:lnTo>
                        <a:pt x="1195288" y="0"/>
                      </a:lnTo>
                      <a:lnTo>
                        <a:pt x="1195288" y="1106892"/>
                      </a:lnTo>
                      <a:lnTo>
                        <a:pt x="0" y="1106892"/>
                      </a:lnTo>
                      <a:lnTo>
                        <a:pt x="0" y="932290"/>
                      </a:lnTo>
                      <a:lnTo>
                        <a:pt x="802482" y="932290"/>
                      </a:lnTo>
                      <a:lnTo>
                        <a:pt x="802482" y="146478"/>
                      </a:lnTo>
                      <a:lnTo>
                        <a:pt x="0" y="146478"/>
                      </a:lnTo>
                      <a:close/>
                    </a:path>
                  </a:pathLst>
                </a:custGeom>
              </p:spPr>
            </p:pic>
            <p:pic>
              <p:nvPicPr>
                <p:cNvPr id="85" name="图形 119" descr="计算机">
                  <a:extLst>
                    <a:ext uri="{FF2B5EF4-FFF2-40B4-BE49-F238E27FC236}">
                      <a16:creationId xmlns:a16="http://schemas.microsoft.com/office/drawing/2014/main" xmlns="" id="{237447E5-0B6A-403E-9117-6B14048DDD9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 cstate="screen">
                  <a:extLst>
                    <a:ext uri="{28A0092B-C50C-407E-A947-70E740481C1C}">
                      <a14:useLocalDpi xmlns:a14="http://schemas.microsoft.com/office/drawing/2010/main"/>
                    </a:ext>
                    <a:ext uri="{96DAC541-7B7A-43D3-8B79-37D633B846F1}">
                      <asvg:svgBlip xmlns:asvg="http://schemas.microsoft.com/office/drawing/2016/SVG/main" xmlns="" r:embed="rId8"/>
                    </a:ext>
                  </a:extLst>
                </a:blip>
                <a:srcRect/>
                <a:stretch>
                  <a:fillRect/>
                </a:stretch>
              </p:blipFill>
              <p:spPr>
                <a:xfrm flipH="1">
                  <a:off x="6082956" y="3208802"/>
                  <a:ext cx="772102" cy="811826"/>
                </a:xfrm>
                <a:custGeom>
                  <a:avLst/>
                  <a:gdLst>
                    <a:gd name="connsiteX0" fmla="*/ 0 w 1195288"/>
                    <a:gd name="connsiteY0" fmla="*/ 0 h 1106892"/>
                    <a:gd name="connsiteX1" fmla="*/ 1195288 w 1195288"/>
                    <a:gd name="connsiteY1" fmla="*/ 0 h 1106892"/>
                    <a:gd name="connsiteX2" fmla="*/ 1195288 w 1195288"/>
                    <a:gd name="connsiteY2" fmla="*/ 1106892 h 1106892"/>
                    <a:gd name="connsiteX3" fmla="*/ 0 w 1195288"/>
                    <a:gd name="connsiteY3" fmla="*/ 1106892 h 1106892"/>
                    <a:gd name="connsiteX4" fmla="*/ 0 w 1195288"/>
                    <a:gd name="connsiteY4" fmla="*/ 932290 h 1106892"/>
                    <a:gd name="connsiteX5" fmla="*/ 802482 w 1195288"/>
                    <a:gd name="connsiteY5" fmla="*/ 932290 h 1106892"/>
                    <a:gd name="connsiteX6" fmla="*/ 802482 w 1195288"/>
                    <a:gd name="connsiteY6" fmla="*/ 146478 h 1106892"/>
                    <a:gd name="connsiteX7" fmla="*/ 0 w 1195288"/>
                    <a:gd name="connsiteY7" fmla="*/ 146478 h 11068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195288" h="1106892">
                      <a:moveTo>
                        <a:pt x="0" y="0"/>
                      </a:moveTo>
                      <a:lnTo>
                        <a:pt x="1195288" y="0"/>
                      </a:lnTo>
                      <a:lnTo>
                        <a:pt x="1195288" y="1106892"/>
                      </a:lnTo>
                      <a:lnTo>
                        <a:pt x="0" y="1106892"/>
                      </a:lnTo>
                      <a:lnTo>
                        <a:pt x="0" y="932290"/>
                      </a:lnTo>
                      <a:lnTo>
                        <a:pt x="802482" y="932290"/>
                      </a:lnTo>
                      <a:lnTo>
                        <a:pt x="802482" y="146478"/>
                      </a:lnTo>
                      <a:lnTo>
                        <a:pt x="0" y="146478"/>
                      </a:lnTo>
                      <a:close/>
                    </a:path>
                  </a:pathLst>
                </a:custGeom>
              </p:spPr>
            </p:pic>
          </p:grpSp>
          <p:sp>
            <p:nvSpPr>
              <p:cNvPr id="91" name="文本框 90">
                <a:extLst>
                  <a:ext uri="{FF2B5EF4-FFF2-40B4-BE49-F238E27FC236}">
                    <a16:creationId xmlns:a16="http://schemas.microsoft.com/office/drawing/2014/main" xmlns="" id="{975E0DEA-2E25-4BA5-8B8E-1D77BFAEA5FB}"/>
                  </a:ext>
                </a:extLst>
              </p:cNvPr>
              <p:cNvSpPr txBox="1"/>
              <p:nvPr/>
            </p:nvSpPr>
            <p:spPr>
              <a:xfrm>
                <a:off x="6352523" y="3526957"/>
                <a:ext cx="736098" cy="6001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1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KVM</a:t>
                </a:r>
              </a:p>
              <a:p>
                <a:pPr algn="ctr"/>
                <a:r>
                  <a:rPr lang="en-US" altLang="zh-CN" sz="11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Vmware</a:t>
                </a:r>
                <a:endParaRPr lang="en-US" altLang="zh-CN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/>
                <a:r>
                  <a:rPr lang="zh-CN" altLang="en-US" sz="1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Physical machine</a:t>
                </a:r>
                <a:endParaRPr lang="en-US" altLang="zh-CN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22" name="组合 121">
            <a:extLst>
              <a:ext uri="{FF2B5EF4-FFF2-40B4-BE49-F238E27FC236}">
                <a16:creationId xmlns:a16="http://schemas.microsoft.com/office/drawing/2014/main" xmlns="" id="{1011D956-BD2C-476E-B812-C10F9F8C4075}"/>
              </a:ext>
            </a:extLst>
          </p:cNvPr>
          <p:cNvGrpSpPr/>
          <p:nvPr/>
        </p:nvGrpSpPr>
        <p:grpSpPr>
          <a:xfrm>
            <a:off x="753094" y="3859040"/>
            <a:ext cx="1343273" cy="1117069"/>
            <a:chOff x="2971587" y="3784022"/>
            <a:chExt cx="1343273" cy="1117069"/>
          </a:xfrm>
        </p:grpSpPr>
        <p:pic>
          <p:nvPicPr>
            <p:cNvPr id="11" name="图形 119" descr="计算机">
              <a:extLst>
                <a:ext uri="{FF2B5EF4-FFF2-40B4-BE49-F238E27FC236}">
                  <a16:creationId xmlns:a16="http://schemas.microsoft.com/office/drawing/2014/main" xmlns="" id="{2FCD9352-813B-4E56-85D4-33D32ABF5B5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xmlns="" r:embed="rId10"/>
                </a:ext>
              </a:extLst>
            </a:blip>
            <a:srcRect/>
            <a:stretch>
              <a:fillRect/>
            </a:stretch>
          </p:blipFill>
          <p:spPr>
            <a:xfrm flipH="1">
              <a:off x="3436366" y="3784022"/>
              <a:ext cx="878494" cy="850473"/>
            </a:xfrm>
            <a:custGeom>
              <a:avLst/>
              <a:gdLst>
                <a:gd name="connsiteX0" fmla="*/ 0 w 1195288"/>
                <a:gd name="connsiteY0" fmla="*/ 0 h 1106892"/>
                <a:gd name="connsiteX1" fmla="*/ 1195288 w 1195288"/>
                <a:gd name="connsiteY1" fmla="*/ 0 h 1106892"/>
                <a:gd name="connsiteX2" fmla="*/ 1195288 w 1195288"/>
                <a:gd name="connsiteY2" fmla="*/ 1106892 h 1106892"/>
                <a:gd name="connsiteX3" fmla="*/ 0 w 1195288"/>
                <a:gd name="connsiteY3" fmla="*/ 1106892 h 1106892"/>
                <a:gd name="connsiteX4" fmla="*/ 0 w 1195288"/>
                <a:gd name="connsiteY4" fmla="*/ 932290 h 1106892"/>
                <a:gd name="connsiteX5" fmla="*/ 802482 w 1195288"/>
                <a:gd name="connsiteY5" fmla="*/ 932290 h 1106892"/>
                <a:gd name="connsiteX6" fmla="*/ 802482 w 1195288"/>
                <a:gd name="connsiteY6" fmla="*/ 146478 h 1106892"/>
                <a:gd name="connsiteX7" fmla="*/ 0 w 1195288"/>
                <a:gd name="connsiteY7" fmla="*/ 146478 h 1106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95288" h="1106892">
                  <a:moveTo>
                    <a:pt x="0" y="0"/>
                  </a:moveTo>
                  <a:lnTo>
                    <a:pt x="1195288" y="0"/>
                  </a:lnTo>
                  <a:lnTo>
                    <a:pt x="1195288" y="1106892"/>
                  </a:lnTo>
                  <a:lnTo>
                    <a:pt x="0" y="1106892"/>
                  </a:lnTo>
                  <a:lnTo>
                    <a:pt x="0" y="932290"/>
                  </a:lnTo>
                  <a:lnTo>
                    <a:pt x="802482" y="932290"/>
                  </a:lnTo>
                  <a:lnTo>
                    <a:pt x="802482" y="146478"/>
                  </a:lnTo>
                  <a:lnTo>
                    <a:pt x="0" y="146478"/>
                  </a:lnTo>
                  <a:close/>
                </a:path>
              </a:pathLst>
            </a:custGeom>
          </p:spPr>
        </p:pic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xmlns="" id="{1BFD3049-2C1A-4FA9-9093-7CD0C8F9AC83}"/>
                </a:ext>
              </a:extLst>
            </p:cNvPr>
            <p:cNvGrpSpPr/>
            <p:nvPr/>
          </p:nvGrpSpPr>
          <p:grpSpPr>
            <a:xfrm>
              <a:off x="3016346" y="3788976"/>
              <a:ext cx="1005753" cy="971375"/>
              <a:chOff x="2973201" y="3243531"/>
              <a:chExt cx="1005753" cy="971375"/>
            </a:xfrm>
            <a:solidFill>
              <a:schemeClr val="tx1">
                <a:lumMod val="50000"/>
                <a:lumOff val="50000"/>
              </a:schemeClr>
            </a:solidFill>
          </p:grpSpPr>
          <p:pic>
            <p:nvPicPr>
              <p:cNvPr id="22" name="图形 21" descr="数据库">
                <a:extLst>
                  <a:ext uri="{FF2B5EF4-FFF2-40B4-BE49-F238E27FC236}">
                    <a16:creationId xmlns:a16="http://schemas.microsoft.com/office/drawing/2014/main" xmlns="" id="{FDFC616F-5BFD-444A-A5DF-8CEE4B9128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xmlns="" r:embed="rId12"/>
                  </a:ext>
                </a:extLst>
              </a:blip>
              <a:stretch>
                <a:fillRect/>
              </a:stretch>
            </p:blipFill>
            <p:spPr>
              <a:xfrm>
                <a:off x="2973201" y="3928130"/>
                <a:ext cx="365185" cy="286776"/>
              </a:xfrm>
              <a:prstGeom prst="rect">
                <a:avLst/>
              </a:prstGeom>
            </p:spPr>
          </p:pic>
          <p:pic>
            <p:nvPicPr>
              <p:cNvPr id="25" name="图形 119" descr="计算机">
                <a:extLst>
                  <a:ext uri="{FF2B5EF4-FFF2-40B4-BE49-F238E27FC236}">
                    <a16:creationId xmlns:a16="http://schemas.microsoft.com/office/drawing/2014/main" xmlns="" id="{72E56FD9-D957-4D88-AFED-263CF2F046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xmlns="" r:embed="rId10"/>
                  </a:ext>
                </a:extLst>
              </a:blip>
              <a:srcRect/>
              <a:stretch>
                <a:fillRect/>
              </a:stretch>
            </p:blipFill>
            <p:spPr>
              <a:xfrm flipH="1">
                <a:off x="3100460" y="3243531"/>
                <a:ext cx="878494" cy="860240"/>
              </a:xfrm>
              <a:custGeom>
                <a:avLst/>
                <a:gdLst>
                  <a:gd name="connsiteX0" fmla="*/ 0 w 1195288"/>
                  <a:gd name="connsiteY0" fmla="*/ 0 h 1106892"/>
                  <a:gd name="connsiteX1" fmla="*/ 1195288 w 1195288"/>
                  <a:gd name="connsiteY1" fmla="*/ 0 h 1106892"/>
                  <a:gd name="connsiteX2" fmla="*/ 1195288 w 1195288"/>
                  <a:gd name="connsiteY2" fmla="*/ 1106892 h 1106892"/>
                  <a:gd name="connsiteX3" fmla="*/ 0 w 1195288"/>
                  <a:gd name="connsiteY3" fmla="*/ 1106892 h 1106892"/>
                  <a:gd name="connsiteX4" fmla="*/ 0 w 1195288"/>
                  <a:gd name="connsiteY4" fmla="*/ 932290 h 1106892"/>
                  <a:gd name="connsiteX5" fmla="*/ 802482 w 1195288"/>
                  <a:gd name="connsiteY5" fmla="*/ 932290 h 1106892"/>
                  <a:gd name="connsiteX6" fmla="*/ 802482 w 1195288"/>
                  <a:gd name="connsiteY6" fmla="*/ 146478 h 1106892"/>
                  <a:gd name="connsiteX7" fmla="*/ 0 w 1195288"/>
                  <a:gd name="connsiteY7" fmla="*/ 146478 h 11068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95288" h="1106892">
                    <a:moveTo>
                      <a:pt x="0" y="0"/>
                    </a:moveTo>
                    <a:lnTo>
                      <a:pt x="1195288" y="0"/>
                    </a:lnTo>
                    <a:lnTo>
                      <a:pt x="1195288" y="1106892"/>
                    </a:lnTo>
                    <a:lnTo>
                      <a:pt x="0" y="1106892"/>
                    </a:lnTo>
                    <a:lnTo>
                      <a:pt x="0" y="932290"/>
                    </a:lnTo>
                    <a:lnTo>
                      <a:pt x="802482" y="932290"/>
                    </a:lnTo>
                    <a:lnTo>
                      <a:pt x="802482" y="146478"/>
                    </a:lnTo>
                    <a:lnTo>
                      <a:pt x="0" y="146478"/>
                    </a:lnTo>
                    <a:close/>
                  </a:path>
                </a:pathLst>
              </a:custGeom>
            </p:spPr>
          </p:pic>
          <p:pic>
            <p:nvPicPr>
              <p:cNvPr id="26" name="图形 25" descr="数据库">
                <a:extLst>
                  <a:ext uri="{FF2B5EF4-FFF2-40B4-BE49-F238E27FC236}">
                    <a16:creationId xmlns:a16="http://schemas.microsoft.com/office/drawing/2014/main" xmlns="" id="{1F5C552B-1844-422D-BA4D-B4AD12465F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xmlns="" r:embed="rId12"/>
                  </a:ext>
                </a:extLst>
              </a:blip>
              <a:stretch>
                <a:fillRect/>
              </a:stretch>
            </p:blipFill>
            <p:spPr>
              <a:xfrm>
                <a:off x="3228416" y="3923247"/>
                <a:ext cx="365185" cy="286776"/>
              </a:xfrm>
              <a:prstGeom prst="rect">
                <a:avLst/>
              </a:prstGeom>
            </p:spPr>
          </p:pic>
          <p:pic>
            <p:nvPicPr>
              <p:cNvPr id="27" name="图形 26" descr="数据库">
                <a:extLst>
                  <a:ext uri="{FF2B5EF4-FFF2-40B4-BE49-F238E27FC236}">
                    <a16:creationId xmlns:a16="http://schemas.microsoft.com/office/drawing/2014/main" xmlns="" id="{F554C40D-BF8A-4A92-806B-9B0871501B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xmlns="" r:embed="rId12"/>
                  </a:ext>
                </a:extLst>
              </a:blip>
              <a:stretch>
                <a:fillRect/>
              </a:stretch>
            </p:blipFill>
            <p:spPr>
              <a:xfrm>
                <a:off x="3483631" y="3918364"/>
                <a:ext cx="365185" cy="286776"/>
              </a:xfrm>
              <a:prstGeom prst="rect">
                <a:avLst/>
              </a:prstGeom>
            </p:spPr>
          </p:pic>
        </p:grpSp>
        <p:sp>
          <p:nvSpPr>
            <p:cNvPr id="93" name="文本框 92">
              <a:extLst>
                <a:ext uri="{FF2B5EF4-FFF2-40B4-BE49-F238E27FC236}">
                  <a16:creationId xmlns:a16="http://schemas.microsoft.com/office/drawing/2014/main" xmlns="" id="{A05B06B1-CEC5-48C1-8118-8EBB398C5BEC}"/>
                </a:ext>
              </a:extLst>
            </p:cNvPr>
            <p:cNvSpPr txBox="1"/>
            <p:nvPr/>
          </p:nvSpPr>
          <p:spPr>
            <a:xfrm>
              <a:off x="2971587" y="4685647"/>
              <a:ext cx="978153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business system</a:t>
              </a:r>
              <a:endParaRPr lang="en-US" altLang="zh-CN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19" name="组合 118">
            <a:extLst>
              <a:ext uri="{FF2B5EF4-FFF2-40B4-BE49-F238E27FC236}">
                <a16:creationId xmlns:a16="http://schemas.microsoft.com/office/drawing/2014/main" xmlns="" id="{D41C75FD-B7D2-4BFA-A3DF-CBC224B19B2A}"/>
              </a:ext>
            </a:extLst>
          </p:cNvPr>
          <p:cNvGrpSpPr/>
          <p:nvPr/>
        </p:nvGrpSpPr>
        <p:grpSpPr>
          <a:xfrm>
            <a:off x="2981537" y="3725357"/>
            <a:ext cx="975652" cy="386945"/>
            <a:chOff x="5091698" y="3389533"/>
            <a:chExt cx="975652" cy="386945"/>
          </a:xfrm>
        </p:grpSpPr>
        <p:sp>
          <p:nvSpPr>
            <p:cNvPr id="101" name="缺角矩形 100">
              <a:extLst>
                <a:ext uri="{FF2B5EF4-FFF2-40B4-BE49-F238E27FC236}">
                  <a16:creationId xmlns:a16="http://schemas.microsoft.com/office/drawing/2014/main" xmlns="" id="{4D25F27B-C76F-49E0-9F38-B6B73938F8CE}"/>
                </a:ext>
              </a:extLst>
            </p:cNvPr>
            <p:cNvSpPr/>
            <p:nvPr/>
          </p:nvSpPr>
          <p:spPr>
            <a:xfrm>
              <a:off x="5156959" y="3389533"/>
              <a:ext cx="910391" cy="386945"/>
            </a:xfrm>
            <a:prstGeom prst="plaque">
              <a:avLst/>
            </a:prstGeom>
            <a:noFill/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95" name="文本框 94">
              <a:extLst>
                <a:ext uri="{FF2B5EF4-FFF2-40B4-BE49-F238E27FC236}">
                  <a16:creationId xmlns:a16="http://schemas.microsoft.com/office/drawing/2014/main" xmlns="" id="{01F63008-E524-48E0-8933-9BF4D61DFD16}"/>
                </a:ext>
              </a:extLst>
            </p:cNvPr>
            <p:cNvSpPr txBox="1"/>
            <p:nvPr/>
          </p:nvSpPr>
          <p:spPr>
            <a:xfrm>
              <a:off x="5091698" y="3460994"/>
              <a:ext cx="934020" cy="2590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300"/>
                </a:lnSpc>
              </a:pPr>
              <a:r>
                <a:rPr lang="en-US" altLang="zh-CN" sz="1100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cloudDR</a:t>
              </a:r>
              <a:r>
                <a:rPr lang="en-US" altLang="zh-CN" sz="1100" baseline="30000" dirty="0" err="1" smtClean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TM</a:t>
              </a:r>
              <a:endParaRPr lang="en-US" altLang="zh-CN" sz="1100" baseline="300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33" name="组合 132">
            <a:extLst>
              <a:ext uri="{FF2B5EF4-FFF2-40B4-BE49-F238E27FC236}">
                <a16:creationId xmlns:a16="http://schemas.microsoft.com/office/drawing/2014/main" xmlns="" id="{30B59E10-64C0-4CE5-AD27-0EA5D740EA03}"/>
              </a:ext>
            </a:extLst>
          </p:cNvPr>
          <p:cNvGrpSpPr/>
          <p:nvPr/>
        </p:nvGrpSpPr>
        <p:grpSpPr>
          <a:xfrm>
            <a:off x="1563026" y="1353779"/>
            <a:ext cx="1890781" cy="3003346"/>
            <a:chOff x="2073900" y="1118924"/>
            <a:chExt cx="1890781" cy="3003346"/>
          </a:xfrm>
        </p:grpSpPr>
        <p:grpSp>
          <p:nvGrpSpPr>
            <p:cNvPr id="116" name="组合 115">
              <a:extLst>
                <a:ext uri="{FF2B5EF4-FFF2-40B4-BE49-F238E27FC236}">
                  <a16:creationId xmlns:a16="http://schemas.microsoft.com/office/drawing/2014/main" xmlns="" id="{2A39AB3A-9FD3-4865-B269-E8E5D464CD1F}"/>
                </a:ext>
              </a:extLst>
            </p:cNvPr>
            <p:cNvGrpSpPr/>
            <p:nvPr/>
          </p:nvGrpSpPr>
          <p:grpSpPr>
            <a:xfrm>
              <a:off x="2073900" y="1118924"/>
              <a:ext cx="1890781" cy="1764049"/>
              <a:chOff x="2084397" y="1087138"/>
              <a:chExt cx="1890781" cy="1764049"/>
            </a:xfrm>
          </p:grpSpPr>
          <p:grpSp>
            <p:nvGrpSpPr>
              <p:cNvPr id="112" name="组合 111">
                <a:extLst>
                  <a:ext uri="{FF2B5EF4-FFF2-40B4-BE49-F238E27FC236}">
                    <a16:creationId xmlns:a16="http://schemas.microsoft.com/office/drawing/2014/main" xmlns="" id="{F96A9DBF-F010-4187-B6BD-AD3656FED4ED}"/>
                  </a:ext>
                </a:extLst>
              </p:cNvPr>
              <p:cNvGrpSpPr/>
              <p:nvPr/>
            </p:nvGrpSpPr>
            <p:grpSpPr>
              <a:xfrm>
                <a:off x="2084397" y="1087138"/>
                <a:ext cx="1890781" cy="1764049"/>
                <a:chOff x="6907906" y="168673"/>
                <a:chExt cx="1353200" cy="1314158"/>
              </a:xfrm>
            </p:grpSpPr>
            <p:pic>
              <p:nvPicPr>
                <p:cNvPr id="109" name="图形 108" descr="云">
                  <a:extLst>
                    <a:ext uri="{FF2B5EF4-FFF2-40B4-BE49-F238E27FC236}">
                      <a16:creationId xmlns:a16="http://schemas.microsoft.com/office/drawing/2014/main" xmlns="" id="{2922F0CB-CC79-4931-BB77-E904E11BA70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 cstate="screen">
                  <a:extLst>
                    <a:ext uri="{28A0092B-C50C-407E-A947-70E740481C1C}">
                      <a14:useLocalDpi xmlns:a14="http://schemas.microsoft.com/office/drawing/2010/main"/>
                    </a:ext>
                    <a:ext uri="{96DAC541-7B7A-43D3-8B79-37D633B846F1}">
                      <asvg:svgBlip xmlns:asvg="http://schemas.microsoft.com/office/drawing/2016/SVG/main" xmlns="" r:embed="rId1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337535" y="168673"/>
                  <a:ext cx="923571" cy="965515"/>
                </a:xfrm>
                <a:prstGeom prst="rect">
                  <a:avLst/>
                </a:prstGeom>
              </p:spPr>
            </p:pic>
            <p:pic>
              <p:nvPicPr>
                <p:cNvPr id="110" name="图形 236" descr="云">
                  <a:extLst>
                    <a:ext uri="{FF2B5EF4-FFF2-40B4-BE49-F238E27FC236}">
                      <a16:creationId xmlns:a16="http://schemas.microsoft.com/office/drawing/2014/main" xmlns="" id="{4B18DA7E-DC50-42F0-B752-AB5DF106339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6" cstate="screen">
                  <a:extLst>
                    <a:ext uri="{28A0092B-C50C-407E-A947-70E740481C1C}">
                      <a14:useLocalDpi xmlns:a14="http://schemas.microsoft.com/office/drawing/2010/main"/>
                    </a:ext>
                    <a:ext uri="{96DAC541-7B7A-43D3-8B79-37D633B846F1}">
                      <asvg:svgBlip xmlns:asvg="http://schemas.microsoft.com/office/drawing/2016/SVG/main" xmlns="" r:embed="rId1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907906" y="426402"/>
                  <a:ext cx="653640" cy="683324"/>
                </a:xfrm>
                <a:prstGeom prst="rect">
                  <a:avLst/>
                </a:prstGeom>
              </p:spPr>
            </p:pic>
            <p:pic>
              <p:nvPicPr>
                <p:cNvPr id="111" name="图形 236" descr="云">
                  <a:extLst>
                    <a:ext uri="{FF2B5EF4-FFF2-40B4-BE49-F238E27FC236}">
                      <a16:creationId xmlns:a16="http://schemas.microsoft.com/office/drawing/2014/main" xmlns="" id="{E1532D14-A1DD-44AF-BFF0-BBD0BB6EF5B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8" cstate="screen">
                  <a:extLst>
                    <a:ext uri="{28A0092B-C50C-407E-A947-70E740481C1C}">
                      <a14:useLocalDpi xmlns:a14="http://schemas.microsoft.com/office/drawing/2010/main"/>
                    </a:ext>
                    <a:ext uri="{96DAC541-7B7A-43D3-8B79-37D633B846F1}">
                      <asvg:svgBlip xmlns:asvg="http://schemas.microsoft.com/office/drawing/2016/SVG/main" xmlns="" r:embed="rId1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121027" y="551549"/>
                  <a:ext cx="890825" cy="931282"/>
                </a:xfrm>
                <a:prstGeom prst="rect">
                  <a:avLst/>
                </a:prstGeom>
              </p:spPr>
            </p:pic>
          </p:grpSp>
          <p:sp>
            <p:nvSpPr>
              <p:cNvPr id="113" name="文本框 112">
                <a:extLst>
                  <a:ext uri="{FF2B5EF4-FFF2-40B4-BE49-F238E27FC236}">
                    <a16:creationId xmlns:a16="http://schemas.microsoft.com/office/drawing/2014/main" xmlns="" id="{8F90711E-BB42-4EE2-A786-95B0F7D37CC6}"/>
                  </a:ext>
                </a:extLst>
              </p:cNvPr>
              <p:cNvSpPr txBox="1"/>
              <p:nvPr/>
            </p:nvSpPr>
            <p:spPr>
              <a:xfrm>
                <a:off x="2634419" y="2106613"/>
                <a:ext cx="67518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sz="1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Public </a:t>
                </a:r>
                <a:endParaRPr lang="en-US" altLang="zh-CN" sz="1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/>
                <a:r>
                  <a:rPr lang="en-US" altLang="zh-CN" sz="10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C</a:t>
                </a:r>
                <a:r>
                  <a:rPr lang="zh-CN" altLang="en-US" sz="10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loud</a:t>
                </a:r>
                <a:r>
                  <a:rPr lang="en-US" altLang="zh-CN" sz="1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en-US" altLang="zh-CN" sz="10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</a:t>
                </a:r>
                <a:endParaRPr lang="en-US" altLang="zh-CN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4" name="文本框 113">
                <a:extLst>
                  <a:ext uri="{FF2B5EF4-FFF2-40B4-BE49-F238E27FC236}">
                    <a16:creationId xmlns:a16="http://schemas.microsoft.com/office/drawing/2014/main" xmlns="" id="{86311BCA-E56F-475E-8473-7772CDB563A7}"/>
                  </a:ext>
                </a:extLst>
              </p:cNvPr>
              <p:cNvSpPr txBox="1"/>
              <p:nvPr/>
            </p:nvSpPr>
            <p:spPr>
              <a:xfrm>
                <a:off x="2793760" y="1600562"/>
                <a:ext cx="105744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0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Public</a:t>
                </a:r>
                <a:endParaRPr lang="en-US" altLang="zh-CN" sz="1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/>
                <a:r>
                  <a:rPr lang="en-US" altLang="zh-CN" sz="10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C</a:t>
                </a:r>
                <a:r>
                  <a:rPr lang="zh-CN" altLang="en-US" sz="10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loud</a:t>
                </a:r>
                <a:r>
                  <a:rPr lang="en-US" altLang="zh-CN" sz="10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B</a:t>
                </a:r>
                <a:endParaRPr lang="en-US" altLang="zh-CN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5" name="文本框 114">
                <a:extLst>
                  <a:ext uri="{FF2B5EF4-FFF2-40B4-BE49-F238E27FC236}">
                    <a16:creationId xmlns:a16="http://schemas.microsoft.com/office/drawing/2014/main" xmlns="" id="{D14FB2F1-DC12-496F-9164-FA2E86E3E191}"/>
                  </a:ext>
                </a:extLst>
              </p:cNvPr>
              <p:cNvSpPr txBox="1"/>
              <p:nvPr/>
            </p:nvSpPr>
            <p:spPr>
              <a:xfrm>
                <a:off x="2115231" y="1776544"/>
                <a:ext cx="671979" cy="3744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ts val="1100"/>
                  </a:lnSpc>
                </a:pPr>
                <a:r>
                  <a:rPr lang="zh-CN" altLang="en-US" sz="10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Public</a:t>
                </a:r>
                <a:endParaRPr lang="en-US" altLang="zh-CN" sz="1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>
                  <a:lnSpc>
                    <a:spcPts val="1100"/>
                  </a:lnSpc>
                </a:pPr>
                <a:r>
                  <a:rPr lang="en-US" altLang="zh-CN" sz="10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C</a:t>
                </a:r>
                <a:r>
                  <a:rPr lang="zh-CN" altLang="en-US" sz="10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loud</a:t>
                </a:r>
                <a:r>
                  <a:rPr lang="en-US" altLang="zh-CN" sz="1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en-US" altLang="zh-CN" sz="10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C</a:t>
                </a:r>
                <a:endParaRPr lang="en-US" altLang="zh-CN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cxnSp>
          <p:nvCxnSpPr>
            <p:cNvPr id="120" name="直接箭头连接符 119">
              <a:extLst>
                <a:ext uri="{FF2B5EF4-FFF2-40B4-BE49-F238E27FC236}">
                  <a16:creationId xmlns:a16="http://schemas.microsoft.com/office/drawing/2014/main" xmlns="" id="{E814256F-3FD6-4E72-820C-C7EB510EBE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72325" y="2634683"/>
              <a:ext cx="8903" cy="1487587"/>
            </a:xfrm>
            <a:prstGeom prst="straightConnector1">
              <a:avLst/>
            </a:prstGeom>
            <a:ln w="19050">
              <a:solidFill>
                <a:srgbClr val="FF9900"/>
              </a:solidFill>
              <a:prstDash val="solid"/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7" name="组合 126">
            <a:extLst>
              <a:ext uri="{FF2B5EF4-FFF2-40B4-BE49-F238E27FC236}">
                <a16:creationId xmlns:a16="http://schemas.microsoft.com/office/drawing/2014/main" xmlns="" id="{0810A9F6-C211-4CA7-8835-1421D899D5BD}"/>
              </a:ext>
            </a:extLst>
          </p:cNvPr>
          <p:cNvGrpSpPr/>
          <p:nvPr/>
        </p:nvGrpSpPr>
        <p:grpSpPr>
          <a:xfrm>
            <a:off x="1642507" y="3041181"/>
            <a:ext cx="866789" cy="272922"/>
            <a:chOff x="5139769" y="3389533"/>
            <a:chExt cx="934019" cy="396642"/>
          </a:xfrm>
        </p:grpSpPr>
        <p:sp>
          <p:nvSpPr>
            <p:cNvPr id="128" name="缺角矩形 127">
              <a:extLst>
                <a:ext uri="{FF2B5EF4-FFF2-40B4-BE49-F238E27FC236}">
                  <a16:creationId xmlns:a16="http://schemas.microsoft.com/office/drawing/2014/main" xmlns="" id="{69FB8222-D9D2-4C05-9847-CB30412889B7}"/>
                </a:ext>
              </a:extLst>
            </p:cNvPr>
            <p:cNvSpPr/>
            <p:nvPr/>
          </p:nvSpPr>
          <p:spPr>
            <a:xfrm>
              <a:off x="5156959" y="3389533"/>
              <a:ext cx="910391" cy="386945"/>
            </a:xfrm>
            <a:prstGeom prst="plaque">
              <a:avLst/>
            </a:prstGeom>
            <a:noFill/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29" name="文本框 128">
              <a:extLst>
                <a:ext uri="{FF2B5EF4-FFF2-40B4-BE49-F238E27FC236}">
                  <a16:creationId xmlns:a16="http://schemas.microsoft.com/office/drawing/2014/main" xmlns="" id="{99C480FC-1B22-481A-B9FD-A8C8367627CF}"/>
                </a:ext>
              </a:extLst>
            </p:cNvPr>
            <p:cNvSpPr txBox="1"/>
            <p:nvPr/>
          </p:nvSpPr>
          <p:spPr>
            <a:xfrm>
              <a:off x="5139769" y="3409701"/>
              <a:ext cx="934019" cy="3764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300"/>
                </a:lnSpc>
              </a:pPr>
              <a:r>
                <a:rPr lang="en-US" altLang="zh-CN" sz="13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DRaaS</a:t>
              </a:r>
              <a:endParaRPr lang="en-US" altLang="zh-CN" sz="13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56" name="组合 155">
            <a:extLst>
              <a:ext uri="{FF2B5EF4-FFF2-40B4-BE49-F238E27FC236}">
                <a16:creationId xmlns:a16="http://schemas.microsoft.com/office/drawing/2014/main" xmlns="" id="{53B56FD1-4194-4682-92A6-C0B5864A4F7F}"/>
              </a:ext>
            </a:extLst>
          </p:cNvPr>
          <p:cNvGrpSpPr/>
          <p:nvPr/>
        </p:nvGrpSpPr>
        <p:grpSpPr>
          <a:xfrm>
            <a:off x="4639013" y="2302020"/>
            <a:ext cx="1772923" cy="2505117"/>
            <a:chOff x="4809830" y="1781733"/>
            <a:chExt cx="1772923" cy="2505117"/>
          </a:xfrm>
        </p:grpSpPr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xmlns="" id="{505EBEB5-DC34-4F60-BB3E-D70B8D0F57C4}"/>
                </a:ext>
              </a:extLst>
            </p:cNvPr>
            <p:cNvSpPr txBox="1"/>
            <p:nvPr/>
          </p:nvSpPr>
          <p:spPr>
            <a:xfrm>
              <a:off x="4816268" y="1781733"/>
              <a:ext cx="1766485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000" spc="50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</a:t>
              </a:r>
              <a:r>
                <a:rPr lang="en-US" altLang="zh-CN" sz="3000" spc="50" dirty="0">
                  <a:latin typeface="Arial" panose="020B0604020202020204" pitchFamily="34" charset="0"/>
                  <a:cs typeface="Arial" panose="020B0604020202020204" pitchFamily="34" charset="0"/>
                </a:rPr>
                <a:t>nline</a:t>
              </a:r>
              <a:endParaRPr lang="zh-CN" altLang="en-US" sz="3000" spc="5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xmlns="" id="{9ADFCD44-3367-460E-AE69-B51618B11C3A}"/>
                </a:ext>
              </a:extLst>
            </p:cNvPr>
            <p:cNvSpPr txBox="1"/>
            <p:nvPr/>
          </p:nvSpPr>
          <p:spPr>
            <a:xfrm>
              <a:off x="4809830" y="3732852"/>
              <a:ext cx="1529462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000" spc="50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</a:t>
              </a:r>
              <a:r>
                <a:rPr lang="en-US" altLang="zh-CN" sz="3000" spc="50" dirty="0">
                  <a:latin typeface="Arial" panose="020B0604020202020204" pitchFamily="34" charset="0"/>
                  <a:cs typeface="Arial" panose="020B0604020202020204" pitchFamily="34" charset="0"/>
                </a:rPr>
                <a:t>ffline</a:t>
              </a:r>
              <a:endParaRPr lang="zh-CN" altLang="en-US" sz="3000" spc="5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5" name="十字形 154">
              <a:extLst>
                <a:ext uri="{FF2B5EF4-FFF2-40B4-BE49-F238E27FC236}">
                  <a16:creationId xmlns:a16="http://schemas.microsoft.com/office/drawing/2014/main" xmlns="" id="{64CCAB06-3783-4D22-9746-E306C8D1429B}"/>
                </a:ext>
              </a:extLst>
            </p:cNvPr>
            <p:cNvSpPr/>
            <p:nvPr/>
          </p:nvSpPr>
          <p:spPr>
            <a:xfrm>
              <a:off x="5415625" y="2904915"/>
              <a:ext cx="330589" cy="335694"/>
            </a:xfrm>
            <a:prstGeom prst="plus">
              <a:avLst>
                <a:gd name="adj" fmla="val 38103"/>
              </a:avLst>
            </a:prstGeom>
            <a:solidFill>
              <a:srgbClr val="EF79B1">
                <a:alpha val="6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58" name="组合 157">
            <a:extLst>
              <a:ext uri="{FF2B5EF4-FFF2-40B4-BE49-F238E27FC236}">
                <a16:creationId xmlns:a16="http://schemas.microsoft.com/office/drawing/2014/main" xmlns="" id="{439227E3-5553-4D93-B2C2-342A8AD1BBF0}"/>
              </a:ext>
            </a:extLst>
          </p:cNvPr>
          <p:cNvGrpSpPr/>
          <p:nvPr/>
        </p:nvGrpSpPr>
        <p:grpSpPr>
          <a:xfrm>
            <a:off x="6013984" y="831103"/>
            <a:ext cx="6001429" cy="6026897"/>
            <a:chOff x="6111955" y="831103"/>
            <a:chExt cx="5754109" cy="6026897"/>
          </a:xfrm>
        </p:grpSpPr>
        <p:grpSp>
          <p:nvGrpSpPr>
            <p:cNvPr id="154" name="组合 153">
              <a:extLst>
                <a:ext uri="{FF2B5EF4-FFF2-40B4-BE49-F238E27FC236}">
                  <a16:creationId xmlns:a16="http://schemas.microsoft.com/office/drawing/2014/main" xmlns="" id="{3F1CAC3E-9D6A-442C-8A84-B9DE54C943AD}"/>
                </a:ext>
              </a:extLst>
            </p:cNvPr>
            <p:cNvGrpSpPr/>
            <p:nvPr/>
          </p:nvGrpSpPr>
          <p:grpSpPr>
            <a:xfrm>
              <a:off x="6131080" y="947238"/>
              <a:ext cx="5734984" cy="1061681"/>
              <a:chOff x="6052982" y="577439"/>
              <a:chExt cx="5734984" cy="1061681"/>
            </a:xfrm>
          </p:grpSpPr>
          <p:sp>
            <p:nvSpPr>
              <p:cNvPr id="134" name="箭头: 五边形 133">
                <a:extLst>
                  <a:ext uri="{FF2B5EF4-FFF2-40B4-BE49-F238E27FC236}">
                    <a16:creationId xmlns:a16="http://schemas.microsoft.com/office/drawing/2014/main" xmlns="" id="{70613964-16C5-4E64-8B1E-36C5D9528F94}"/>
                  </a:ext>
                </a:extLst>
              </p:cNvPr>
              <p:cNvSpPr/>
              <p:nvPr/>
            </p:nvSpPr>
            <p:spPr>
              <a:xfrm>
                <a:off x="6384709" y="748447"/>
                <a:ext cx="1944000" cy="648000"/>
              </a:xfrm>
              <a:prstGeom prst="homePlat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35" name="文本框 134">
                <a:extLst>
                  <a:ext uri="{FF2B5EF4-FFF2-40B4-BE49-F238E27FC236}">
                    <a16:creationId xmlns:a16="http://schemas.microsoft.com/office/drawing/2014/main" xmlns="" id="{0593FCA1-8BA7-43EF-991D-0597F10997A2}"/>
                  </a:ext>
                </a:extLst>
              </p:cNvPr>
              <p:cNvSpPr txBox="1"/>
              <p:nvPr/>
            </p:nvSpPr>
            <p:spPr>
              <a:xfrm>
                <a:off x="6880382" y="920601"/>
                <a:ext cx="8899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b="1" spc="50" dirty="0" err="1" smtClean="0">
                    <a:solidFill>
                      <a:srgbClr val="0070C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eDR</a:t>
                </a:r>
                <a:r>
                  <a:rPr lang="en-US" altLang="zh-CN" sz="1100" spc="50" baseline="80000" dirty="0" err="1" smtClean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TM</a:t>
                </a:r>
                <a:endParaRPr lang="en-US" altLang="zh-CN" sz="1100" spc="50" baseline="80000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36" name="文本框 135">
                <a:extLst>
                  <a:ext uri="{FF2B5EF4-FFF2-40B4-BE49-F238E27FC236}">
                    <a16:creationId xmlns:a16="http://schemas.microsoft.com/office/drawing/2014/main" xmlns="" id="{BB35E524-9C5C-4BBA-A195-BEA88CD2D4CA}"/>
                  </a:ext>
                </a:extLst>
              </p:cNvPr>
              <p:cNvSpPr txBox="1"/>
              <p:nvPr/>
            </p:nvSpPr>
            <p:spPr>
              <a:xfrm>
                <a:off x="8387912" y="577439"/>
                <a:ext cx="3400054" cy="9900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ts val="1700"/>
                  </a:lnSpc>
                  <a:spcBef>
                    <a:spcPts val="300"/>
                  </a:spcBef>
                </a:pPr>
                <a:r>
                  <a:rPr lang="zh-CN" altLang="en-US" sz="1000" spc="4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System </a:t>
                </a:r>
                <a:r>
                  <a:rPr lang="zh-CN" altLang="en-US" sz="1000" spc="4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Protection</a:t>
                </a:r>
                <a:r>
                  <a:rPr lang="en-US" altLang="zh-CN" sz="1000" spc="4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+ Integrated Recovery Machine </a:t>
                </a:r>
                <a:endParaRPr lang="en-US" altLang="zh-CN" sz="1000" spc="4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>
                  <a:lnSpc>
                    <a:spcPts val="1700"/>
                  </a:lnSpc>
                  <a:spcBef>
                    <a:spcPts val="300"/>
                  </a:spcBef>
                </a:pPr>
                <a:r>
                  <a:rPr lang="zh-CN" altLang="en-US" sz="1300" spc="4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以</a:t>
                </a:r>
                <a:r>
                  <a:rPr lang="zh-CN" altLang="en-US" sz="1300" u="sng" spc="4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数据备份</a:t>
                </a:r>
                <a:r>
                  <a:rPr lang="zh-CN" altLang="en-US" sz="1300" spc="4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的价格实现</a:t>
                </a:r>
                <a:r>
                  <a:rPr lang="zh-CN" altLang="en-US" sz="1300" u="sng" spc="4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业务级容灾</a:t>
                </a:r>
                <a:endParaRPr lang="en-US" altLang="zh-CN" sz="1300" u="sng" spc="4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>
                  <a:lnSpc>
                    <a:spcPts val="1100"/>
                  </a:lnSpc>
                </a:pPr>
                <a:r>
                  <a:rPr lang="en-US" altLang="zh-CN" sz="1000" spc="4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    (</a:t>
                </a:r>
                <a:r>
                  <a:rPr lang="zh-CN" altLang="en-US" sz="1000" spc="4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低级</a:t>
                </a:r>
                <a:r>
                  <a:rPr lang="en-US" altLang="zh-CN" sz="1000" spc="4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)                               (</a:t>
                </a:r>
                <a:r>
                  <a:rPr lang="zh-CN" altLang="en-US" sz="1000" spc="4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高级</a:t>
                </a:r>
                <a:r>
                  <a:rPr lang="en-US" altLang="zh-CN" sz="1000" spc="4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)</a:t>
                </a:r>
              </a:p>
              <a:p>
                <a:pPr algn="ctr">
                  <a:lnSpc>
                    <a:spcPts val="1100"/>
                  </a:lnSpc>
                </a:pPr>
                <a:endParaRPr lang="en-US" altLang="zh-CN" sz="1000" spc="4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>
                  <a:lnSpc>
                    <a:spcPts val="1100"/>
                  </a:lnSpc>
                </a:pPr>
                <a:r>
                  <a:rPr lang="zh-CN" altLang="en-US" sz="1000" spc="40" dirty="0" smtClean="0">
                    <a:solidFill>
                      <a:srgbClr val="EA4E97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Sales</a:t>
                </a:r>
                <a:r>
                  <a:rPr lang="en-US" altLang="zh-CN" sz="1000" spc="40" dirty="0" smtClean="0">
                    <a:solidFill>
                      <a:srgbClr val="EA4E97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model: </a:t>
                </a:r>
                <a:r>
                  <a:rPr lang="zh-CN" altLang="en-US" sz="1000" spc="40" dirty="0" smtClean="0">
                    <a:solidFill>
                      <a:srgbClr val="EA4E97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en-US" altLang="zh-CN" sz="1000" spc="40" dirty="0" smtClean="0">
                    <a:solidFill>
                      <a:srgbClr val="EA4E97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Via channels</a:t>
                </a:r>
                <a:endParaRPr lang="en-US" altLang="zh-CN" sz="1000" spc="40" dirty="0">
                  <a:solidFill>
                    <a:srgbClr val="EA4E9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40" name="文本框 139">
                <a:extLst>
                  <a:ext uri="{FF2B5EF4-FFF2-40B4-BE49-F238E27FC236}">
                    <a16:creationId xmlns:a16="http://schemas.microsoft.com/office/drawing/2014/main" xmlns="" id="{F28FB59B-914E-4575-B2B7-419A2936B93E}"/>
                  </a:ext>
                </a:extLst>
              </p:cNvPr>
              <p:cNvSpPr txBox="1"/>
              <p:nvPr/>
            </p:nvSpPr>
            <p:spPr>
              <a:xfrm>
                <a:off x="6052982" y="1358850"/>
                <a:ext cx="2450487" cy="2802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ts val="1700"/>
                  </a:lnSpc>
                  <a:spcBef>
                    <a:spcPts val="300"/>
                  </a:spcBef>
                </a:pPr>
                <a:r>
                  <a:rPr lang="en-US" altLang="zh-CN" sz="800" spc="40" dirty="0" smtClean="0">
                    <a:solidFill>
                      <a:srgbClr val="0070C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DR+KVM/ VMware/ </a:t>
                </a:r>
                <a:r>
                  <a:rPr lang="zh-CN" altLang="en-US" sz="800" spc="40" dirty="0" smtClean="0">
                    <a:solidFill>
                      <a:srgbClr val="0070C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Physical </a:t>
                </a:r>
                <a:r>
                  <a:rPr lang="zh-CN" altLang="en-US" sz="800" spc="40" dirty="0">
                    <a:solidFill>
                      <a:srgbClr val="0070C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machine</a:t>
                </a:r>
                <a:endParaRPr lang="en-US" altLang="zh-CN" sz="800" spc="40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52" name="组合 151">
              <a:extLst>
                <a:ext uri="{FF2B5EF4-FFF2-40B4-BE49-F238E27FC236}">
                  <a16:creationId xmlns:a16="http://schemas.microsoft.com/office/drawing/2014/main" xmlns="" id="{3C073B44-A0B6-486B-8A35-823484BF13A2}"/>
                </a:ext>
              </a:extLst>
            </p:cNvPr>
            <p:cNvGrpSpPr/>
            <p:nvPr/>
          </p:nvGrpSpPr>
          <p:grpSpPr>
            <a:xfrm>
              <a:off x="6497862" y="2202391"/>
              <a:ext cx="5368202" cy="1477328"/>
              <a:chOff x="6419764" y="1832592"/>
              <a:chExt cx="5368202" cy="1477328"/>
            </a:xfrm>
          </p:grpSpPr>
          <p:sp>
            <p:nvSpPr>
              <p:cNvPr id="137" name="箭头: 五边形 136">
                <a:extLst>
                  <a:ext uri="{FF2B5EF4-FFF2-40B4-BE49-F238E27FC236}">
                    <a16:creationId xmlns:a16="http://schemas.microsoft.com/office/drawing/2014/main" xmlns="" id="{3C7A808A-8205-4509-821A-E305A3440019}"/>
                  </a:ext>
                </a:extLst>
              </p:cNvPr>
              <p:cNvSpPr/>
              <p:nvPr/>
            </p:nvSpPr>
            <p:spPr>
              <a:xfrm>
                <a:off x="6419764" y="2138252"/>
                <a:ext cx="1944000" cy="648000"/>
              </a:xfrm>
              <a:prstGeom prst="homePlat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38" name="文本框 137">
                <a:extLst>
                  <a:ext uri="{FF2B5EF4-FFF2-40B4-BE49-F238E27FC236}">
                    <a16:creationId xmlns:a16="http://schemas.microsoft.com/office/drawing/2014/main" xmlns="" id="{FC4C73DA-1F2D-4601-B8C8-12F2CB98F950}"/>
                  </a:ext>
                </a:extLst>
              </p:cNvPr>
              <p:cNvSpPr txBox="1"/>
              <p:nvPr/>
            </p:nvSpPr>
            <p:spPr>
              <a:xfrm>
                <a:off x="6637658" y="2308077"/>
                <a:ext cx="13753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b="1" spc="50" dirty="0" err="1" smtClean="0">
                    <a:solidFill>
                      <a:srgbClr val="0070C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cloudDR</a:t>
                </a:r>
                <a:r>
                  <a:rPr lang="en-US" altLang="zh-CN" sz="1100" spc="50" baseline="80000" dirty="0" err="1" smtClean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TM</a:t>
                </a:r>
                <a:endParaRPr lang="en-US" altLang="zh-CN" sz="1100" spc="50" baseline="80000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39" name="文本框 138">
                <a:extLst>
                  <a:ext uri="{FF2B5EF4-FFF2-40B4-BE49-F238E27FC236}">
                    <a16:creationId xmlns:a16="http://schemas.microsoft.com/office/drawing/2014/main" xmlns="" id="{511F8360-5FA5-43C9-9BC1-D97C4E9638D9}"/>
                  </a:ext>
                </a:extLst>
              </p:cNvPr>
              <p:cNvSpPr txBox="1"/>
              <p:nvPr/>
            </p:nvSpPr>
            <p:spPr>
              <a:xfrm>
                <a:off x="8387913" y="1832592"/>
                <a:ext cx="3400053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ts val="1700"/>
                  </a:lnSpc>
                  <a:spcBef>
                    <a:spcPts val="300"/>
                  </a:spcBef>
                </a:pPr>
                <a:r>
                  <a:rPr lang="zh-CN" altLang="en-US" sz="1000" spc="4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Cluster System </a:t>
                </a:r>
                <a:r>
                  <a:rPr lang="zh-CN" altLang="en-US" sz="1000" spc="4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Protection</a:t>
                </a:r>
                <a:r>
                  <a:rPr lang="en-US" altLang="zh-CN" sz="1000" spc="4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+ Integrated </a:t>
                </a:r>
                <a:r>
                  <a:rPr lang="zh-CN" altLang="en-US" sz="1000" spc="4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Private </a:t>
                </a:r>
                <a:r>
                  <a:rPr lang="zh-CN" altLang="en-US" sz="1000" spc="4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cloud recovery platform </a:t>
                </a:r>
                <a:endParaRPr lang="en-US" altLang="zh-CN" sz="1000" spc="40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>
                  <a:lnSpc>
                    <a:spcPts val="1700"/>
                  </a:lnSpc>
                  <a:spcBef>
                    <a:spcPts val="300"/>
                  </a:spcBef>
                </a:pPr>
                <a:r>
                  <a:rPr lang="en-US" altLang="zh-CN" sz="1000" spc="4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Extending the DR advantage to the cloud platform</a:t>
                </a:r>
                <a:r>
                  <a:rPr lang="zh-CN" altLang="en-US" sz="1000" spc="4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,</a:t>
                </a:r>
                <a:r>
                  <a:rPr lang="en-US" altLang="zh-CN" sz="1000" spc="4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Run DR</a:t>
                </a:r>
                <a:r>
                  <a:rPr lang="zh-CN" altLang="en-US" sz="1000" spc="4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en-US" altLang="zh-CN" sz="1000" spc="4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under different environments, improve e</a:t>
                </a:r>
                <a:r>
                  <a:rPr lang="zh-CN" altLang="en-US" sz="1000" spc="4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fficiency</a:t>
                </a:r>
                <a:endParaRPr lang="en-US" altLang="zh-CN" sz="1000" spc="4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>
                  <a:lnSpc>
                    <a:spcPts val="1700"/>
                  </a:lnSpc>
                  <a:spcBef>
                    <a:spcPts val="300"/>
                  </a:spcBef>
                </a:pPr>
                <a:r>
                  <a:rPr lang="zh-CN" altLang="en-US" sz="1000" spc="40" dirty="0" smtClean="0">
                    <a:solidFill>
                      <a:srgbClr val="EA4E97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Sales</a:t>
                </a:r>
                <a:r>
                  <a:rPr lang="en-US" altLang="zh-CN" sz="1000" spc="40" dirty="0" smtClean="0">
                    <a:solidFill>
                      <a:srgbClr val="EA4E97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model</a:t>
                </a:r>
                <a:r>
                  <a:rPr lang="zh-CN" altLang="en-US" sz="1000" spc="40" dirty="0" smtClean="0">
                    <a:solidFill>
                      <a:srgbClr val="EA4E97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: </a:t>
                </a:r>
                <a:r>
                  <a:rPr lang="en-US" altLang="zh-CN" sz="1000" spc="40" dirty="0" smtClean="0">
                    <a:solidFill>
                      <a:srgbClr val="EA4E97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I</a:t>
                </a:r>
                <a:r>
                  <a:rPr lang="zh-CN" altLang="en-US" sz="1000" spc="40" dirty="0" smtClean="0">
                    <a:solidFill>
                      <a:srgbClr val="EA4E97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ntegrated</a:t>
                </a:r>
                <a:r>
                  <a:rPr lang="en-US" altLang="zh-CN" sz="1000" spc="40" dirty="0" smtClean="0">
                    <a:solidFill>
                      <a:srgbClr val="EA4E97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solutions for</a:t>
                </a:r>
                <a:r>
                  <a:rPr lang="zh-CN" altLang="en-US" sz="1000" spc="40" dirty="0" smtClean="0">
                    <a:solidFill>
                      <a:srgbClr val="EA4E97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channel</a:t>
                </a:r>
                <a:r>
                  <a:rPr lang="en-US" altLang="zh-CN" sz="1000" spc="40" dirty="0" smtClean="0">
                    <a:solidFill>
                      <a:srgbClr val="EA4E97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</a:t>
                </a:r>
                <a:endParaRPr lang="en-US" altLang="zh-CN" sz="1000" spc="40" dirty="0">
                  <a:solidFill>
                    <a:srgbClr val="EA4E9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41" name="文本框 140">
                <a:extLst>
                  <a:ext uri="{FF2B5EF4-FFF2-40B4-BE49-F238E27FC236}">
                    <a16:creationId xmlns:a16="http://schemas.microsoft.com/office/drawing/2014/main" xmlns="" id="{DE29DADE-7E57-4864-9E9C-C211C1B08FAF}"/>
                  </a:ext>
                </a:extLst>
              </p:cNvPr>
              <p:cNvSpPr txBox="1"/>
              <p:nvPr/>
            </p:nvSpPr>
            <p:spPr>
              <a:xfrm>
                <a:off x="6507816" y="2766566"/>
                <a:ext cx="1635048" cy="2802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ts val="1700"/>
                  </a:lnSpc>
                  <a:spcBef>
                    <a:spcPts val="300"/>
                  </a:spcBef>
                </a:pPr>
                <a:r>
                  <a:rPr lang="en-US" altLang="zh-CN" sz="800" spc="40" dirty="0" err="1">
                    <a:solidFill>
                      <a:srgbClr val="0070C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DR + OpenStack</a:t>
                </a:r>
                <a:endParaRPr lang="en-US" altLang="zh-CN" sz="800" spc="40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53" name="组合 152">
              <a:extLst>
                <a:ext uri="{FF2B5EF4-FFF2-40B4-BE49-F238E27FC236}">
                  <a16:creationId xmlns:a16="http://schemas.microsoft.com/office/drawing/2014/main" xmlns="" id="{36BB1496-1CEE-453A-87A1-C59B613FD6D7}"/>
                </a:ext>
              </a:extLst>
            </p:cNvPr>
            <p:cNvGrpSpPr/>
            <p:nvPr/>
          </p:nvGrpSpPr>
          <p:grpSpPr>
            <a:xfrm>
              <a:off x="6422848" y="3801851"/>
              <a:ext cx="5384012" cy="1041311"/>
              <a:chOff x="6344750" y="3432052"/>
              <a:chExt cx="5384012" cy="1041311"/>
            </a:xfrm>
          </p:grpSpPr>
          <p:sp>
            <p:nvSpPr>
              <p:cNvPr id="142" name="箭头: 五边形 141">
                <a:extLst>
                  <a:ext uri="{FF2B5EF4-FFF2-40B4-BE49-F238E27FC236}">
                    <a16:creationId xmlns:a16="http://schemas.microsoft.com/office/drawing/2014/main" xmlns="" id="{4EB8A7AA-E21D-4ABA-B071-643E8609F000}"/>
                  </a:ext>
                </a:extLst>
              </p:cNvPr>
              <p:cNvSpPr/>
              <p:nvPr/>
            </p:nvSpPr>
            <p:spPr>
              <a:xfrm>
                <a:off x="6422370" y="3540728"/>
                <a:ext cx="1944000" cy="648000"/>
              </a:xfrm>
              <a:prstGeom prst="homePlate">
                <a:avLst/>
              </a:prstGeom>
              <a:solidFill>
                <a:srgbClr val="BAEAD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43" name="文本框 142">
                <a:extLst>
                  <a:ext uri="{FF2B5EF4-FFF2-40B4-BE49-F238E27FC236}">
                    <a16:creationId xmlns:a16="http://schemas.microsoft.com/office/drawing/2014/main" xmlns="" id="{B6050CD5-98DF-43A9-9674-4DFFBB01E5E1}"/>
                  </a:ext>
                </a:extLst>
              </p:cNvPr>
              <p:cNvSpPr txBox="1"/>
              <p:nvPr/>
            </p:nvSpPr>
            <p:spPr>
              <a:xfrm>
                <a:off x="6803583" y="3670250"/>
                <a:ext cx="11062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b="1" spc="50" dirty="0" err="1">
                    <a:solidFill>
                      <a:srgbClr val="0070C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DRaaS</a:t>
                </a:r>
                <a:endParaRPr lang="en-US" altLang="zh-CN" sz="1100" spc="50" baseline="80000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44" name="文本框 143">
                <a:extLst>
                  <a:ext uri="{FF2B5EF4-FFF2-40B4-BE49-F238E27FC236}">
                    <a16:creationId xmlns:a16="http://schemas.microsoft.com/office/drawing/2014/main" xmlns="" id="{EB9F0D82-ACA5-4511-B2A4-2ABFC402BD88}"/>
                  </a:ext>
                </a:extLst>
              </p:cNvPr>
              <p:cNvSpPr txBox="1"/>
              <p:nvPr/>
            </p:nvSpPr>
            <p:spPr>
              <a:xfrm>
                <a:off x="6344750" y="4182047"/>
                <a:ext cx="1866953" cy="2802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ts val="1700"/>
                  </a:lnSpc>
                  <a:spcBef>
                    <a:spcPts val="300"/>
                  </a:spcBef>
                </a:pPr>
                <a:r>
                  <a:rPr lang="en-US" altLang="zh-CN" sz="800" spc="40" dirty="0">
                    <a:solidFill>
                      <a:srgbClr val="0070C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DR </a:t>
                </a:r>
                <a:r>
                  <a:rPr lang="en-US" altLang="zh-CN" sz="800" spc="40" dirty="0" smtClean="0">
                    <a:solidFill>
                      <a:srgbClr val="0070C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+ </a:t>
                </a:r>
                <a:r>
                  <a:rPr lang="zh-CN" altLang="en-US" sz="800" spc="40" dirty="0" smtClean="0">
                    <a:solidFill>
                      <a:srgbClr val="0070C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Various </a:t>
                </a:r>
                <a:r>
                  <a:rPr lang="zh-CN" altLang="en-US" sz="800" spc="40" dirty="0">
                    <a:solidFill>
                      <a:srgbClr val="0070C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public cloud</a:t>
                </a:r>
                <a:endParaRPr lang="en-US" altLang="zh-CN" sz="800" spc="40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45" name="文本框 144">
                <a:extLst>
                  <a:ext uri="{FF2B5EF4-FFF2-40B4-BE49-F238E27FC236}">
                    <a16:creationId xmlns:a16="http://schemas.microsoft.com/office/drawing/2014/main" xmlns="" id="{41FB73A6-92AE-4A6D-97C4-A3E036928466}"/>
                  </a:ext>
                </a:extLst>
              </p:cNvPr>
              <p:cNvSpPr txBox="1"/>
              <p:nvPr/>
            </p:nvSpPr>
            <p:spPr>
              <a:xfrm>
                <a:off x="8328709" y="3432052"/>
                <a:ext cx="3400053" cy="10413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ts val="1700"/>
                  </a:lnSpc>
                  <a:spcBef>
                    <a:spcPts val="300"/>
                  </a:spcBef>
                </a:pPr>
                <a:r>
                  <a:rPr lang="zh-CN" altLang="en-US" sz="1000" spc="4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Lightweight </a:t>
                </a:r>
                <a:r>
                  <a:rPr lang="en-US" altLang="zh-CN" sz="1000" spc="4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C</a:t>
                </a:r>
                <a:r>
                  <a:rPr lang="zh-CN" altLang="en-US" sz="1000" spc="4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loud </a:t>
                </a:r>
                <a:r>
                  <a:rPr lang="en-US" altLang="zh-CN" sz="1000" spc="4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D</a:t>
                </a:r>
                <a:r>
                  <a:rPr lang="zh-CN" altLang="en-US" sz="1000" spc="4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eployment</a:t>
                </a:r>
                <a:endParaRPr lang="en-US" altLang="zh-CN" sz="1000" spc="4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>
                  <a:lnSpc>
                    <a:spcPts val="1700"/>
                  </a:lnSpc>
                  <a:spcBef>
                    <a:spcPts val="300"/>
                  </a:spcBef>
                </a:pPr>
                <a:r>
                  <a:rPr lang="en-US" altLang="zh-CN" sz="1000" spc="4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Monthly/ Quarterly/ </a:t>
                </a:r>
                <a:r>
                  <a:rPr lang="zh-CN" altLang="en-US" sz="1000" spc="4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Annual</a:t>
                </a:r>
                <a:r>
                  <a:rPr lang="en-US" altLang="zh-CN" sz="1000" spc="4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s</a:t>
                </a:r>
                <a:r>
                  <a:rPr lang="zh-CN" altLang="en-US" sz="1000" spc="4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ubscription </a:t>
                </a:r>
                <a:endParaRPr lang="en-US" altLang="zh-CN" sz="1000" spc="4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>
                  <a:lnSpc>
                    <a:spcPts val="1700"/>
                  </a:lnSpc>
                  <a:spcBef>
                    <a:spcPts val="300"/>
                  </a:spcBef>
                </a:pPr>
                <a:r>
                  <a:rPr lang="zh-CN" altLang="en-US" sz="1000" spc="40" dirty="0" smtClean="0">
                    <a:solidFill>
                      <a:srgbClr val="EA4E97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Sales</a:t>
                </a:r>
                <a:r>
                  <a:rPr lang="en-US" altLang="zh-CN" sz="1000" spc="40" dirty="0" smtClean="0">
                    <a:solidFill>
                      <a:srgbClr val="EA4E97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model</a:t>
                </a:r>
                <a:r>
                  <a:rPr lang="zh-CN" altLang="en-US" sz="1000" spc="40" dirty="0" smtClean="0">
                    <a:solidFill>
                      <a:srgbClr val="EA4E97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: </a:t>
                </a:r>
                <a:r>
                  <a:rPr lang="en-US" altLang="zh-CN" sz="1000" spc="40" dirty="0" smtClean="0">
                    <a:solidFill>
                      <a:srgbClr val="EA4E97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Via </a:t>
                </a:r>
                <a:r>
                  <a:rPr lang="zh-CN" altLang="en-US" sz="1000" spc="40" dirty="0" smtClean="0">
                    <a:solidFill>
                      <a:srgbClr val="EA4E97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public </a:t>
                </a:r>
                <a:r>
                  <a:rPr lang="zh-CN" altLang="en-US" sz="1000" spc="40" dirty="0">
                    <a:solidFill>
                      <a:srgbClr val="EA4E97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cloud </a:t>
                </a:r>
                <a:r>
                  <a:rPr lang="en-US" altLang="zh-CN" sz="1000" spc="40" dirty="0" smtClean="0">
                    <a:solidFill>
                      <a:srgbClr val="EA4E97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service provider and IDC vendors</a:t>
                </a:r>
                <a:endParaRPr lang="en-US" altLang="zh-CN" sz="1000" spc="40" dirty="0">
                  <a:solidFill>
                    <a:srgbClr val="EA4E9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51" name="组合 150">
              <a:extLst>
                <a:ext uri="{FF2B5EF4-FFF2-40B4-BE49-F238E27FC236}">
                  <a16:creationId xmlns:a16="http://schemas.microsoft.com/office/drawing/2014/main" xmlns="" id="{2FB5FD77-8661-4D90-9553-1BC532E40F15}"/>
                </a:ext>
              </a:extLst>
            </p:cNvPr>
            <p:cNvGrpSpPr/>
            <p:nvPr/>
          </p:nvGrpSpPr>
          <p:grpSpPr>
            <a:xfrm>
              <a:off x="6443541" y="5080666"/>
              <a:ext cx="5422523" cy="1109776"/>
              <a:chOff x="6365443" y="4710867"/>
              <a:chExt cx="5422523" cy="1109776"/>
            </a:xfrm>
          </p:grpSpPr>
          <p:sp>
            <p:nvSpPr>
              <p:cNvPr id="146" name="箭头: 五边形 145">
                <a:extLst>
                  <a:ext uri="{FF2B5EF4-FFF2-40B4-BE49-F238E27FC236}">
                    <a16:creationId xmlns:a16="http://schemas.microsoft.com/office/drawing/2014/main" xmlns="" id="{EDE9B5D8-8E89-4BDE-B21F-472ECCAA7EE1}"/>
                  </a:ext>
                </a:extLst>
              </p:cNvPr>
              <p:cNvSpPr/>
              <p:nvPr/>
            </p:nvSpPr>
            <p:spPr>
              <a:xfrm>
                <a:off x="6443911" y="4879542"/>
                <a:ext cx="1944000" cy="648000"/>
              </a:xfrm>
              <a:prstGeom prst="homePlate">
                <a:avLst/>
              </a:prstGeom>
              <a:solidFill>
                <a:srgbClr val="BAEAD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47" name="文本框 146">
                <a:extLst>
                  <a:ext uri="{FF2B5EF4-FFF2-40B4-BE49-F238E27FC236}">
                    <a16:creationId xmlns:a16="http://schemas.microsoft.com/office/drawing/2014/main" xmlns="" id="{ABC0A23F-A110-4063-ADA8-9E8E7A0A3122}"/>
                  </a:ext>
                </a:extLst>
              </p:cNvPr>
              <p:cNvSpPr txBox="1"/>
              <p:nvPr/>
            </p:nvSpPr>
            <p:spPr>
              <a:xfrm>
                <a:off x="6406305" y="5010949"/>
                <a:ext cx="183807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b="1" spc="50" dirty="0" err="1" smtClean="0">
                    <a:solidFill>
                      <a:srgbClr val="0070C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eMigration</a:t>
                </a:r>
                <a:r>
                  <a:rPr lang="en-US" altLang="zh-CN" sz="1100" spc="50" baseline="80000" dirty="0" err="1" smtClean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TM</a:t>
                </a:r>
                <a:endParaRPr lang="en-US" altLang="zh-CN" sz="1100" spc="50" baseline="80000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48" name="文本框 147">
                <a:extLst>
                  <a:ext uri="{FF2B5EF4-FFF2-40B4-BE49-F238E27FC236}">
                    <a16:creationId xmlns:a16="http://schemas.microsoft.com/office/drawing/2014/main" xmlns="" id="{5D7618BF-C82E-48A8-8316-DF4301AF2E05}"/>
                  </a:ext>
                </a:extLst>
              </p:cNvPr>
              <p:cNvSpPr txBox="1"/>
              <p:nvPr/>
            </p:nvSpPr>
            <p:spPr>
              <a:xfrm>
                <a:off x="6365443" y="5510302"/>
                <a:ext cx="1982531" cy="3103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ts val="1700"/>
                  </a:lnSpc>
                  <a:spcBef>
                    <a:spcPts val="300"/>
                  </a:spcBef>
                </a:pPr>
                <a:r>
                  <a:rPr lang="en-US" altLang="zh-CN" sz="800" spc="40" dirty="0" smtClean="0">
                    <a:solidFill>
                      <a:srgbClr val="0070C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eMigration + </a:t>
                </a:r>
                <a:r>
                  <a:rPr lang="zh-CN" altLang="en-US" sz="800" spc="40" dirty="0" smtClean="0">
                    <a:solidFill>
                      <a:srgbClr val="0070C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variety</a:t>
                </a:r>
                <a:r>
                  <a:rPr lang="en-US" altLang="zh-CN" sz="800" spc="40" dirty="0" smtClean="0">
                    <a:solidFill>
                      <a:srgbClr val="0070C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800" spc="40" dirty="0" smtClean="0">
                    <a:solidFill>
                      <a:srgbClr val="0070C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platforms</a:t>
                </a:r>
                <a:endParaRPr lang="en-US" altLang="zh-CN" sz="800" spc="40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49" name="文本框 148">
                <a:extLst>
                  <a:ext uri="{FF2B5EF4-FFF2-40B4-BE49-F238E27FC236}">
                    <a16:creationId xmlns:a16="http://schemas.microsoft.com/office/drawing/2014/main" xmlns="" id="{DE7E2D85-311E-4E59-B35A-3B17867979E7}"/>
                  </a:ext>
                </a:extLst>
              </p:cNvPr>
              <p:cNvSpPr txBox="1"/>
              <p:nvPr/>
            </p:nvSpPr>
            <p:spPr>
              <a:xfrm>
                <a:off x="8387913" y="4710867"/>
                <a:ext cx="3400053" cy="10413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ts val="1700"/>
                  </a:lnSpc>
                  <a:spcBef>
                    <a:spcPts val="300"/>
                  </a:spcBef>
                </a:pPr>
                <a:r>
                  <a:rPr lang="en-US" altLang="zh-CN" sz="1000" spc="4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Utilize </a:t>
                </a:r>
                <a:r>
                  <a:rPr lang="zh-CN" altLang="en-US" sz="1000" spc="4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disaster </a:t>
                </a:r>
                <a:r>
                  <a:rPr lang="zh-CN" altLang="en-US" sz="1000" spc="4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recovery </a:t>
                </a:r>
                <a:r>
                  <a:rPr lang="zh-CN" altLang="en-US" sz="1000" spc="4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technology</a:t>
                </a:r>
                <a:r>
                  <a:rPr lang="en-US" altLang="zh-CN" sz="1000" spc="4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and develop</a:t>
                </a:r>
                <a:r>
                  <a:rPr lang="en-US" altLang="zh-CN" sz="1000" spc="4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en-US" altLang="zh-CN" sz="1000" spc="4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innovative </a:t>
                </a:r>
                <a:r>
                  <a:rPr lang="zh-CN" altLang="en-US" sz="1000" spc="4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migration</a:t>
                </a:r>
                <a:r>
                  <a:rPr lang="en-US" altLang="zh-CN" sz="1000" spc="4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solution</a:t>
                </a:r>
                <a:endParaRPr lang="en-US" altLang="zh-CN" sz="1000" spc="4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>
                  <a:lnSpc>
                    <a:spcPts val="1700"/>
                  </a:lnSpc>
                  <a:spcBef>
                    <a:spcPts val="300"/>
                  </a:spcBef>
                </a:pPr>
                <a:r>
                  <a:rPr lang="en-US" altLang="zh-CN" sz="1000" spc="4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C</a:t>
                </a:r>
                <a:r>
                  <a:rPr lang="zh-CN" altLang="en-US" sz="1000" spc="4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loud </a:t>
                </a:r>
                <a:r>
                  <a:rPr lang="en-US" altLang="zh-CN" sz="1000" spc="4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D</a:t>
                </a:r>
                <a:r>
                  <a:rPr lang="zh-CN" altLang="en-US" sz="1000" spc="4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eployment </a:t>
                </a:r>
                <a:r>
                  <a:rPr lang="en-US" altLang="zh-CN" sz="1000" spc="4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Tool; charge </a:t>
                </a:r>
                <a:r>
                  <a:rPr lang="zh-CN" altLang="en-US" sz="1000" spc="4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by servic</a:t>
                </a:r>
                <a:r>
                  <a:rPr lang="en-US" altLang="zh-CN" sz="1000" spc="4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e</a:t>
                </a:r>
                <a:endParaRPr lang="en-US" altLang="zh-CN" sz="1000" spc="4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>
                  <a:lnSpc>
                    <a:spcPts val="1700"/>
                  </a:lnSpc>
                  <a:spcBef>
                    <a:spcPts val="300"/>
                  </a:spcBef>
                </a:pPr>
                <a:r>
                  <a:rPr lang="zh-CN" altLang="en-US" sz="1000" spc="40" dirty="0">
                    <a:solidFill>
                      <a:srgbClr val="EA4E97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Sales Method: Standard Service</a:t>
                </a:r>
                <a:endParaRPr lang="en-US" altLang="zh-CN" sz="1000" spc="40" dirty="0">
                  <a:solidFill>
                    <a:srgbClr val="EA4E9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cxnSp>
          <p:nvCxnSpPr>
            <p:cNvPr id="150" name="直接连接符 149">
              <a:extLst>
                <a:ext uri="{FF2B5EF4-FFF2-40B4-BE49-F238E27FC236}">
                  <a16:creationId xmlns:a16="http://schemas.microsoft.com/office/drawing/2014/main" xmlns="" id="{FE46B0F0-ED56-40AF-9735-F32562B7CBF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11955" y="831103"/>
              <a:ext cx="0" cy="6026897"/>
            </a:xfrm>
            <a:prstGeom prst="line">
              <a:avLst/>
            </a:prstGeom>
            <a:ln w="22225" cmpd="sng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组合 78">
            <a:extLst>
              <a:ext uri="{FF2B5EF4-FFF2-40B4-BE49-F238E27FC236}">
                <a16:creationId xmlns:a16="http://schemas.microsoft.com/office/drawing/2014/main" xmlns="" id="{18648D0F-74BE-4502-AED2-CBF1FE92D32A}"/>
              </a:ext>
            </a:extLst>
          </p:cNvPr>
          <p:cNvGrpSpPr/>
          <p:nvPr/>
        </p:nvGrpSpPr>
        <p:grpSpPr>
          <a:xfrm>
            <a:off x="3965683" y="3706696"/>
            <a:ext cx="1091093" cy="386945"/>
            <a:chOff x="5070785" y="3389533"/>
            <a:chExt cx="1091093" cy="386945"/>
          </a:xfrm>
        </p:grpSpPr>
        <p:sp>
          <p:nvSpPr>
            <p:cNvPr id="80" name="缺角矩形 79">
              <a:extLst>
                <a:ext uri="{FF2B5EF4-FFF2-40B4-BE49-F238E27FC236}">
                  <a16:creationId xmlns:a16="http://schemas.microsoft.com/office/drawing/2014/main" xmlns="" id="{1266F4F7-0ACD-4F84-A68E-910BE4666B88}"/>
                </a:ext>
              </a:extLst>
            </p:cNvPr>
            <p:cNvSpPr/>
            <p:nvPr/>
          </p:nvSpPr>
          <p:spPr>
            <a:xfrm>
              <a:off x="5156959" y="3389533"/>
              <a:ext cx="910391" cy="386945"/>
            </a:xfrm>
            <a:prstGeom prst="plaque">
              <a:avLst/>
            </a:prstGeom>
            <a:noFill/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4" name="文本框 83">
              <a:extLst>
                <a:ext uri="{FF2B5EF4-FFF2-40B4-BE49-F238E27FC236}">
                  <a16:creationId xmlns:a16="http://schemas.microsoft.com/office/drawing/2014/main" xmlns="" id="{7BBD965D-38CF-45E2-9B5D-059F20E7B430}"/>
                </a:ext>
              </a:extLst>
            </p:cNvPr>
            <p:cNvSpPr txBox="1"/>
            <p:nvPr/>
          </p:nvSpPr>
          <p:spPr>
            <a:xfrm>
              <a:off x="5070785" y="3463841"/>
              <a:ext cx="1091093" cy="2590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300"/>
                </a:lnSpc>
              </a:pPr>
              <a:r>
                <a:rPr lang="en-US" altLang="zh-CN" sz="110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eMigration</a:t>
              </a:r>
              <a:r>
                <a:rPr lang="en-US" altLang="zh-CN" sz="1100" baseline="30000" smtClean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TM</a:t>
              </a:r>
              <a:endParaRPr lang="en-US" altLang="zh-CN" sz="1100" baseline="300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" name="标题 1">
            <a:extLst>
              <a:ext uri="{FF2B5EF4-FFF2-40B4-BE49-F238E27FC236}">
                <a16:creationId xmlns:a16="http://schemas.microsoft.com/office/drawing/2014/main" xmlns="" id="{766DA7BC-143D-4422-AA19-C46DD3992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</a:t>
            </a:r>
            <a:r>
              <a:rPr lang="zh-CN" altLang="en-US" dirty="0" smtClean="0"/>
              <a:t>roduct</a:t>
            </a:r>
            <a:r>
              <a:rPr lang="en-US" altLang="zh-CN" dirty="0" smtClean="0"/>
              <a:t> &amp; </a:t>
            </a:r>
            <a:r>
              <a:rPr lang="en-US" altLang="zh-CN" dirty="0"/>
              <a:t>S</a:t>
            </a:r>
            <a:r>
              <a:rPr lang="zh-CN" altLang="en-US" dirty="0" smtClean="0"/>
              <a:t>ervice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08531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6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6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6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600"/>
                            </p:stCondLst>
                            <p:childTnLst>
                              <p:par>
                                <p:cTn id="3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图片 47">
            <a:extLst>
              <a:ext uri="{FF2B5EF4-FFF2-40B4-BE49-F238E27FC236}">
                <a16:creationId xmlns:a16="http://schemas.microsoft.com/office/drawing/2014/main" xmlns="" id="{DD494EEA-51B5-439E-AF16-668E3C7234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33840" y="2367644"/>
            <a:ext cx="668494" cy="616266"/>
          </a:xfrm>
          <a:prstGeom prst="rect">
            <a:avLst/>
          </a:prstGeom>
        </p:spPr>
      </p:pic>
      <p:pic>
        <p:nvPicPr>
          <p:cNvPr id="179" name="图片 178">
            <a:extLst>
              <a:ext uri="{FF2B5EF4-FFF2-40B4-BE49-F238E27FC236}">
                <a16:creationId xmlns:a16="http://schemas.microsoft.com/office/drawing/2014/main" xmlns="" id="{02469F28-EF12-439C-BF36-85CE6AC55C5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86125" y="2317279"/>
            <a:ext cx="624356" cy="693488"/>
          </a:xfrm>
          <a:prstGeom prst="rect">
            <a:avLst/>
          </a:prstGeom>
        </p:spPr>
      </p:pic>
      <p:sp>
        <p:nvSpPr>
          <p:cNvPr id="181" name="文本框 180">
            <a:extLst>
              <a:ext uri="{FF2B5EF4-FFF2-40B4-BE49-F238E27FC236}">
                <a16:creationId xmlns:a16="http://schemas.microsoft.com/office/drawing/2014/main" xmlns="" id="{DB50A899-A2F3-4BFD-A8A6-509D41168B4F}"/>
              </a:ext>
            </a:extLst>
          </p:cNvPr>
          <p:cNvSpPr txBox="1"/>
          <p:nvPr/>
        </p:nvSpPr>
        <p:spPr>
          <a:xfrm>
            <a:off x="229133" y="3140846"/>
            <a:ext cx="28087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ross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platform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</a:t>
            </a:r>
            <a:r>
              <a:rPr lang="zh-CN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lang="en-US" altLang="zh-CN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R+</a:t>
            </a:r>
            <a:r>
              <a: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</a:t>
            </a:r>
            <a:r>
              <a:rPr lang="zh-CN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igrate</a:t>
            </a:r>
            <a:r>
              <a: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]</a:t>
            </a:r>
            <a:endParaRPr lang="zh-CN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2" name="文本框 181">
            <a:extLst>
              <a:ext uri="{FF2B5EF4-FFF2-40B4-BE49-F238E27FC236}">
                <a16:creationId xmlns:a16="http://schemas.microsoft.com/office/drawing/2014/main" xmlns="" id="{C9CAB9BC-A568-4B08-AC1F-A32CA88B2F71}"/>
              </a:ext>
            </a:extLst>
          </p:cNvPr>
          <p:cNvSpPr txBox="1"/>
          <p:nvPr/>
        </p:nvSpPr>
        <p:spPr>
          <a:xfrm>
            <a:off x="538473" y="3955675"/>
            <a:ext cx="17319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L</a:t>
            </a:r>
            <a:r>
              <a:rPr lang="zh-CN" altLang="en-US" sz="10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ocal</a:t>
            </a:r>
            <a:r>
              <a:rPr lang="en-US" altLang="zh-CN" sz="10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storage </a:t>
            </a:r>
            <a:r>
              <a:rPr lang="en-US" altLang="zh-CN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Wingdings" panose="05000000000000000000" pitchFamily="2" charset="2"/>
              </a:rPr>
              <a:t> </a:t>
            </a:r>
            <a:r>
              <a:rPr lang="zh-CN" altLang="en-US" sz="1000" dirty="0" smtClean="0">
                <a:latin typeface="微软雅黑 Light" panose="020B0502040204020203" pitchFamily="34" charset="-122"/>
                <a:ea typeface="微软雅黑 Light" panose="020B0502040204020203" pitchFamily="34" charset="-122"/>
                <a:sym typeface="Wingdings" panose="05000000000000000000" pitchFamily="2" charset="2"/>
              </a:rPr>
              <a:t>cloud</a:t>
            </a:r>
            <a:endParaRPr lang="zh-CN" altLang="en-US" sz="10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83" name="文本框 182">
            <a:extLst>
              <a:ext uri="{FF2B5EF4-FFF2-40B4-BE49-F238E27FC236}">
                <a16:creationId xmlns:a16="http://schemas.microsoft.com/office/drawing/2014/main" xmlns="" id="{C5091339-251D-4C19-AD02-56DCBC8E1016}"/>
              </a:ext>
            </a:extLst>
          </p:cNvPr>
          <p:cNvSpPr txBox="1"/>
          <p:nvPr/>
        </p:nvSpPr>
        <p:spPr>
          <a:xfrm>
            <a:off x="573211" y="4220699"/>
            <a:ext cx="201271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00" dirty="0">
                <a:latin typeface="微软雅黑 Light" panose="020B0502040204020203" pitchFamily="34" charset="-122"/>
                <a:ea typeface="微软雅黑 Light" panose="020B0502040204020203" pitchFamily="34" charset="-122"/>
                <a:sym typeface="Wingdings" panose="05000000000000000000" pitchFamily="2" charset="2"/>
              </a:rPr>
              <a:t>Private </a:t>
            </a:r>
            <a:r>
              <a:rPr lang="zh-CN" altLang="en-US" sz="1000" dirty="0" smtClean="0">
                <a:latin typeface="微软雅黑 Light" panose="020B0502040204020203" pitchFamily="34" charset="-122"/>
                <a:ea typeface="微软雅黑 Light" panose="020B0502040204020203" pitchFamily="34" charset="-122"/>
                <a:sym typeface="Wingdings" panose="05000000000000000000" pitchFamily="2" charset="2"/>
              </a:rPr>
              <a:t>Cloud</a:t>
            </a:r>
            <a:r>
              <a:rPr lang="en-US" altLang="zh-CN" sz="1000" dirty="0" smtClean="0">
                <a:latin typeface="微软雅黑 Light" panose="020B0502040204020203" pitchFamily="34" charset="-122"/>
                <a:ea typeface="微软雅黑 Light" panose="020B0502040204020203" pitchFamily="34" charset="-122"/>
                <a:sym typeface="Wingdings" panose="05000000000000000000" pitchFamily="2" charset="2"/>
              </a:rPr>
              <a:t> </a:t>
            </a:r>
            <a:r>
              <a:rPr lang="en-US" altLang="zh-CN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Wingdings" panose="05000000000000000000" pitchFamily="2" charset="2"/>
              </a:rPr>
              <a:t> </a:t>
            </a:r>
            <a:r>
              <a:rPr lang="zh-CN" altLang="en-US" sz="1000" dirty="0" smtClean="0">
                <a:latin typeface="微软雅黑 Light" panose="020B0502040204020203" pitchFamily="34" charset="-122"/>
                <a:ea typeface="微软雅黑 Light" panose="020B0502040204020203" pitchFamily="34" charset="-122"/>
                <a:sym typeface="Wingdings" panose="05000000000000000000" pitchFamily="2" charset="2"/>
              </a:rPr>
              <a:t>Public </a:t>
            </a:r>
            <a:r>
              <a:rPr lang="zh-CN" altLang="en-US" sz="1000" dirty="0">
                <a:latin typeface="微软雅黑 Light" panose="020B0502040204020203" pitchFamily="34" charset="-122"/>
                <a:ea typeface="微软雅黑 Light" panose="020B0502040204020203" pitchFamily="34" charset="-122"/>
                <a:sym typeface="Wingdings" panose="05000000000000000000" pitchFamily="2" charset="2"/>
              </a:rPr>
              <a:t>cloud</a:t>
            </a:r>
            <a:endParaRPr lang="zh-CN" altLang="en-US" sz="10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84" name="文本框 183">
            <a:extLst>
              <a:ext uri="{FF2B5EF4-FFF2-40B4-BE49-F238E27FC236}">
                <a16:creationId xmlns:a16="http://schemas.microsoft.com/office/drawing/2014/main" xmlns="" id="{99B896B1-FDB4-4D09-9229-05CBF1070C62}"/>
              </a:ext>
            </a:extLst>
          </p:cNvPr>
          <p:cNvSpPr txBox="1"/>
          <p:nvPr/>
        </p:nvSpPr>
        <p:spPr>
          <a:xfrm>
            <a:off x="664514" y="4473406"/>
            <a:ext cx="19901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>
                <a:latin typeface="微软雅黑 Light" panose="020B0502040204020203" pitchFamily="34" charset="-122"/>
                <a:ea typeface="微软雅黑 Light" panose="020B0502040204020203" pitchFamily="34" charset="-122"/>
                <a:sym typeface="Wingdings" panose="05000000000000000000" pitchFamily="2" charset="2"/>
              </a:rPr>
              <a:t>Public </a:t>
            </a:r>
            <a:r>
              <a:rPr lang="zh-CN" altLang="en-US" sz="1000" dirty="0" smtClean="0">
                <a:latin typeface="微软雅黑 Light" panose="020B0502040204020203" pitchFamily="34" charset="-122"/>
                <a:ea typeface="微软雅黑 Light" panose="020B0502040204020203" pitchFamily="34" charset="-122"/>
                <a:sym typeface="Wingdings" panose="05000000000000000000" pitchFamily="2" charset="2"/>
              </a:rPr>
              <a:t>cloud</a:t>
            </a:r>
            <a:r>
              <a:rPr lang="en-US" altLang="zh-CN" sz="1000" dirty="0" smtClean="0">
                <a:latin typeface="微软雅黑 Light" panose="020B0502040204020203" pitchFamily="34" charset="-122"/>
                <a:ea typeface="微软雅黑 Light" panose="020B0502040204020203" pitchFamily="34" charset="-122"/>
                <a:sym typeface="Wingdings" panose="05000000000000000000" pitchFamily="2" charset="2"/>
              </a:rPr>
              <a:t> </a:t>
            </a:r>
            <a:r>
              <a:rPr lang="en-US" altLang="zh-CN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Wingdings" panose="05000000000000000000" pitchFamily="2" charset="2"/>
              </a:rPr>
              <a:t> </a:t>
            </a:r>
            <a:r>
              <a:rPr lang="zh-CN" altLang="en-US" sz="1000" dirty="0" smtClean="0">
                <a:latin typeface="微软雅黑 Light" panose="020B0502040204020203" pitchFamily="34" charset="-122"/>
                <a:ea typeface="微软雅黑 Light" panose="020B0502040204020203" pitchFamily="34" charset="-122"/>
                <a:sym typeface="Wingdings" panose="05000000000000000000" pitchFamily="2" charset="2"/>
              </a:rPr>
              <a:t>Public </a:t>
            </a:r>
            <a:r>
              <a:rPr lang="zh-CN" altLang="en-US" sz="1000" dirty="0">
                <a:latin typeface="微软雅黑 Light" panose="020B0502040204020203" pitchFamily="34" charset="-122"/>
                <a:ea typeface="微软雅黑 Light" panose="020B0502040204020203" pitchFamily="34" charset="-122"/>
                <a:sym typeface="Wingdings" panose="05000000000000000000" pitchFamily="2" charset="2"/>
              </a:rPr>
              <a:t>cloud</a:t>
            </a:r>
            <a:endParaRPr lang="zh-CN" altLang="en-US" sz="10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85" name="文本框 184">
            <a:extLst>
              <a:ext uri="{FF2B5EF4-FFF2-40B4-BE49-F238E27FC236}">
                <a16:creationId xmlns:a16="http://schemas.microsoft.com/office/drawing/2014/main" xmlns="" id="{AB5E5BF4-EDA0-400E-9C17-684F66AFD012}"/>
              </a:ext>
            </a:extLst>
          </p:cNvPr>
          <p:cNvSpPr txBox="1"/>
          <p:nvPr/>
        </p:nvSpPr>
        <p:spPr>
          <a:xfrm>
            <a:off x="508710" y="4845054"/>
            <a:ext cx="224956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OpenStack | </a:t>
            </a:r>
            <a:r>
              <a:rPr lang="en-US" altLang="zh-CN" sz="1000" dirty="0" err="1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Vmware</a:t>
            </a:r>
            <a:r>
              <a:rPr lang="en-US" altLang="zh-CN" sz="1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| KVM | </a:t>
            </a:r>
          </a:p>
          <a:p>
            <a:pPr algn="ctr"/>
            <a:r>
              <a:rPr lang="en-US" altLang="zh-CN" sz="1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AWX | Azure | </a:t>
            </a:r>
            <a:r>
              <a:rPr lang="zh-CN" altLang="en-US" sz="1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Ali Cloud </a:t>
            </a:r>
            <a:r>
              <a:rPr lang="en-US" altLang="zh-CN" sz="1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| </a:t>
            </a:r>
            <a:endParaRPr lang="en-US" altLang="zh-CN" sz="1000" dirty="0" smtClean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algn="ctr"/>
            <a:r>
              <a:rPr lang="zh-CN" altLang="en-US" sz="10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Tencent </a:t>
            </a:r>
            <a:r>
              <a:rPr lang="zh-CN" altLang="en-US" sz="1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cloud </a:t>
            </a:r>
            <a:r>
              <a:rPr lang="en-US" altLang="zh-CN" sz="1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| </a:t>
            </a:r>
            <a:r>
              <a:rPr lang="zh-CN" altLang="en-US" sz="1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Other public cloud</a:t>
            </a:r>
          </a:p>
        </p:txBody>
      </p:sp>
      <p:grpSp>
        <p:nvGrpSpPr>
          <p:cNvPr id="225" name="组合 224">
            <a:extLst>
              <a:ext uri="{FF2B5EF4-FFF2-40B4-BE49-F238E27FC236}">
                <a16:creationId xmlns:a16="http://schemas.microsoft.com/office/drawing/2014/main" xmlns="" id="{B48640BE-B798-4383-9990-76D7CA274CF3}"/>
              </a:ext>
            </a:extLst>
          </p:cNvPr>
          <p:cNvGrpSpPr/>
          <p:nvPr/>
        </p:nvGrpSpPr>
        <p:grpSpPr>
          <a:xfrm>
            <a:off x="2499074" y="5844942"/>
            <a:ext cx="6852429" cy="652942"/>
            <a:chOff x="658699" y="5080047"/>
            <a:chExt cx="4399558" cy="419217"/>
          </a:xfrm>
        </p:grpSpPr>
        <p:pic>
          <p:nvPicPr>
            <p:cNvPr id="186" name="图片 185">
              <a:extLst>
                <a:ext uri="{FF2B5EF4-FFF2-40B4-BE49-F238E27FC236}">
                  <a16:creationId xmlns:a16="http://schemas.microsoft.com/office/drawing/2014/main" xmlns="" id="{CBD1E6EE-B135-466C-97BA-69B1C433BB6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86779" y="5080276"/>
              <a:ext cx="419672" cy="418988"/>
            </a:xfrm>
            <a:prstGeom prst="rect">
              <a:avLst/>
            </a:prstGeom>
          </p:spPr>
        </p:pic>
        <p:pic>
          <p:nvPicPr>
            <p:cNvPr id="187" name="图片 186">
              <a:extLst>
                <a:ext uri="{FF2B5EF4-FFF2-40B4-BE49-F238E27FC236}">
                  <a16:creationId xmlns:a16="http://schemas.microsoft.com/office/drawing/2014/main" xmlns="" id="{541CDA7C-AC96-4FE8-8BE1-C67D76196E9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58699" y="5142431"/>
              <a:ext cx="611987" cy="252893"/>
            </a:xfrm>
            <a:prstGeom prst="rect">
              <a:avLst/>
            </a:prstGeom>
          </p:spPr>
        </p:pic>
        <p:pic>
          <p:nvPicPr>
            <p:cNvPr id="188" name="图片 61">
              <a:extLst>
                <a:ext uri="{FF2B5EF4-FFF2-40B4-BE49-F238E27FC236}">
                  <a16:creationId xmlns:a16="http://schemas.microsoft.com/office/drawing/2014/main" xmlns="" id="{30D6B483-E1A5-4A58-9EDF-3FA9798A53D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089275" y="5199786"/>
              <a:ext cx="575480" cy="187378"/>
            </a:xfrm>
            <a:prstGeom prst="rect">
              <a:avLst/>
            </a:prstGeom>
          </p:spPr>
        </p:pic>
        <p:pic>
          <p:nvPicPr>
            <p:cNvPr id="189" name="图片 188">
              <a:extLst>
                <a:ext uri="{FF2B5EF4-FFF2-40B4-BE49-F238E27FC236}">
                  <a16:creationId xmlns:a16="http://schemas.microsoft.com/office/drawing/2014/main" xmlns="" id="{F51D641A-DC6B-43F4-98BB-B3039B53A94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54351" y="5092833"/>
              <a:ext cx="672365" cy="294331"/>
            </a:xfrm>
            <a:prstGeom prst="rect">
              <a:avLst/>
            </a:prstGeom>
          </p:spPr>
        </p:pic>
        <p:pic>
          <p:nvPicPr>
            <p:cNvPr id="190" name="图片 189">
              <a:extLst>
                <a:ext uri="{FF2B5EF4-FFF2-40B4-BE49-F238E27FC236}">
                  <a16:creationId xmlns:a16="http://schemas.microsoft.com/office/drawing/2014/main" xmlns="" id="{526911FD-0F14-4F7A-AFE0-5BD768D5A90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screen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727314" y="5212172"/>
              <a:ext cx="592138" cy="162605"/>
            </a:xfrm>
            <a:prstGeom prst="rect">
              <a:avLst/>
            </a:prstGeom>
          </p:spPr>
        </p:pic>
        <p:pic>
          <p:nvPicPr>
            <p:cNvPr id="191" name="图片 190">
              <a:extLst>
                <a:ext uri="{FF2B5EF4-FFF2-40B4-BE49-F238E27FC236}">
                  <a16:creationId xmlns:a16="http://schemas.microsoft.com/office/drawing/2014/main" xmlns="" id="{EA3C0DAF-A84D-44DD-BC61-5ED8F8CA616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screen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964517" y="5080047"/>
              <a:ext cx="393888" cy="406353"/>
            </a:xfrm>
            <a:prstGeom prst="rect">
              <a:avLst/>
            </a:prstGeom>
          </p:spPr>
        </p:pic>
        <p:pic>
          <p:nvPicPr>
            <p:cNvPr id="192" name="图片 191">
              <a:extLst>
                <a:ext uri="{FF2B5EF4-FFF2-40B4-BE49-F238E27FC236}">
                  <a16:creationId xmlns:a16="http://schemas.microsoft.com/office/drawing/2014/main" xmlns="" id="{73E2ECE1-C36F-4E8D-BFE2-EA17A6B2D2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screen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95811" y="5212172"/>
              <a:ext cx="562446" cy="183618"/>
            </a:xfrm>
            <a:prstGeom prst="rect">
              <a:avLst/>
            </a:prstGeom>
          </p:spPr>
        </p:pic>
      </p:grpSp>
      <p:sp>
        <p:nvSpPr>
          <p:cNvPr id="194" name="文本框 193">
            <a:extLst>
              <a:ext uri="{FF2B5EF4-FFF2-40B4-BE49-F238E27FC236}">
                <a16:creationId xmlns:a16="http://schemas.microsoft.com/office/drawing/2014/main" xmlns="" id="{A9EF76B2-F66C-4BEC-804C-E58567DE96B8}"/>
              </a:ext>
            </a:extLst>
          </p:cNvPr>
          <p:cNvSpPr txBox="1"/>
          <p:nvPr/>
        </p:nvSpPr>
        <p:spPr>
          <a:xfrm>
            <a:off x="2958828" y="3132178"/>
            <a:ext cx="1678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Recover in seconds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5" name="文本框 194">
            <a:extLst>
              <a:ext uri="{FF2B5EF4-FFF2-40B4-BE49-F238E27FC236}">
                <a16:creationId xmlns:a16="http://schemas.microsoft.com/office/drawing/2014/main" xmlns="" id="{CB3EBCA9-2619-488D-B658-72C9DD2BE23E}"/>
              </a:ext>
            </a:extLst>
          </p:cNvPr>
          <p:cNvSpPr txBox="1"/>
          <p:nvPr/>
        </p:nvSpPr>
        <p:spPr>
          <a:xfrm>
            <a:off x="2813814" y="3971912"/>
            <a:ext cx="2107625" cy="990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480"/>
              </a:spcBef>
            </a:pPr>
            <a:r>
              <a:rPr lang="zh-CN" altLang="en-US" sz="1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Ensure business continuity</a:t>
            </a:r>
          </a:p>
          <a:p>
            <a:pPr>
              <a:spcBef>
                <a:spcPts val="480"/>
              </a:spcBef>
            </a:pPr>
            <a:r>
              <a:rPr lang="en-US" altLang="zh-CN" sz="1000" dirty="0">
                <a:latin typeface="微软雅黑 Light" panose="020B0502040204020203" pitchFamily="34" charset="-122"/>
                <a:ea typeface="微软雅黑 Light" panose="020B0502040204020203" pitchFamily="34" charset="-122"/>
                <a:sym typeface="Wingdings" panose="05000000000000000000" pitchFamily="2" charset="2"/>
              </a:rPr>
              <a:t>30 to </a:t>
            </a:r>
            <a:r>
              <a:rPr lang="en-US" altLang="zh-CN" sz="1000" dirty="0" smtClean="0">
                <a:latin typeface="微软雅黑 Light" panose="020B0502040204020203" pitchFamily="34" charset="-122"/>
                <a:ea typeface="微软雅黑 Light" panose="020B0502040204020203" pitchFamily="34" charset="-122"/>
                <a:sym typeface="Wingdings" panose="05000000000000000000" pitchFamily="2" charset="2"/>
              </a:rPr>
              <a:t>90</a:t>
            </a:r>
            <a:r>
              <a:rPr lang="en-US" altLang="zh-CN" sz="1000" dirty="0">
                <a:latin typeface="微软雅黑 Light" panose="020B0502040204020203" pitchFamily="34" charset="-122"/>
                <a:ea typeface="微软雅黑 Light" panose="020B0502040204020203" pitchFamily="34" charset="-122"/>
                <a:sym typeface="Wingdings" panose="05000000000000000000" pitchFamily="2" charset="2"/>
              </a:rPr>
              <a:t>s</a:t>
            </a:r>
            <a:r>
              <a:rPr lang="zh-CN" altLang="en-US" sz="1000" dirty="0" smtClean="0">
                <a:latin typeface="微软雅黑 Light" panose="020B0502040204020203" pitchFamily="34" charset="-122"/>
                <a:ea typeface="微软雅黑 Light" panose="020B0502040204020203" pitchFamily="34" charset="-122"/>
                <a:sym typeface="Wingdings" panose="05000000000000000000" pitchFamily="2" charset="2"/>
              </a:rPr>
              <a:t>econds </a:t>
            </a:r>
            <a:r>
              <a:rPr lang="en-US" altLang="zh-CN" sz="1000" dirty="0" smtClean="0">
                <a:latin typeface="微软雅黑 Light" panose="020B0502040204020203" pitchFamily="34" charset="-122"/>
                <a:ea typeface="微软雅黑 Light" panose="020B0502040204020203" pitchFamily="34" charset="-122"/>
                <a:sym typeface="Wingdings" panose="05000000000000000000" pitchFamily="2" charset="2"/>
              </a:rPr>
              <a:t>recover </a:t>
            </a:r>
            <a:r>
              <a:rPr lang="zh-CN" altLang="en-US" sz="1000" dirty="0" smtClean="0">
                <a:latin typeface="微软雅黑 Light" panose="020B0502040204020203" pitchFamily="34" charset="-122"/>
                <a:ea typeface="微软雅黑 Light" panose="020B0502040204020203" pitchFamily="34" charset="-122"/>
                <a:sym typeface="Wingdings" panose="05000000000000000000" pitchFamily="2" charset="2"/>
              </a:rPr>
              <a:t>to </a:t>
            </a:r>
            <a:r>
              <a:rPr lang="zh-CN" altLang="en-US" sz="1000" dirty="0">
                <a:latin typeface="微软雅黑 Light" panose="020B0502040204020203" pitchFamily="34" charset="-122"/>
                <a:ea typeface="微软雅黑 Light" panose="020B0502040204020203" pitchFamily="34" charset="-122"/>
                <a:sym typeface="Wingdings" panose="05000000000000000000" pitchFamily="2" charset="2"/>
              </a:rPr>
              <a:t>the specified platform</a:t>
            </a:r>
            <a:endParaRPr lang="en-US" altLang="zh-CN" sz="1000" dirty="0">
              <a:latin typeface="微软雅黑 Light" panose="020B0502040204020203" pitchFamily="34" charset="-122"/>
              <a:ea typeface="微软雅黑 Light" panose="020B0502040204020203" pitchFamily="34" charset="-122"/>
              <a:sym typeface="Wingdings" panose="05000000000000000000" pitchFamily="2" charset="2"/>
            </a:endParaRPr>
          </a:p>
          <a:p>
            <a:pPr>
              <a:spcBef>
                <a:spcPts val="480"/>
              </a:spcBef>
            </a:pPr>
            <a:r>
              <a:rPr lang="en-US" altLang="zh-CN" sz="1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S</a:t>
            </a:r>
            <a:r>
              <a:rPr lang="zh-CN" altLang="en-US" sz="10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ystem</a:t>
            </a:r>
            <a:r>
              <a:rPr lang="en-US" altLang="zh-CN" sz="10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+</a:t>
            </a:r>
            <a:r>
              <a:rPr lang="en-US" altLang="zh-CN" sz="1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A</a:t>
            </a:r>
            <a:r>
              <a:rPr lang="zh-CN" altLang="en-US" sz="10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pplication</a:t>
            </a:r>
            <a:r>
              <a:rPr lang="en-US" altLang="zh-CN" sz="10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+</a:t>
            </a:r>
            <a:r>
              <a:rPr lang="zh-CN" altLang="en-US" sz="10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Data </a:t>
            </a:r>
            <a:r>
              <a:rPr lang="zh-CN" altLang="en-US" sz="1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Recovery</a:t>
            </a:r>
            <a:endParaRPr lang="en-US" altLang="zh-CN" sz="10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205" name="组合 204">
            <a:extLst>
              <a:ext uri="{FF2B5EF4-FFF2-40B4-BE49-F238E27FC236}">
                <a16:creationId xmlns:a16="http://schemas.microsoft.com/office/drawing/2014/main" xmlns="" id="{53516843-E159-4028-8F1B-7563243AC076}"/>
              </a:ext>
            </a:extLst>
          </p:cNvPr>
          <p:cNvGrpSpPr/>
          <p:nvPr/>
        </p:nvGrpSpPr>
        <p:grpSpPr>
          <a:xfrm>
            <a:off x="10554135" y="2311364"/>
            <a:ext cx="884527" cy="726673"/>
            <a:chOff x="6490141" y="2033640"/>
            <a:chExt cx="806301" cy="662407"/>
          </a:xfrm>
        </p:grpSpPr>
        <p:grpSp>
          <p:nvGrpSpPr>
            <p:cNvPr id="198" name="组合 197">
              <a:extLst>
                <a:ext uri="{FF2B5EF4-FFF2-40B4-BE49-F238E27FC236}">
                  <a16:creationId xmlns:a16="http://schemas.microsoft.com/office/drawing/2014/main" xmlns="" id="{CB1F6E5B-9E15-4AF3-A292-857E28CDC37D}"/>
                </a:ext>
              </a:extLst>
            </p:cNvPr>
            <p:cNvGrpSpPr/>
            <p:nvPr/>
          </p:nvGrpSpPr>
          <p:grpSpPr>
            <a:xfrm>
              <a:off x="6490141" y="2033640"/>
              <a:ext cx="806301" cy="662407"/>
              <a:chOff x="6453211" y="1955255"/>
              <a:chExt cx="806301" cy="662407"/>
            </a:xfrm>
          </p:grpSpPr>
          <p:grpSp>
            <p:nvGrpSpPr>
              <p:cNvPr id="177" name="组合 176">
                <a:extLst>
                  <a:ext uri="{FF2B5EF4-FFF2-40B4-BE49-F238E27FC236}">
                    <a16:creationId xmlns:a16="http://schemas.microsoft.com/office/drawing/2014/main" xmlns="" id="{EED2AD96-7483-4673-B65F-90E15A990AF6}"/>
                  </a:ext>
                </a:extLst>
              </p:cNvPr>
              <p:cNvGrpSpPr/>
              <p:nvPr/>
            </p:nvGrpSpPr>
            <p:grpSpPr>
              <a:xfrm>
                <a:off x="6453211" y="1955255"/>
                <a:ext cx="806301" cy="662407"/>
                <a:chOff x="4549692" y="1685160"/>
                <a:chExt cx="991931" cy="814910"/>
              </a:xfrm>
            </p:grpSpPr>
            <p:pic>
              <p:nvPicPr>
                <p:cNvPr id="161" name="图形 160" descr="计算机">
                  <a:extLst>
                    <a:ext uri="{FF2B5EF4-FFF2-40B4-BE49-F238E27FC236}">
                      <a16:creationId xmlns:a16="http://schemas.microsoft.com/office/drawing/2014/main" xmlns="" id="{30712834-7430-4FDA-82B9-ABE7BC1E19D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 cstate="screen">
                  <a:extLst>
                    <a:ext uri="{28A0092B-C50C-407E-A947-70E740481C1C}">
                      <a14:useLocalDpi xmlns:a14="http://schemas.microsoft.com/office/drawing/2010/main"/>
                    </a:ext>
                    <a:ext uri="{96DAC541-7B7A-43D3-8B79-37D633B846F1}">
                      <asvg:svgBlip xmlns:asvg="http://schemas.microsoft.com/office/drawing/2016/SVG/main" xmlns="" r:embed="rId12"/>
                    </a:ext>
                  </a:extLst>
                </a:blip>
                <a:srcRect/>
                <a:stretch>
                  <a:fillRect/>
                </a:stretch>
              </p:blipFill>
              <p:spPr>
                <a:xfrm flipH="1">
                  <a:off x="4716716" y="2133362"/>
                  <a:ext cx="395283" cy="366708"/>
                </a:xfrm>
                <a:custGeom>
                  <a:avLst/>
                  <a:gdLst>
                    <a:gd name="connsiteX0" fmla="*/ 0 w 1195288"/>
                    <a:gd name="connsiteY0" fmla="*/ 0 h 1106892"/>
                    <a:gd name="connsiteX1" fmla="*/ 1195288 w 1195288"/>
                    <a:gd name="connsiteY1" fmla="*/ 0 h 1106892"/>
                    <a:gd name="connsiteX2" fmla="*/ 1195288 w 1195288"/>
                    <a:gd name="connsiteY2" fmla="*/ 1106892 h 1106892"/>
                    <a:gd name="connsiteX3" fmla="*/ 0 w 1195288"/>
                    <a:gd name="connsiteY3" fmla="*/ 1106892 h 1106892"/>
                    <a:gd name="connsiteX4" fmla="*/ 0 w 1195288"/>
                    <a:gd name="connsiteY4" fmla="*/ 932290 h 1106892"/>
                    <a:gd name="connsiteX5" fmla="*/ 802482 w 1195288"/>
                    <a:gd name="connsiteY5" fmla="*/ 932290 h 1106892"/>
                    <a:gd name="connsiteX6" fmla="*/ 802482 w 1195288"/>
                    <a:gd name="connsiteY6" fmla="*/ 146478 h 1106892"/>
                    <a:gd name="connsiteX7" fmla="*/ 0 w 1195288"/>
                    <a:gd name="connsiteY7" fmla="*/ 146478 h 11068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195288" h="1106892">
                      <a:moveTo>
                        <a:pt x="0" y="0"/>
                      </a:moveTo>
                      <a:lnTo>
                        <a:pt x="1195288" y="0"/>
                      </a:lnTo>
                      <a:lnTo>
                        <a:pt x="1195288" y="1106892"/>
                      </a:lnTo>
                      <a:lnTo>
                        <a:pt x="0" y="1106892"/>
                      </a:lnTo>
                      <a:lnTo>
                        <a:pt x="0" y="932290"/>
                      </a:lnTo>
                      <a:lnTo>
                        <a:pt x="802482" y="932290"/>
                      </a:lnTo>
                      <a:lnTo>
                        <a:pt x="802482" y="146478"/>
                      </a:lnTo>
                      <a:lnTo>
                        <a:pt x="0" y="146478"/>
                      </a:lnTo>
                      <a:close/>
                    </a:path>
                  </a:pathLst>
                </a:custGeom>
              </p:spPr>
            </p:pic>
            <p:pic>
              <p:nvPicPr>
                <p:cNvPr id="163" name="图形 162" descr="计算机">
                  <a:extLst>
                    <a:ext uri="{FF2B5EF4-FFF2-40B4-BE49-F238E27FC236}">
                      <a16:creationId xmlns:a16="http://schemas.microsoft.com/office/drawing/2014/main" xmlns="" id="{F08321EA-C5A7-4992-B2D1-34D3DDD3412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 cstate="screen">
                  <a:extLst>
                    <a:ext uri="{28A0092B-C50C-407E-A947-70E740481C1C}">
                      <a14:useLocalDpi xmlns:a14="http://schemas.microsoft.com/office/drawing/2010/main"/>
                    </a:ext>
                    <a:ext uri="{96DAC541-7B7A-43D3-8B79-37D633B846F1}">
                      <asvg:svgBlip xmlns:asvg="http://schemas.microsoft.com/office/drawing/2016/SVG/main" xmlns="" r:embed="rId12"/>
                    </a:ext>
                  </a:extLst>
                </a:blip>
                <a:srcRect/>
                <a:stretch>
                  <a:fillRect/>
                </a:stretch>
              </p:blipFill>
              <p:spPr>
                <a:xfrm flipH="1">
                  <a:off x="4930426" y="2133041"/>
                  <a:ext cx="395283" cy="366708"/>
                </a:xfrm>
                <a:custGeom>
                  <a:avLst/>
                  <a:gdLst>
                    <a:gd name="connsiteX0" fmla="*/ 0 w 1195288"/>
                    <a:gd name="connsiteY0" fmla="*/ 0 h 1106892"/>
                    <a:gd name="connsiteX1" fmla="*/ 1195288 w 1195288"/>
                    <a:gd name="connsiteY1" fmla="*/ 0 h 1106892"/>
                    <a:gd name="connsiteX2" fmla="*/ 1195288 w 1195288"/>
                    <a:gd name="connsiteY2" fmla="*/ 1106892 h 1106892"/>
                    <a:gd name="connsiteX3" fmla="*/ 0 w 1195288"/>
                    <a:gd name="connsiteY3" fmla="*/ 1106892 h 1106892"/>
                    <a:gd name="connsiteX4" fmla="*/ 0 w 1195288"/>
                    <a:gd name="connsiteY4" fmla="*/ 932290 h 1106892"/>
                    <a:gd name="connsiteX5" fmla="*/ 802482 w 1195288"/>
                    <a:gd name="connsiteY5" fmla="*/ 932290 h 1106892"/>
                    <a:gd name="connsiteX6" fmla="*/ 802482 w 1195288"/>
                    <a:gd name="connsiteY6" fmla="*/ 146478 h 1106892"/>
                    <a:gd name="connsiteX7" fmla="*/ 0 w 1195288"/>
                    <a:gd name="connsiteY7" fmla="*/ 146478 h 11068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195288" h="1106892">
                      <a:moveTo>
                        <a:pt x="0" y="0"/>
                      </a:moveTo>
                      <a:lnTo>
                        <a:pt x="1195288" y="0"/>
                      </a:lnTo>
                      <a:lnTo>
                        <a:pt x="1195288" y="1106892"/>
                      </a:lnTo>
                      <a:lnTo>
                        <a:pt x="0" y="1106892"/>
                      </a:lnTo>
                      <a:lnTo>
                        <a:pt x="0" y="932290"/>
                      </a:lnTo>
                      <a:lnTo>
                        <a:pt x="802482" y="932290"/>
                      </a:lnTo>
                      <a:lnTo>
                        <a:pt x="802482" y="146478"/>
                      </a:lnTo>
                      <a:lnTo>
                        <a:pt x="0" y="146478"/>
                      </a:lnTo>
                      <a:close/>
                    </a:path>
                  </a:pathLst>
                </a:custGeom>
              </p:spPr>
            </p:pic>
            <p:pic>
              <p:nvPicPr>
                <p:cNvPr id="165" name="图形 164" descr="计算机">
                  <a:extLst>
                    <a:ext uri="{FF2B5EF4-FFF2-40B4-BE49-F238E27FC236}">
                      <a16:creationId xmlns:a16="http://schemas.microsoft.com/office/drawing/2014/main" xmlns="" id="{51CC15DC-00AA-4A2D-9F5C-546C46F6519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 cstate="screen">
                  <a:extLst>
                    <a:ext uri="{28A0092B-C50C-407E-A947-70E740481C1C}">
                      <a14:useLocalDpi xmlns:a14="http://schemas.microsoft.com/office/drawing/2010/main"/>
                    </a:ext>
                    <a:ext uri="{96DAC541-7B7A-43D3-8B79-37D633B846F1}">
                      <asvg:svgBlip xmlns:asvg="http://schemas.microsoft.com/office/drawing/2016/SVG/main" xmlns="" r:embed="rId12"/>
                    </a:ext>
                  </a:extLst>
                </a:blip>
                <a:srcRect/>
                <a:stretch>
                  <a:fillRect/>
                </a:stretch>
              </p:blipFill>
              <p:spPr>
                <a:xfrm flipH="1">
                  <a:off x="5146340" y="2133041"/>
                  <a:ext cx="395283" cy="366708"/>
                </a:xfrm>
                <a:custGeom>
                  <a:avLst/>
                  <a:gdLst>
                    <a:gd name="connsiteX0" fmla="*/ 0 w 1195288"/>
                    <a:gd name="connsiteY0" fmla="*/ 0 h 1106892"/>
                    <a:gd name="connsiteX1" fmla="*/ 1195288 w 1195288"/>
                    <a:gd name="connsiteY1" fmla="*/ 0 h 1106892"/>
                    <a:gd name="connsiteX2" fmla="*/ 1195288 w 1195288"/>
                    <a:gd name="connsiteY2" fmla="*/ 1106892 h 1106892"/>
                    <a:gd name="connsiteX3" fmla="*/ 0 w 1195288"/>
                    <a:gd name="connsiteY3" fmla="*/ 1106892 h 1106892"/>
                    <a:gd name="connsiteX4" fmla="*/ 0 w 1195288"/>
                    <a:gd name="connsiteY4" fmla="*/ 932290 h 1106892"/>
                    <a:gd name="connsiteX5" fmla="*/ 802482 w 1195288"/>
                    <a:gd name="connsiteY5" fmla="*/ 932290 h 1106892"/>
                    <a:gd name="connsiteX6" fmla="*/ 802482 w 1195288"/>
                    <a:gd name="connsiteY6" fmla="*/ 146478 h 1106892"/>
                    <a:gd name="connsiteX7" fmla="*/ 0 w 1195288"/>
                    <a:gd name="connsiteY7" fmla="*/ 146478 h 11068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195288" h="1106892">
                      <a:moveTo>
                        <a:pt x="0" y="0"/>
                      </a:moveTo>
                      <a:lnTo>
                        <a:pt x="1195288" y="0"/>
                      </a:lnTo>
                      <a:lnTo>
                        <a:pt x="1195288" y="1106892"/>
                      </a:lnTo>
                      <a:lnTo>
                        <a:pt x="0" y="1106892"/>
                      </a:lnTo>
                      <a:lnTo>
                        <a:pt x="0" y="932290"/>
                      </a:lnTo>
                      <a:lnTo>
                        <a:pt x="802482" y="932290"/>
                      </a:lnTo>
                      <a:lnTo>
                        <a:pt x="802482" y="146478"/>
                      </a:lnTo>
                      <a:lnTo>
                        <a:pt x="0" y="146478"/>
                      </a:lnTo>
                      <a:close/>
                    </a:path>
                  </a:pathLst>
                </a:custGeom>
              </p:spPr>
            </p:pic>
            <p:grpSp>
              <p:nvGrpSpPr>
                <p:cNvPr id="45" name="组合 44">
                  <a:extLst>
                    <a:ext uri="{FF2B5EF4-FFF2-40B4-BE49-F238E27FC236}">
                      <a16:creationId xmlns:a16="http://schemas.microsoft.com/office/drawing/2014/main" xmlns="" id="{E83E8816-6E4F-43A8-802D-E857E0689197}"/>
                    </a:ext>
                  </a:extLst>
                </p:cNvPr>
                <p:cNvGrpSpPr/>
                <p:nvPr/>
              </p:nvGrpSpPr>
              <p:grpSpPr>
                <a:xfrm>
                  <a:off x="4835927" y="1897973"/>
                  <a:ext cx="332261" cy="176781"/>
                  <a:chOff x="4507475" y="1371766"/>
                  <a:chExt cx="332261" cy="176781"/>
                </a:xfrm>
              </p:grpSpPr>
              <p:pic>
                <p:nvPicPr>
                  <p:cNvPr id="157" name="pasted-image.pdf">
                    <a:extLst>
                      <a:ext uri="{FF2B5EF4-FFF2-40B4-BE49-F238E27FC236}">
                        <a16:creationId xmlns:a16="http://schemas.microsoft.com/office/drawing/2014/main" xmlns="" id="{263B4DDA-0C5F-4F55-BDDD-A60D9B11BBE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3" cstate="screen">
                    <a:grayscl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4507475" y="1371766"/>
                    <a:ext cx="173014" cy="176781"/>
                  </a:xfrm>
                  <a:prstGeom prst="rect">
                    <a:avLst/>
                  </a:prstGeom>
                  <a:ln w="12700">
                    <a:miter lim="400000"/>
                  </a:ln>
                </p:spPr>
              </p:pic>
              <p:pic>
                <p:nvPicPr>
                  <p:cNvPr id="158" name="pasted-image.pdf">
                    <a:extLst>
                      <a:ext uri="{FF2B5EF4-FFF2-40B4-BE49-F238E27FC236}">
                        <a16:creationId xmlns:a16="http://schemas.microsoft.com/office/drawing/2014/main" xmlns="" id="{15E1CB66-2423-4005-9F88-DB8DAAA20AB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3" cstate="screen">
                    <a:grayscl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4666722" y="1371766"/>
                    <a:ext cx="173014" cy="176781"/>
                  </a:xfrm>
                  <a:prstGeom prst="rect">
                    <a:avLst/>
                  </a:prstGeom>
                  <a:ln w="12700">
                    <a:miter lim="400000"/>
                  </a:ln>
                </p:spPr>
              </p:pic>
            </p:grpSp>
            <p:grpSp>
              <p:nvGrpSpPr>
                <p:cNvPr id="43" name="组合 42">
                  <a:extLst>
                    <a:ext uri="{FF2B5EF4-FFF2-40B4-BE49-F238E27FC236}">
                      <a16:creationId xmlns:a16="http://schemas.microsoft.com/office/drawing/2014/main" xmlns="" id="{1BEE5658-CE1E-488B-AACD-4AA8BF0ED696}"/>
                    </a:ext>
                  </a:extLst>
                </p:cNvPr>
                <p:cNvGrpSpPr/>
                <p:nvPr/>
              </p:nvGrpSpPr>
              <p:grpSpPr>
                <a:xfrm flipV="1">
                  <a:off x="4778170" y="2148012"/>
                  <a:ext cx="438157" cy="72000"/>
                  <a:chOff x="2993496" y="1535605"/>
                  <a:chExt cx="438157" cy="133032"/>
                </a:xfrm>
              </p:grpSpPr>
              <p:cxnSp>
                <p:nvCxnSpPr>
                  <p:cNvPr id="39" name="直接连接符 38">
                    <a:extLst>
                      <a:ext uri="{FF2B5EF4-FFF2-40B4-BE49-F238E27FC236}">
                        <a16:creationId xmlns:a16="http://schemas.microsoft.com/office/drawing/2014/main" xmlns="" id="{DBF46474-E28A-4883-8F98-98B590DAEAF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993497" y="1535615"/>
                    <a:ext cx="0" cy="128275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7" name="直接连接符 166">
                    <a:extLst>
                      <a:ext uri="{FF2B5EF4-FFF2-40B4-BE49-F238E27FC236}">
                        <a16:creationId xmlns:a16="http://schemas.microsoft.com/office/drawing/2014/main" xmlns="" id="{04C5A07A-7DF6-4AE1-BDE6-7F2487C5128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212575" y="1535605"/>
                    <a:ext cx="0" cy="128275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8" name="直接连接符 167">
                    <a:extLst>
                      <a:ext uri="{FF2B5EF4-FFF2-40B4-BE49-F238E27FC236}">
                        <a16:creationId xmlns:a16="http://schemas.microsoft.com/office/drawing/2014/main" xmlns="" id="{074F3070-3ECA-4B3D-9302-D87EC31FDE5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431653" y="1540362"/>
                    <a:ext cx="0" cy="128275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9" name="直接连接符 168">
                    <a:extLst>
                      <a:ext uri="{FF2B5EF4-FFF2-40B4-BE49-F238E27FC236}">
                        <a16:creationId xmlns:a16="http://schemas.microsoft.com/office/drawing/2014/main" xmlns="" id="{14CF53F6-0C1D-4811-80AB-327A6C9CE66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2993496" y="1657998"/>
                    <a:ext cx="438157" cy="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170" name="直接连接符 169">
                  <a:extLst>
                    <a:ext uri="{FF2B5EF4-FFF2-40B4-BE49-F238E27FC236}">
                      <a16:creationId xmlns:a16="http://schemas.microsoft.com/office/drawing/2014/main" xmlns="" id="{CAB55621-27CD-4953-8F62-6685D50931B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997023" y="2043552"/>
                  <a:ext cx="0" cy="108000"/>
                </a:xfrm>
                <a:prstGeom prst="line">
                  <a:avLst/>
                </a:prstGeom>
                <a:ln w="12700">
                  <a:solidFill>
                    <a:srgbClr val="F16BAB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176" name="图片 175">
                  <a:extLst>
                    <a:ext uri="{FF2B5EF4-FFF2-40B4-BE49-F238E27FC236}">
                      <a16:creationId xmlns:a16="http://schemas.microsoft.com/office/drawing/2014/main" xmlns="" id="{F2203B0C-90A1-4F20-AFB7-1CB97219183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549692" y="1685160"/>
                  <a:ext cx="918496" cy="272980"/>
                </a:xfrm>
                <a:prstGeom prst="rect">
                  <a:avLst/>
                </a:prstGeom>
              </p:spPr>
            </p:pic>
          </p:grpSp>
          <p:sp>
            <p:nvSpPr>
              <p:cNvPr id="197" name="矩形 196">
                <a:extLst>
                  <a:ext uri="{FF2B5EF4-FFF2-40B4-BE49-F238E27FC236}">
                    <a16:creationId xmlns:a16="http://schemas.microsoft.com/office/drawing/2014/main" xmlns="" id="{DE1ADD94-EBF5-4B28-96DC-F3C1567AE1C7}"/>
                  </a:ext>
                </a:extLst>
              </p:cNvPr>
              <p:cNvSpPr/>
              <p:nvPr/>
            </p:nvSpPr>
            <p:spPr>
              <a:xfrm>
                <a:off x="6472263" y="2003208"/>
                <a:ext cx="690539" cy="115508"/>
              </a:xfrm>
              <a:prstGeom prst="rect">
                <a:avLst/>
              </a:prstGeom>
              <a:noFill/>
              <a:ln w="9525">
                <a:solidFill>
                  <a:srgbClr val="F37DB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160"/>
              </a:p>
            </p:txBody>
          </p:sp>
        </p:grpSp>
        <p:pic>
          <p:nvPicPr>
            <p:cNvPr id="200" name="图片 199">
              <a:extLst>
                <a:ext uri="{FF2B5EF4-FFF2-40B4-BE49-F238E27FC236}">
                  <a16:creationId xmlns:a16="http://schemas.microsoft.com/office/drawing/2014/main" xmlns="" id="{7658711E-B615-4AFB-B05B-039A5EE522F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100969" y="2237669"/>
              <a:ext cx="121973" cy="252000"/>
            </a:xfrm>
            <a:prstGeom prst="rect">
              <a:avLst/>
            </a:prstGeom>
          </p:spPr>
        </p:pic>
      </p:grpSp>
      <p:sp>
        <p:nvSpPr>
          <p:cNvPr id="203" name="文本框 202">
            <a:extLst>
              <a:ext uri="{FF2B5EF4-FFF2-40B4-BE49-F238E27FC236}">
                <a16:creationId xmlns:a16="http://schemas.microsoft.com/office/drawing/2014/main" xmlns="" id="{1AA22AA6-9792-4DD3-A084-38352502A1F6}"/>
              </a:ext>
            </a:extLst>
          </p:cNvPr>
          <p:cNvSpPr txBox="1"/>
          <p:nvPr/>
        </p:nvSpPr>
        <p:spPr>
          <a:xfrm>
            <a:off x="7735667" y="3140845"/>
            <a:ext cx="16648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One-click 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recovery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4" name="文本框 203">
            <a:extLst>
              <a:ext uri="{FF2B5EF4-FFF2-40B4-BE49-F238E27FC236}">
                <a16:creationId xmlns:a16="http://schemas.microsoft.com/office/drawing/2014/main" xmlns="" id="{BB5148F4-6E3D-450B-91CD-030BD2C09A52}"/>
              </a:ext>
            </a:extLst>
          </p:cNvPr>
          <p:cNvSpPr txBox="1"/>
          <p:nvPr/>
        </p:nvSpPr>
        <p:spPr>
          <a:xfrm>
            <a:off x="7693849" y="3997227"/>
            <a:ext cx="2034351" cy="1426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480"/>
              </a:spcBef>
            </a:pPr>
            <a:r>
              <a:rPr lang="en-US" altLang="zh-CN" sz="10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Deployment of layers is not required</a:t>
            </a:r>
            <a:endParaRPr lang="en-US" altLang="zh-CN" sz="10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spcBef>
                <a:spcPts val="480"/>
              </a:spcBef>
            </a:pPr>
            <a:r>
              <a:rPr lang="en-US" altLang="zh-CN" sz="10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One-click </a:t>
            </a:r>
            <a:r>
              <a:rPr lang="zh-CN" altLang="en-US" sz="10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operation</a:t>
            </a:r>
            <a:endParaRPr lang="en-US" altLang="zh-CN" sz="10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spcBef>
                <a:spcPts val="480"/>
              </a:spcBef>
            </a:pPr>
            <a:r>
              <a:rPr lang="en-US" altLang="zh-CN" sz="10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Customize</a:t>
            </a:r>
            <a:r>
              <a:rPr lang="zh-CN" altLang="en-US" sz="10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US" altLang="zh-CN" sz="10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DR </a:t>
            </a:r>
            <a:r>
              <a:rPr lang="zh-CN" altLang="en-US" sz="10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strategies</a:t>
            </a:r>
            <a:r>
              <a:rPr lang="en-US" altLang="zh-CN" sz="10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zh-CN" altLang="en-US" sz="10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plan</a:t>
            </a:r>
            <a:endParaRPr lang="en-US" altLang="zh-CN" sz="10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spcBef>
                <a:spcPts val="480"/>
              </a:spcBef>
            </a:pPr>
            <a:r>
              <a:rPr lang="en-US" altLang="zh-CN" sz="10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Rehearsal anytime, </a:t>
            </a:r>
            <a:r>
              <a:rPr lang="en-US" altLang="zh-CN" sz="1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near-zero impact </a:t>
            </a:r>
            <a:r>
              <a:rPr lang="en-US" altLang="zh-CN" sz="10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to business</a:t>
            </a:r>
            <a:endParaRPr lang="zh-CN" altLang="en-US" sz="10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algn="ctr">
              <a:spcBef>
                <a:spcPts val="480"/>
              </a:spcBef>
            </a:pPr>
            <a:endParaRPr lang="en-US" altLang="zh-CN" sz="10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06" name="文本框 205">
            <a:extLst>
              <a:ext uri="{FF2B5EF4-FFF2-40B4-BE49-F238E27FC236}">
                <a16:creationId xmlns:a16="http://schemas.microsoft.com/office/drawing/2014/main" xmlns="" id="{0F574463-4BFE-4C21-B174-D03A9977A8B9}"/>
              </a:ext>
            </a:extLst>
          </p:cNvPr>
          <p:cNvSpPr txBox="1"/>
          <p:nvPr/>
        </p:nvSpPr>
        <p:spPr>
          <a:xfrm>
            <a:off x="9872734" y="3132178"/>
            <a:ext cx="2013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One-to-Many 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protection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7" name="文本框 206">
            <a:extLst>
              <a:ext uri="{FF2B5EF4-FFF2-40B4-BE49-F238E27FC236}">
                <a16:creationId xmlns:a16="http://schemas.microsoft.com/office/drawing/2014/main" xmlns="" id="{2D8F97C2-8BF2-46BE-B949-F6A315895136}"/>
              </a:ext>
            </a:extLst>
          </p:cNvPr>
          <p:cNvSpPr txBox="1"/>
          <p:nvPr/>
        </p:nvSpPr>
        <p:spPr>
          <a:xfrm>
            <a:off x="10085552" y="3987439"/>
            <a:ext cx="2040861" cy="6822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480"/>
              </a:spcBef>
            </a:pPr>
            <a:r>
              <a:rPr lang="en-US" altLang="zh-CN" sz="10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 eDR </a:t>
            </a:r>
            <a:r>
              <a:rPr lang="zh-CN" altLang="en-US" sz="10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protect</a:t>
            </a:r>
            <a:r>
              <a:rPr lang="en-US" altLang="zh-CN" sz="10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s 15</a:t>
            </a:r>
            <a:r>
              <a:rPr lang="zh-CN" altLang="en-US" sz="10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system</a:t>
            </a:r>
            <a:r>
              <a:rPr lang="en-US" altLang="zh-CN" sz="10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s</a:t>
            </a:r>
            <a:endParaRPr lang="en-US" altLang="zh-CN" sz="10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spcBef>
                <a:spcPts val="480"/>
              </a:spcBef>
            </a:pPr>
            <a:r>
              <a:rPr lang="zh-CN" altLang="en-US" sz="10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Max</a:t>
            </a:r>
            <a:r>
              <a:rPr lang="en-US" altLang="zh-CN" sz="10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.</a:t>
            </a:r>
            <a:r>
              <a:rPr lang="zh-CN" altLang="en-US" sz="10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US" altLang="zh-CN" sz="10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protected</a:t>
            </a:r>
            <a:r>
              <a:rPr lang="zh-CN" altLang="en-US" sz="10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capacity</a:t>
            </a:r>
            <a:r>
              <a:rPr lang="en-US" altLang="zh-CN" sz="10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80T</a:t>
            </a:r>
            <a:endParaRPr lang="en-US" altLang="zh-CN" sz="10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spcBef>
                <a:spcPts val="480"/>
              </a:spcBef>
            </a:pPr>
            <a:r>
              <a:rPr lang="zh-CN" altLang="en-US" sz="1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Reduce </a:t>
            </a:r>
            <a:r>
              <a:rPr lang="en-US" altLang="zh-CN" sz="10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DR </a:t>
            </a:r>
            <a:r>
              <a:rPr lang="zh-CN" altLang="en-US" sz="10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cost</a:t>
            </a:r>
            <a:r>
              <a:rPr lang="en-US" altLang="zh-CN" sz="10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by 85</a:t>
            </a:r>
            <a:r>
              <a:rPr lang="en-US" altLang="zh-CN" sz="1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%</a:t>
            </a:r>
          </a:p>
        </p:txBody>
      </p:sp>
      <p:sp>
        <p:nvSpPr>
          <p:cNvPr id="208" name="文本框 207">
            <a:extLst>
              <a:ext uri="{FF2B5EF4-FFF2-40B4-BE49-F238E27FC236}">
                <a16:creationId xmlns:a16="http://schemas.microsoft.com/office/drawing/2014/main" xmlns="" id="{CCEF3E5E-BCD1-44CB-864B-5821BDC31264}"/>
              </a:ext>
            </a:extLst>
          </p:cNvPr>
          <p:cNvSpPr txBox="1"/>
          <p:nvPr/>
        </p:nvSpPr>
        <p:spPr>
          <a:xfrm>
            <a:off x="4283730" y="930116"/>
            <a:ext cx="3283118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480"/>
              </a:spcBef>
            </a:pPr>
            <a:r>
              <a:rPr lang="en-US" altLang="zh-CN" sz="2160" dirty="0" smtClean="0">
                <a:solidFill>
                  <a:srgbClr val="F059A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Core features</a:t>
            </a:r>
            <a:endParaRPr lang="en-US" altLang="zh-CN" sz="2160" dirty="0">
              <a:solidFill>
                <a:srgbClr val="F059A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17" name="直接连接符 216">
            <a:extLst>
              <a:ext uri="{FF2B5EF4-FFF2-40B4-BE49-F238E27FC236}">
                <a16:creationId xmlns:a16="http://schemas.microsoft.com/office/drawing/2014/main" xmlns="" id="{8BD60F81-7CD3-4006-AE45-84D5394F6B32}"/>
              </a:ext>
            </a:extLst>
          </p:cNvPr>
          <p:cNvCxnSpPr>
            <a:cxnSpLocks/>
          </p:cNvCxnSpPr>
          <p:nvPr/>
        </p:nvCxnSpPr>
        <p:spPr>
          <a:xfrm>
            <a:off x="1088949" y="3505564"/>
            <a:ext cx="1099711" cy="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直接连接符 217">
            <a:extLst>
              <a:ext uri="{FF2B5EF4-FFF2-40B4-BE49-F238E27FC236}">
                <a16:creationId xmlns:a16="http://schemas.microsoft.com/office/drawing/2014/main" xmlns="" id="{90BAAC0D-11E5-469C-8444-870719A69D50}"/>
              </a:ext>
            </a:extLst>
          </p:cNvPr>
          <p:cNvCxnSpPr>
            <a:cxnSpLocks/>
          </p:cNvCxnSpPr>
          <p:nvPr/>
        </p:nvCxnSpPr>
        <p:spPr>
          <a:xfrm>
            <a:off x="3279339" y="3505564"/>
            <a:ext cx="1099711" cy="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直接连接符 218">
            <a:extLst>
              <a:ext uri="{FF2B5EF4-FFF2-40B4-BE49-F238E27FC236}">
                <a16:creationId xmlns:a16="http://schemas.microsoft.com/office/drawing/2014/main" xmlns="" id="{1F486316-C4B3-48BE-B15D-42B781773AD7}"/>
              </a:ext>
            </a:extLst>
          </p:cNvPr>
          <p:cNvCxnSpPr>
            <a:cxnSpLocks/>
          </p:cNvCxnSpPr>
          <p:nvPr/>
        </p:nvCxnSpPr>
        <p:spPr>
          <a:xfrm>
            <a:off x="8108767" y="3453855"/>
            <a:ext cx="1099711" cy="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直接连接符 219">
            <a:extLst>
              <a:ext uri="{FF2B5EF4-FFF2-40B4-BE49-F238E27FC236}">
                <a16:creationId xmlns:a16="http://schemas.microsoft.com/office/drawing/2014/main" xmlns="" id="{44452659-03DD-4A44-9B14-A37CDD9A4845}"/>
              </a:ext>
            </a:extLst>
          </p:cNvPr>
          <p:cNvCxnSpPr>
            <a:cxnSpLocks/>
          </p:cNvCxnSpPr>
          <p:nvPr/>
        </p:nvCxnSpPr>
        <p:spPr>
          <a:xfrm>
            <a:off x="10437259" y="3453855"/>
            <a:ext cx="1099711" cy="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" name="图片 86" descr="图片包含 物体  已生成高可信度的说明">
            <a:extLst>
              <a:ext uri="{FF2B5EF4-FFF2-40B4-BE49-F238E27FC236}">
                <a16:creationId xmlns:a16="http://schemas.microsoft.com/office/drawing/2014/main" xmlns="" id="{D83EC508-9586-4A2E-81D6-6D18CCEA3D9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11734" y="2364004"/>
            <a:ext cx="671509" cy="623544"/>
          </a:xfrm>
          <a:prstGeom prst="rect">
            <a:avLst/>
          </a:prstGeom>
        </p:spPr>
      </p:pic>
      <p:sp>
        <p:nvSpPr>
          <p:cNvPr id="88" name="文本框 87">
            <a:extLst>
              <a:ext uri="{FF2B5EF4-FFF2-40B4-BE49-F238E27FC236}">
                <a16:creationId xmlns:a16="http://schemas.microsoft.com/office/drawing/2014/main" xmlns="" id="{36B59BCB-8718-4F67-A89F-0B0C90F62DE0}"/>
              </a:ext>
            </a:extLst>
          </p:cNvPr>
          <p:cNvSpPr txBox="1"/>
          <p:nvPr/>
        </p:nvSpPr>
        <p:spPr>
          <a:xfrm>
            <a:off x="5448276" y="3140846"/>
            <a:ext cx="11984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Full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stack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9" name="直接连接符 88">
            <a:extLst>
              <a:ext uri="{FF2B5EF4-FFF2-40B4-BE49-F238E27FC236}">
                <a16:creationId xmlns:a16="http://schemas.microsoft.com/office/drawing/2014/main" xmlns="" id="{71C8AE01-61BF-405B-8E93-88E7D8445104}"/>
              </a:ext>
            </a:extLst>
          </p:cNvPr>
          <p:cNvCxnSpPr>
            <a:cxnSpLocks/>
          </p:cNvCxnSpPr>
          <p:nvPr/>
        </p:nvCxnSpPr>
        <p:spPr>
          <a:xfrm>
            <a:off x="5497632" y="3505564"/>
            <a:ext cx="1099711" cy="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文本框 89">
            <a:extLst>
              <a:ext uri="{FF2B5EF4-FFF2-40B4-BE49-F238E27FC236}">
                <a16:creationId xmlns:a16="http://schemas.microsoft.com/office/drawing/2014/main" xmlns="" id="{115EB126-CD87-4431-9095-5ECED896265E}"/>
              </a:ext>
            </a:extLst>
          </p:cNvPr>
          <p:cNvSpPr txBox="1"/>
          <p:nvPr/>
        </p:nvSpPr>
        <p:spPr>
          <a:xfrm>
            <a:off x="4920028" y="3991636"/>
            <a:ext cx="2554517" cy="6822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480"/>
              </a:spcBef>
            </a:pPr>
            <a:r>
              <a:rPr lang="en-US" altLang="zh-CN" sz="1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</a:t>
            </a:r>
            <a:r>
              <a:rPr lang="zh-CN" altLang="en-US" sz="10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rotection</a:t>
            </a:r>
            <a:r>
              <a:rPr lang="en-US" altLang="zh-CN" sz="10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+Integrated</a:t>
            </a:r>
            <a:r>
              <a:rPr lang="zh-CN" altLang="en-US" sz="10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recovery</a:t>
            </a:r>
            <a:r>
              <a:rPr lang="en-US" altLang="zh-CN" sz="10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machine</a:t>
            </a:r>
            <a:endParaRPr lang="en-US" altLang="zh-CN" sz="10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spcBef>
                <a:spcPts val="480"/>
              </a:spcBef>
            </a:pPr>
            <a:r>
              <a:rPr lang="zh-CN" altLang="en-US" sz="1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protection</a:t>
            </a:r>
            <a:r>
              <a:rPr lang="en-US" altLang="zh-CN" sz="1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:</a:t>
            </a:r>
            <a:r>
              <a:rPr lang="zh-CN" altLang="en-US" sz="1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Block level </a:t>
            </a:r>
            <a:r>
              <a:rPr lang="en-US" altLang="zh-CN" sz="1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(</a:t>
            </a:r>
            <a:r>
              <a:rPr lang="zh-CN" altLang="en-US" sz="1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patent</a:t>
            </a:r>
            <a:r>
              <a:rPr lang="en-US" altLang="zh-CN" sz="1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)</a:t>
            </a:r>
          </a:p>
          <a:p>
            <a:pPr>
              <a:spcBef>
                <a:spcPts val="480"/>
              </a:spcBef>
            </a:pPr>
            <a:r>
              <a:rPr lang="zh-CN" altLang="en-US" sz="1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恢复</a:t>
            </a:r>
            <a:r>
              <a:rPr lang="en-US" altLang="zh-CN" sz="1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:</a:t>
            </a:r>
            <a:r>
              <a:rPr lang="zh-CN" altLang="en-US" sz="1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全对象挂载</a:t>
            </a:r>
            <a:endParaRPr lang="en-US" altLang="zh-CN" sz="10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62" name="组合 61">
            <a:extLst>
              <a:ext uri="{FF2B5EF4-FFF2-40B4-BE49-F238E27FC236}">
                <a16:creationId xmlns:a16="http://schemas.microsoft.com/office/drawing/2014/main" xmlns="" id="{DBD3D596-3F2F-46AC-B8F0-3777E8FC2B8A}"/>
              </a:ext>
            </a:extLst>
          </p:cNvPr>
          <p:cNvGrpSpPr/>
          <p:nvPr/>
        </p:nvGrpSpPr>
        <p:grpSpPr>
          <a:xfrm>
            <a:off x="1104279" y="2226083"/>
            <a:ext cx="1069050" cy="847229"/>
            <a:chOff x="1067452" y="1854371"/>
            <a:chExt cx="1021823" cy="809801"/>
          </a:xfrm>
        </p:grpSpPr>
        <p:grpSp>
          <p:nvGrpSpPr>
            <p:cNvPr id="63" name="组合 62">
              <a:extLst>
                <a:ext uri="{FF2B5EF4-FFF2-40B4-BE49-F238E27FC236}">
                  <a16:creationId xmlns:a16="http://schemas.microsoft.com/office/drawing/2014/main" xmlns="" id="{378B69EB-0CA3-4C69-9888-11E37180E344}"/>
                </a:ext>
              </a:extLst>
            </p:cNvPr>
            <p:cNvGrpSpPr/>
            <p:nvPr/>
          </p:nvGrpSpPr>
          <p:grpSpPr>
            <a:xfrm flipH="1">
              <a:off x="1067452" y="2276916"/>
              <a:ext cx="556461" cy="387256"/>
              <a:chOff x="684359" y="2366596"/>
              <a:chExt cx="917748" cy="578344"/>
            </a:xfrm>
          </p:grpSpPr>
          <p:pic>
            <p:nvPicPr>
              <p:cNvPr id="69" name="pasted-image.pdf">
                <a:extLst>
                  <a:ext uri="{FF2B5EF4-FFF2-40B4-BE49-F238E27FC236}">
                    <a16:creationId xmlns:a16="http://schemas.microsoft.com/office/drawing/2014/main" xmlns="" id="{2C156071-ED1D-4C52-801F-75FD27B7F7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 cstate="screen">
                <a:duotone>
                  <a:prstClr val="black"/>
                  <a:schemeClr val="accent3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359767" y="2619739"/>
                <a:ext cx="242340" cy="242340"/>
              </a:xfrm>
              <a:prstGeom prst="rect">
                <a:avLst/>
              </a:prstGeom>
              <a:ln w="12700">
                <a:miter lim="400000"/>
              </a:ln>
            </p:spPr>
          </p:pic>
          <p:pic>
            <p:nvPicPr>
              <p:cNvPr id="70" name="图形 69" descr="计算机">
                <a:extLst>
                  <a:ext uri="{FF2B5EF4-FFF2-40B4-BE49-F238E27FC236}">
                    <a16:creationId xmlns:a16="http://schemas.microsoft.com/office/drawing/2014/main" xmlns="" id="{33F929B1-CD24-4BBA-BFF7-B59F9B7276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xmlns="" r:embed="rId19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684359" y="2366596"/>
                <a:ext cx="688454" cy="578344"/>
              </a:xfrm>
              <a:custGeom>
                <a:avLst/>
                <a:gdLst>
                  <a:gd name="connsiteX0" fmla="*/ 0 w 1195288"/>
                  <a:gd name="connsiteY0" fmla="*/ 0 h 1106892"/>
                  <a:gd name="connsiteX1" fmla="*/ 1195288 w 1195288"/>
                  <a:gd name="connsiteY1" fmla="*/ 0 h 1106892"/>
                  <a:gd name="connsiteX2" fmla="*/ 1195288 w 1195288"/>
                  <a:gd name="connsiteY2" fmla="*/ 1106892 h 1106892"/>
                  <a:gd name="connsiteX3" fmla="*/ 0 w 1195288"/>
                  <a:gd name="connsiteY3" fmla="*/ 1106892 h 1106892"/>
                  <a:gd name="connsiteX4" fmla="*/ 0 w 1195288"/>
                  <a:gd name="connsiteY4" fmla="*/ 932290 h 1106892"/>
                  <a:gd name="connsiteX5" fmla="*/ 802482 w 1195288"/>
                  <a:gd name="connsiteY5" fmla="*/ 932290 h 1106892"/>
                  <a:gd name="connsiteX6" fmla="*/ 802482 w 1195288"/>
                  <a:gd name="connsiteY6" fmla="*/ 146478 h 1106892"/>
                  <a:gd name="connsiteX7" fmla="*/ 0 w 1195288"/>
                  <a:gd name="connsiteY7" fmla="*/ 146478 h 11068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95288" h="1106892">
                    <a:moveTo>
                      <a:pt x="0" y="0"/>
                    </a:moveTo>
                    <a:lnTo>
                      <a:pt x="1195288" y="0"/>
                    </a:lnTo>
                    <a:lnTo>
                      <a:pt x="1195288" y="1106892"/>
                    </a:lnTo>
                    <a:lnTo>
                      <a:pt x="0" y="1106892"/>
                    </a:lnTo>
                    <a:lnTo>
                      <a:pt x="0" y="932290"/>
                    </a:lnTo>
                    <a:lnTo>
                      <a:pt x="802482" y="932290"/>
                    </a:lnTo>
                    <a:lnTo>
                      <a:pt x="802482" y="146478"/>
                    </a:lnTo>
                    <a:lnTo>
                      <a:pt x="0" y="146478"/>
                    </a:lnTo>
                    <a:close/>
                  </a:path>
                </a:pathLst>
              </a:custGeom>
            </p:spPr>
          </p:pic>
        </p:grpSp>
        <p:pic>
          <p:nvPicPr>
            <p:cNvPr id="64" name="图形 63" descr="云">
              <a:extLst>
                <a:ext uri="{FF2B5EF4-FFF2-40B4-BE49-F238E27FC236}">
                  <a16:creationId xmlns:a16="http://schemas.microsoft.com/office/drawing/2014/main" xmlns="" id="{008B5741-AA88-4735-94F0-A543D4C85A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xmlns="" r:embed="rId21"/>
                </a:ext>
              </a:extLst>
            </a:blip>
            <a:stretch>
              <a:fillRect/>
            </a:stretch>
          </p:blipFill>
          <p:spPr>
            <a:xfrm>
              <a:off x="1377280" y="1854371"/>
              <a:ext cx="392011" cy="392011"/>
            </a:xfrm>
            <a:prstGeom prst="rect">
              <a:avLst/>
            </a:prstGeom>
          </p:spPr>
        </p:pic>
        <p:pic>
          <p:nvPicPr>
            <p:cNvPr id="65" name="图形 64" descr="云">
              <a:extLst>
                <a:ext uri="{FF2B5EF4-FFF2-40B4-BE49-F238E27FC236}">
                  <a16:creationId xmlns:a16="http://schemas.microsoft.com/office/drawing/2014/main" xmlns="" id="{1383C615-5EE7-4493-A3FF-FB5F05241D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xmlns="" r:embed="rId23"/>
                </a:ext>
              </a:extLst>
            </a:blip>
            <a:stretch>
              <a:fillRect/>
            </a:stretch>
          </p:blipFill>
          <p:spPr>
            <a:xfrm>
              <a:off x="1750184" y="2320123"/>
              <a:ext cx="339091" cy="339092"/>
            </a:xfrm>
            <a:prstGeom prst="rect">
              <a:avLst/>
            </a:prstGeom>
          </p:spPr>
        </p:pic>
        <p:cxnSp>
          <p:nvCxnSpPr>
            <p:cNvPr id="66" name="直接箭头连接符 65">
              <a:extLst>
                <a:ext uri="{FF2B5EF4-FFF2-40B4-BE49-F238E27FC236}">
                  <a16:creationId xmlns:a16="http://schemas.microsoft.com/office/drawing/2014/main" xmlns="" id="{C06D12E9-DB8C-419C-8702-B4C9D234201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54351" y="2162949"/>
              <a:ext cx="167393" cy="297967"/>
            </a:xfrm>
            <a:prstGeom prst="straightConnector1">
              <a:avLst/>
            </a:prstGeom>
            <a:ln w="28575" cmpd="dbl">
              <a:solidFill>
                <a:schemeClr val="bg1">
                  <a:lumMod val="65000"/>
                </a:schemeClr>
              </a:solidFill>
              <a:prstDash val="solid"/>
              <a:headEnd type="triangle" w="sm" len="med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接箭头连接符 66">
              <a:extLst>
                <a:ext uri="{FF2B5EF4-FFF2-40B4-BE49-F238E27FC236}">
                  <a16:creationId xmlns:a16="http://schemas.microsoft.com/office/drawing/2014/main" xmlns="" id="{BE7647BB-2456-46CE-834D-5E2B1233D70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607415" y="2158351"/>
              <a:ext cx="183463" cy="305222"/>
            </a:xfrm>
            <a:prstGeom prst="straightConnector1">
              <a:avLst/>
            </a:prstGeom>
            <a:ln w="28575" cmpd="dbl">
              <a:solidFill>
                <a:schemeClr val="bg1">
                  <a:lumMod val="65000"/>
                </a:schemeClr>
              </a:solidFill>
              <a:prstDash val="solid"/>
              <a:headEnd type="triangle" w="sm" len="med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箭头连接符 67">
              <a:extLst>
                <a:ext uri="{FF2B5EF4-FFF2-40B4-BE49-F238E27FC236}">
                  <a16:creationId xmlns:a16="http://schemas.microsoft.com/office/drawing/2014/main" xmlns="" id="{C930318C-9EC3-4B10-829D-971224EC3493}"/>
                </a:ext>
              </a:extLst>
            </p:cNvPr>
            <p:cNvCxnSpPr>
              <a:cxnSpLocks/>
            </p:cNvCxnSpPr>
            <p:nvPr/>
          </p:nvCxnSpPr>
          <p:spPr>
            <a:xfrm>
              <a:off x="1373256" y="2532133"/>
              <a:ext cx="405892" cy="0"/>
            </a:xfrm>
            <a:prstGeom prst="straightConnector1">
              <a:avLst/>
            </a:prstGeom>
            <a:ln w="28575" cmpd="dbl">
              <a:solidFill>
                <a:schemeClr val="bg1">
                  <a:lumMod val="65000"/>
                </a:schemeClr>
              </a:solidFill>
              <a:prstDash val="solid"/>
              <a:headEnd type="triangle" w="sm" len="med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标题 1">
            <a:extLst>
              <a:ext uri="{FF2B5EF4-FFF2-40B4-BE49-F238E27FC236}">
                <a16:creationId xmlns:a16="http://schemas.microsoft.com/office/drawing/2014/main" xmlns="" id="{ACF3D754-AB02-462C-8270-8CEB2D1F2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Disaster Recovery </a:t>
            </a:r>
            <a:r>
              <a:rPr lang="en-US" altLang="zh-CN" dirty="0"/>
              <a:t>DR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259657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组合 173">
            <a:extLst>
              <a:ext uri="{FF2B5EF4-FFF2-40B4-BE49-F238E27FC236}">
                <a16:creationId xmlns:a16="http://schemas.microsoft.com/office/drawing/2014/main" xmlns="" id="{E97FD6D8-E1DF-4EE9-A4BA-5F960FC2682E}"/>
              </a:ext>
            </a:extLst>
          </p:cNvPr>
          <p:cNvGrpSpPr/>
          <p:nvPr/>
        </p:nvGrpSpPr>
        <p:grpSpPr>
          <a:xfrm>
            <a:off x="3150076" y="2008803"/>
            <a:ext cx="1069050" cy="847229"/>
            <a:chOff x="1067452" y="1854371"/>
            <a:chExt cx="1021823" cy="809801"/>
          </a:xfrm>
        </p:grpSpPr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xmlns="" id="{C77DE2C2-5585-4E99-AEAA-92FA79863E9F}"/>
                </a:ext>
              </a:extLst>
            </p:cNvPr>
            <p:cNvGrpSpPr/>
            <p:nvPr/>
          </p:nvGrpSpPr>
          <p:grpSpPr>
            <a:xfrm flipH="1">
              <a:off x="1067452" y="2276916"/>
              <a:ext cx="556461" cy="387256"/>
              <a:chOff x="684359" y="2366596"/>
              <a:chExt cx="917748" cy="578344"/>
            </a:xfrm>
          </p:grpSpPr>
          <p:pic>
            <p:nvPicPr>
              <p:cNvPr id="119" name="pasted-image.pdf">
                <a:extLst>
                  <a:ext uri="{FF2B5EF4-FFF2-40B4-BE49-F238E27FC236}">
                    <a16:creationId xmlns:a16="http://schemas.microsoft.com/office/drawing/2014/main" xmlns="" id="{FE4E214A-3E37-4110-AE5E-2EA82BEAE0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screen">
                <a:duotone>
                  <a:prstClr val="black"/>
                  <a:schemeClr val="accent3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359767" y="2619739"/>
                <a:ext cx="242340" cy="242340"/>
              </a:xfrm>
              <a:prstGeom prst="rect">
                <a:avLst/>
              </a:prstGeom>
              <a:ln w="12700">
                <a:miter lim="400000"/>
              </a:ln>
            </p:spPr>
          </p:pic>
          <p:pic>
            <p:nvPicPr>
              <p:cNvPr id="120" name="图形 119" descr="计算机">
                <a:extLst>
                  <a:ext uri="{FF2B5EF4-FFF2-40B4-BE49-F238E27FC236}">
                    <a16:creationId xmlns:a16="http://schemas.microsoft.com/office/drawing/2014/main" xmlns="" id="{7769ED9C-41FD-4506-9F24-465D0E0F70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684359" y="2366596"/>
                <a:ext cx="688454" cy="578344"/>
              </a:xfrm>
              <a:custGeom>
                <a:avLst/>
                <a:gdLst>
                  <a:gd name="connsiteX0" fmla="*/ 0 w 1195288"/>
                  <a:gd name="connsiteY0" fmla="*/ 0 h 1106892"/>
                  <a:gd name="connsiteX1" fmla="*/ 1195288 w 1195288"/>
                  <a:gd name="connsiteY1" fmla="*/ 0 h 1106892"/>
                  <a:gd name="connsiteX2" fmla="*/ 1195288 w 1195288"/>
                  <a:gd name="connsiteY2" fmla="*/ 1106892 h 1106892"/>
                  <a:gd name="connsiteX3" fmla="*/ 0 w 1195288"/>
                  <a:gd name="connsiteY3" fmla="*/ 1106892 h 1106892"/>
                  <a:gd name="connsiteX4" fmla="*/ 0 w 1195288"/>
                  <a:gd name="connsiteY4" fmla="*/ 932290 h 1106892"/>
                  <a:gd name="connsiteX5" fmla="*/ 802482 w 1195288"/>
                  <a:gd name="connsiteY5" fmla="*/ 932290 h 1106892"/>
                  <a:gd name="connsiteX6" fmla="*/ 802482 w 1195288"/>
                  <a:gd name="connsiteY6" fmla="*/ 146478 h 1106892"/>
                  <a:gd name="connsiteX7" fmla="*/ 0 w 1195288"/>
                  <a:gd name="connsiteY7" fmla="*/ 146478 h 11068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95288" h="1106892">
                    <a:moveTo>
                      <a:pt x="0" y="0"/>
                    </a:moveTo>
                    <a:lnTo>
                      <a:pt x="1195288" y="0"/>
                    </a:lnTo>
                    <a:lnTo>
                      <a:pt x="1195288" y="1106892"/>
                    </a:lnTo>
                    <a:lnTo>
                      <a:pt x="0" y="1106892"/>
                    </a:lnTo>
                    <a:lnTo>
                      <a:pt x="0" y="932290"/>
                    </a:lnTo>
                    <a:lnTo>
                      <a:pt x="802482" y="932290"/>
                    </a:lnTo>
                    <a:lnTo>
                      <a:pt x="802482" y="146478"/>
                    </a:lnTo>
                    <a:lnTo>
                      <a:pt x="0" y="146478"/>
                    </a:lnTo>
                    <a:close/>
                  </a:path>
                </a:pathLst>
              </a:custGeom>
            </p:spPr>
          </p:pic>
        </p:grpSp>
        <p:pic>
          <p:nvPicPr>
            <p:cNvPr id="4" name="图形 3" descr="云">
              <a:extLst>
                <a:ext uri="{FF2B5EF4-FFF2-40B4-BE49-F238E27FC236}">
                  <a16:creationId xmlns:a16="http://schemas.microsoft.com/office/drawing/2014/main" xmlns="" id="{991FF8F8-89AE-4E81-95E6-86E16234D5A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p:blipFill>
          <p:spPr>
            <a:xfrm>
              <a:off x="1377280" y="1854371"/>
              <a:ext cx="392011" cy="392011"/>
            </a:xfrm>
            <a:prstGeom prst="rect">
              <a:avLst/>
            </a:prstGeom>
          </p:spPr>
        </p:pic>
        <p:pic>
          <p:nvPicPr>
            <p:cNvPr id="123" name="图形 122" descr="云">
              <a:extLst>
                <a:ext uri="{FF2B5EF4-FFF2-40B4-BE49-F238E27FC236}">
                  <a16:creationId xmlns:a16="http://schemas.microsoft.com/office/drawing/2014/main" xmlns="" id="{BF2D11DB-C737-4EC0-898C-122D547B86D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p:blipFill>
          <p:spPr>
            <a:xfrm>
              <a:off x="1750184" y="2320123"/>
              <a:ext cx="339091" cy="339092"/>
            </a:xfrm>
            <a:prstGeom prst="rect">
              <a:avLst/>
            </a:prstGeom>
          </p:spPr>
        </p:pic>
        <p:cxnSp>
          <p:nvCxnSpPr>
            <p:cNvPr id="22" name="直接箭头连接符 21">
              <a:extLst>
                <a:ext uri="{FF2B5EF4-FFF2-40B4-BE49-F238E27FC236}">
                  <a16:creationId xmlns:a16="http://schemas.microsoft.com/office/drawing/2014/main" xmlns="" id="{B82ECB9F-2A9E-476D-9141-FFD419B1C5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54351" y="2162949"/>
              <a:ext cx="167393" cy="297967"/>
            </a:xfrm>
            <a:prstGeom prst="straightConnector1">
              <a:avLst/>
            </a:prstGeom>
            <a:ln w="28575" cmpd="dbl">
              <a:solidFill>
                <a:schemeClr val="bg1">
                  <a:lumMod val="65000"/>
                </a:schemeClr>
              </a:solidFill>
              <a:prstDash val="solid"/>
              <a:headEnd type="triangle" w="sm" len="med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直接箭头连接符 153">
              <a:extLst>
                <a:ext uri="{FF2B5EF4-FFF2-40B4-BE49-F238E27FC236}">
                  <a16:creationId xmlns:a16="http://schemas.microsoft.com/office/drawing/2014/main" xmlns="" id="{7E2E8C30-5C60-4FEE-8235-0B5D842BE76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607415" y="2158351"/>
              <a:ext cx="183463" cy="305222"/>
            </a:xfrm>
            <a:prstGeom prst="straightConnector1">
              <a:avLst/>
            </a:prstGeom>
            <a:ln w="28575" cmpd="dbl">
              <a:solidFill>
                <a:schemeClr val="bg1">
                  <a:lumMod val="65000"/>
                </a:schemeClr>
              </a:solidFill>
              <a:prstDash val="solid"/>
              <a:headEnd type="triangle" w="sm" len="med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直接箭头连接符 154">
              <a:extLst>
                <a:ext uri="{FF2B5EF4-FFF2-40B4-BE49-F238E27FC236}">
                  <a16:creationId xmlns:a16="http://schemas.microsoft.com/office/drawing/2014/main" xmlns="" id="{78B76B0C-D7EB-4098-8E3E-808F41E2B2FA}"/>
                </a:ext>
              </a:extLst>
            </p:cNvPr>
            <p:cNvCxnSpPr>
              <a:cxnSpLocks/>
            </p:cNvCxnSpPr>
            <p:nvPr/>
          </p:nvCxnSpPr>
          <p:spPr>
            <a:xfrm>
              <a:off x="1373256" y="2532133"/>
              <a:ext cx="405892" cy="0"/>
            </a:xfrm>
            <a:prstGeom prst="straightConnector1">
              <a:avLst/>
            </a:prstGeom>
            <a:ln w="28575" cmpd="dbl">
              <a:solidFill>
                <a:schemeClr val="bg1">
                  <a:lumMod val="65000"/>
                </a:schemeClr>
              </a:solidFill>
              <a:prstDash val="solid"/>
              <a:headEnd type="triangle" w="sm" len="med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8" name="图片 47">
            <a:extLst>
              <a:ext uri="{FF2B5EF4-FFF2-40B4-BE49-F238E27FC236}">
                <a16:creationId xmlns:a16="http://schemas.microsoft.com/office/drawing/2014/main" xmlns="" id="{DD494EEA-51B5-439E-AF16-668E3C72341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74547" y="2124285"/>
            <a:ext cx="668494" cy="616266"/>
          </a:xfrm>
          <a:prstGeom prst="rect">
            <a:avLst/>
          </a:prstGeom>
        </p:spPr>
      </p:pic>
      <p:sp>
        <p:nvSpPr>
          <p:cNvPr id="181" name="文本框 180">
            <a:extLst>
              <a:ext uri="{FF2B5EF4-FFF2-40B4-BE49-F238E27FC236}">
                <a16:creationId xmlns:a16="http://schemas.microsoft.com/office/drawing/2014/main" xmlns="" id="{DB50A899-A2F3-4BFD-A8A6-509D41168B4F}"/>
              </a:ext>
            </a:extLst>
          </p:cNvPr>
          <p:cNvSpPr txBox="1"/>
          <p:nvPr/>
        </p:nvSpPr>
        <p:spPr>
          <a:xfrm>
            <a:off x="2719184" y="3029558"/>
            <a:ext cx="193083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Across any 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platform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b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</a:t>
            </a: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Disaster Recovery</a:t>
            </a:r>
            <a:r>
              <a: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migrate</a:t>
            </a:r>
            <a:r>
              <a: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]</a:t>
            </a:r>
            <a:endParaRPr lang="zh-CN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2" name="文本框 181">
            <a:extLst>
              <a:ext uri="{FF2B5EF4-FFF2-40B4-BE49-F238E27FC236}">
                <a16:creationId xmlns:a16="http://schemas.microsoft.com/office/drawing/2014/main" xmlns="" id="{C9CAB9BC-A568-4B08-AC1F-A32CA88B2F71}"/>
              </a:ext>
            </a:extLst>
          </p:cNvPr>
          <p:cNvSpPr txBox="1"/>
          <p:nvPr/>
        </p:nvSpPr>
        <p:spPr>
          <a:xfrm>
            <a:off x="2939351" y="3796542"/>
            <a:ext cx="13963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 dirty="0" smtClean="0">
                <a:latin typeface="微软雅黑 Light" panose="020B0502040204020203" pitchFamily="34" charset="-122"/>
                <a:ea typeface="微软雅黑 Light" panose="020B0502040204020203" pitchFamily="34" charset="-122"/>
                <a:sym typeface="Wingdings" panose="05000000000000000000" pitchFamily="2" charset="2"/>
              </a:rPr>
              <a:t>P</a:t>
            </a:r>
            <a:r>
              <a:rPr lang="zh-CN" altLang="en-US" sz="1000" dirty="0" smtClean="0">
                <a:latin typeface="微软雅黑 Light" panose="020B0502040204020203" pitchFamily="34" charset="-122"/>
                <a:ea typeface="微软雅黑 Light" panose="020B0502040204020203" pitchFamily="34" charset="-122"/>
                <a:sym typeface="Wingdings" panose="05000000000000000000" pitchFamily="2" charset="2"/>
              </a:rPr>
              <a:t>hysical</a:t>
            </a:r>
            <a:r>
              <a:rPr lang="en-US" altLang="zh-CN" sz="1000" dirty="0" smtClean="0">
                <a:latin typeface="微软雅黑 Light" panose="020B0502040204020203" pitchFamily="34" charset="-122"/>
                <a:ea typeface="微软雅黑 Light" panose="020B0502040204020203" pitchFamily="34" charset="-122"/>
                <a:sym typeface="Wingdings" panose="05000000000000000000" pitchFamily="2" charset="2"/>
              </a:rPr>
              <a:t> </a:t>
            </a:r>
            <a:r>
              <a:rPr lang="en-US" altLang="zh-CN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Wingdings" panose="05000000000000000000" pitchFamily="2" charset="2"/>
              </a:rPr>
              <a:t></a:t>
            </a:r>
            <a:r>
              <a:rPr lang="en-US" altLang="zh-CN" sz="1000" dirty="0">
                <a:latin typeface="微软雅黑 Light" panose="020B0502040204020203" pitchFamily="34" charset="-122"/>
                <a:ea typeface="微软雅黑 Light" panose="020B0502040204020203" pitchFamily="34" charset="-122"/>
                <a:sym typeface="Wingdings" panose="05000000000000000000" pitchFamily="2" charset="2"/>
              </a:rPr>
              <a:t> </a:t>
            </a:r>
            <a:r>
              <a:rPr lang="en-US" altLang="zh-CN" sz="1000" dirty="0" smtClean="0">
                <a:latin typeface="微软雅黑 Light" panose="020B0502040204020203" pitchFamily="34" charset="-122"/>
                <a:ea typeface="微软雅黑 Light" panose="020B0502040204020203" pitchFamily="34" charset="-122"/>
                <a:sym typeface="Wingdings" panose="05000000000000000000" pitchFamily="2" charset="2"/>
              </a:rPr>
              <a:t>C</a:t>
            </a:r>
            <a:r>
              <a:rPr lang="zh-CN" altLang="en-US" sz="1000" dirty="0" smtClean="0">
                <a:latin typeface="微软雅黑 Light" panose="020B0502040204020203" pitchFamily="34" charset="-122"/>
                <a:ea typeface="微软雅黑 Light" panose="020B0502040204020203" pitchFamily="34" charset="-122"/>
                <a:sym typeface="Wingdings" panose="05000000000000000000" pitchFamily="2" charset="2"/>
              </a:rPr>
              <a:t>loud</a:t>
            </a:r>
            <a:endParaRPr lang="zh-CN" altLang="en-US" sz="10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83" name="文本框 182">
            <a:extLst>
              <a:ext uri="{FF2B5EF4-FFF2-40B4-BE49-F238E27FC236}">
                <a16:creationId xmlns:a16="http://schemas.microsoft.com/office/drawing/2014/main" xmlns="" id="{C5091339-251D-4C19-AD02-56DCBC8E1016}"/>
              </a:ext>
            </a:extLst>
          </p:cNvPr>
          <p:cNvSpPr txBox="1"/>
          <p:nvPr/>
        </p:nvSpPr>
        <p:spPr>
          <a:xfrm>
            <a:off x="2600706" y="4309458"/>
            <a:ext cx="20424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00" dirty="0">
                <a:latin typeface="微软雅黑 Light" panose="020B0502040204020203" pitchFamily="34" charset="-122"/>
                <a:ea typeface="微软雅黑 Light" panose="020B0502040204020203" pitchFamily="34" charset="-122"/>
                <a:sym typeface="Wingdings" panose="05000000000000000000" pitchFamily="2" charset="2"/>
              </a:rPr>
              <a:t>Private </a:t>
            </a:r>
            <a:r>
              <a:rPr lang="zh-CN" altLang="en-US" sz="1000" dirty="0" smtClean="0">
                <a:latin typeface="微软雅黑 Light" panose="020B0502040204020203" pitchFamily="34" charset="-122"/>
                <a:ea typeface="微软雅黑 Light" panose="020B0502040204020203" pitchFamily="34" charset="-122"/>
                <a:sym typeface="Wingdings" panose="05000000000000000000" pitchFamily="2" charset="2"/>
              </a:rPr>
              <a:t>Cloud</a:t>
            </a:r>
            <a:r>
              <a:rPr lang="en-US" altLang="zh-CN" sz="1000" dirty="0" smtClean="0">
                <a:latin typeface="微软雅黑 Light" panose="020B0502040204020203" pitchFamily="34" charset="-122"/>
                <a:ea typeface="微软雅黑 Light" panose="020B0502040204020203" pitchFamily="34" charset="-122"/>
                <a:sym typeface="Wingdings" panose="05000000000000000000" pitchFamily="2" charset="2"/>
              </a:rPr>
              <a:t> </a:t>
            </a:r>
            <a:r>
              <a:rPr lang="en-US" altLang="zh-CN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Wingdings" panose="05000000000000000000" pitchFamily="2" charset="2"/>
              </a:rPr>
              <a:t> </a:t>
            </a:r>
            <a:r>
              <a:rPr lang="zh-CN" altLang="en-US" sz="1000" dirty="0" smtClean="0">
                <a:latin typeface="微软雅黑 Light" panose="020B0502040204020203" pitchFamily="34" charset="-122"/>
                <a:ea typeface="微软雅黑 Light" panose="020B0502040204020203" pitchFamily="34" charset="-122"/>
                <a:sym typeface="Wingdings" panose="05000000000000000000" pitchFamily="2" charset="2"/>
              </a:rPr>
              <a:t>Public </a:t>
            </a:r>
            <a:r>
              <a:rPr lang="en-US" altLang="zh-CN" sz="1000" dirty="0">
                <a:latin typeface="微软雅黑 Light" panose="020B0502040204020203" pitchFamily="34" charset="-122"/>
                <a:ea typeface="微软雅黑 Light" panose="020B0502040204020203" pitchFamily="34" charset="-122"/>
                <a:sym typeface="Wingdings" panose="05000000000000000000" pitchFamily="2" charset="2"/>
              </a:rPr>
              <a:t>C</a:t>
            </a:r>
            <a:r>
              <a:rPr lang="zh-CN" altLang="en-US" sz="1000" dirty="0" smtClean="0">
                <a:latin typeface="微软雅黑 Light" panose="020B0502040204020203" pitchFamily="34" charset="-122"/>
                <a:ea typeface="微软雅黑 Light" panose="020B0502040204020203" pitchFamily="34" charset="-122"/>
                <a:sym typeface="Wingdings" panose="05000000000000000000" pitchFamily="2" charset="2"/>
              </a:rPr>
              <a:t>loud</a:t>
            </a:r>
            <a:endParaRPr lang="zh-CN" altLang="en-US" sz="10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84" name="文本框 183">
            <a:extLst>
              <a:ext uri="{FF2B5EF4-FFF2-40B4-BE49-F238E27FC236}">
                <a16:creationId xmlns:a16="http://schemas.microsoft.com/office/drawing/2014/main" xmlns="" id="{99B896B1-FDB4-4D09-9229-05CBF1070C62}"/>
              </a:ext>
            </a:extLst>
          </p:cNvPr>
          <p:cNvSpPr txBox="1"/>
          <p:nvPr/>
        </p:nvSpPr>
        <p:spPr>
          <a:xfrm>
            <a:off x="2646560" y="4562309"/>
            <a:ext cx="198195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00" dirty="0">
                <a:latin typeface="微软雅黑 Light" panose="020B0502040204020203" pitchFamily="34" charset="-122"/>
                <a:ea typeface="微软雅黑 Light" panose="020B0502040204020203" pitchFamily="34" charset="-122"/>
                <a:sym typeface="Wingdings" panose="05000000000000000000" pitchFamily="2" charset="2"/>
              </a:rPr>
              <a:t>Public </a:t>
            </a:r>
            <a:r>
              <a:rPr lang="en-US" altLang="zh-CN" sz="1000" dirty="0" smtClean="0">
                <a:latin typeface="微软雅黑 Light" panose="020B0502040204020203" pitchFamily="34" charset="-122"/>
                <a:ea typeface="微软雅黑 Light" panose="020B0502040204020203" pitchFamily="34" charset="-122"/>
                <a:sym typeface="Wingdings" panose="05000000000000000000" pitchFamily="2" charset="2"/>
              </a:rPr>
              <a:t>C</a:t>
            </a:r>
            <a:r>
              <a:rPr lang="zh-CN" altLang="en-US" sz="1000" dirty="0" smtClean="0">
                <a:latin typeface="微软雅黑 Light" panose="020B0502040204020203" pitchFamily="34" charset="-122"/>
                <a:ea typeface="微软雅黑 Light" panose="020B0502040204020203" pitchFamily="34" charset="-122"/>
                <a:sym typeface="Wingdings" panose="05000000000000000000" pitchFamily="2" charset="2"/>
              </a:rPr>
              <a:t>loud</a:t>
            </a:r>
            <a:r>
              <a:rPr lang="en-US" altLang="zh-CN" sz="1000" dirty="0" smtClean="0">
                <a:latin typeface="微软雅黑 Light" panose="020B0502040204020203" pitchFamily="34" charset="-122"/>
                <a:ea typeface="微软雅黑 Light" panose="020B0502040204020203" pitchFamily="34" charset="-122"/>
                <a:sym typeface="Wingdings" panose="05000000000000000000" pitchFamily="2" charset="2"/>
              </a:rPr>
              <a:t> </a:t>
            </a:r>
            <a:r>
              <a:rPr lang="en-US" altLang="zh-CN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Wingdings" panose="05000000000000000000" pitchFamily="2" charset="2"/>
              </a:rPr>
              <a:t> </a:t>
            </a:r>
            <a:r>
              <a:rPr lang="zh-CN" altLang="en-US" sz="1000" dirty="0" smtClean="0">
                <a:latin typeface="微软雅黑 Light" panose="020B0502040204020203" pitchFamily="34" charset="-122"/>
                <a:ea typeface="微软雅黑 Light" panose="020B0502040204020203" pitchFamily="34" charset="-122"/>
                <a:sym typeface="Wingdings" panose="05000000000000000000" pitchFamily="2" charset="2"/>
              </a:rPr>
              <a:t>Public</a:t>
            </a:r>
            <a:r>
              <a:rPr lang="en-US" altLang="zh-CN" sz="1000" dirty="0" smtClean="0">
                <a:latin typeface="微软雅黑 Light" panose="020B0502040204020203" pitchFamily="34" charset="-122"/>
                <a:ea typeface="微软雅黑 Light" panose="020B0502040204020203" pitchFamily="34" charset="-122"/>
                <a:sym typeface="Wingdings" panose="05000000000000000000" pitchFamily="2" charset="2"/>
              </a:rPr>
              <a:t> C</a:t>
            </a:r>
            <a:r>
              <a:rPr lang="zh-CN" altLang="en-US" sz="1000" dirty="0" smtClean="0">
                <a:latin typeface="微软雅黑 Light" panose="020B0502040204020203" pitchFamily="34" charset="-122"/>
                <a:ea typeface="微软雅黑 Light" panose="020B0502040204020203" pitchFamily="34" charset="-122"/>
                <a:sym typeface="Wingdings" panose="05000000000000000000" pitchFamily="2" charset="2"/>
              </a:rPr>
              <a:t>loud</a:t>
            </a:r>
            <a:endParaRPr lang="zh-CN" altLang="en-US" sz="10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85" name="文本框 184">
            <a:extLst>
              <a:ext uri="{FF2B5EF4-FFF2-40B4-BE49-F238E27FC236}">
                <a16:creationId xmlns:a16="http://schemas.microsoft.com/office/drawing/2014/main" xmlns="" id="{AB5E5BF4-EDA0-400E-9C17-684F66AFD012}"/>
              </a:ext>
            </a:extLst>
          </p:cNvPr>
          <p:cNvSpPr txBox="1"/>
          <p:nvPr/>
        </p:nvSpPr>
        <p:spPr>
          <a:xfrm>
            <a:off x="2719184" y="4837551"/>
            <a:ext cx="18378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OpenStack | </a:t>
            </a:r>
            <a:r>
              <a:rPr lang="en-US" altLang="zh-CN" sz="1000" dirty="0" err="1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Vmware</a:t>
            </a:r>
            <a:r>
              <a:rPr lang="en-US" altLang="zh-CN" sz="1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endParaRPr lang="en-US" altLang="zh-CN" sz="1000" dirty="0" smtClean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algn="ctr"/>
            <a:r>
              <a:rPr lang="en-US" altLang="zh-CN" sz="10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KVM | Xen | Hyper-V</a:t>
            </a:r>
            <a:endParaRPr lang="en-US" altLang="zh-CN" sz="10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225" name="组合 224">
            <a:extLst>
              <a:ext uri="{FF2B5EF4-FFF2-40B4-BE49-F238E27FC236}">
                <a16:creationId xmlns:a16="http://schemas.microsoft.com/office/drawing/2014/main" xmlns="" id="{B48640BE-B798-4383-9990-76D7CA274CF3}"/>
              </a:ext>
            </a:extLst>
          </p:cNvPr>
          <p:cNvGrpSpPr/>
          <p:nvPr/>
        </p:nvGrpSpPr>
        <p:grpSpPr>
          <a:xfrm>
            <a:off x="2242591" y="5657302"/>
            <a:ext cx="6852429" cy="652942"/>
            <a:chOff x="658699" y="5080047"/>
            <a:chExt cx="4399558" cy="419217"/>
          </a:xfrm>
        </p:grpSpPr>
        <p:pic>
          <p:nvPicPr>
            <p:cNvPr id="186" name="图片 185">
              <a:extLst>
                <a:ext uri="{FF2B5EF4-FFF2-40B4-BE49-F238E27FC236}">
                  <a16:creationId xmlns:a16="http://schemas.microsoft.com/office/drawing/2014/main" xmlns="" id="{CBD1E6EE-B135-466C-97BA-69B1C433BB6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screen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86779" y="5080276"/>
              <a:ext cx="419672" cy="418988"/>
            </a:xfrm>
            <a:prstGeom prst="rect">
              <a:avLst/>
            </a:prstGeom>
          </p:spPr>
        </p:pic>
        <p:pic>
          <p:nvPicPr>
            <p:cNvPr id="187" name="图片 186">
              <a:extLst>
                <a:ext uri="{FF2B5EF4-FFF2-40B4-BE49-F238E27FC236}">
                  <a16:creationId xmlns:a16="http://schemas.microsoft.com/office/drawing/2014/main" xmlns="" id="{541CDA7C-AC96-4FE8-8BE1-C67D76196E9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58699" y="5142431"/>
              <a:ext cx="611987" cy="252893"/>
            </a:xfrm>
            <a:prstGeom prst="rect">
              <a:avLst/>
            </a:prstGeom>
          </p:spPr>
        </p:pic>
        <p:pic>
          <p:nvPicPr>
            <p:cNvPr id="188" name="图片 61">
              <a:extLst>
                <a:ext uri="{FF2B5EF4-FFF2-40B4-BE49-F238E27FC236}">
                  <a16:creationId xmlns:a16="http://schemas.microsoft.com/office/drawing/2014/main" xmlns="" id="{30D6B483-E1A5-4A58-9EDF-3FA9798A53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screen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089275" y="5199786"/>
              <a:ext cx="575480" cy="187378"/>
            </a:xfrm>
            <a:prstGeom prst="rect">
              <a:avLst/>
            </a:prstGeom>
          </p:spPr>
        </p:pic>
        <p:pic>
          <p:nvPicPr>
            <p:cNvPr id="189" name="图片 188">
              <a:extLst>
                <a:ext uri="{FF2B5EF4-FFF2-40B4-BE49-F238E27FC236}">
                  <a16:creationId xmlns:a16="http://schemas.microsoft.com/office/drawing/2014/main" xmlns="" id="{F51D641A-DC6B-43F4-98BB-B3039B53A9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screen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54351" y="5092833"/>
              <a:ext cx="672365" cy="294331"/>
            </a:xfrm>
            <a:prstGeom prst="rect">
              <a:avLst/>
            </a:prstGeom>
          </p:spPr>
        </p:pic>
        <p:pic>
          <p:nvPicPr>
            <p:cNvPr id="190" name="图片 189">
              <a:extLst>
                <a:ext uri="{FF2B5EF4-FFF2-40B4-BE49-F238E27FC236}">
                  <a16:creationId xmlns:a16="http://schemas.microsoft.com/office/drawing/2014/main" xmlns="" id="{526911FD-0F14-4F7A-AFE0-5BD768D5A90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screen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727314" y="5212172"/>
              <a:ext cx="592138" cy="162605"/>
            </a:xfrm>
            <a:prstGeom prst="rect">
              <a:avLst/>
            </a:prstGeom>
          </p:spPr>
        </p:pic>
        <p:pic>
          <p:nvPicPr>
            <p:cNvPr id="191" name="图片 190">
              <a:extLst>
                <a:ext uri="{FF2B5EF4-FFF2-40B4-BE49-F238E27FC236}">
                  <a16:creationId xmlns:a16="http://schemas.microsoft.com/office/drawing/2014/main" xmlns="" id="{EA3C0DAF-A84D-44DD-BC61-5ED8F8CA6168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screen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964517" y="5080047"/>
              <a:ext cx="393888" cy="406353"/>
            </a:xfrm>
            <a:prstGeom prst="rect">
              <a:avLst/>
            </a:prstGeom>
          </p:spPr>
        </p:pic>
        <p:pic>
          <p:nvPicPr>
            <p:cNvPr id="192" name="图片 191">
              <a:extLst>
                <a:ext uri="{FF2B5EF4-FFF2-40B4-BE49-F238E27FC236}">
                  <a16:creationId xmlns:a16="http://schemas.microsoft.com/office/drawing/2014/main" xmlns="" id="{73E2ECE1-C36F-4E8D-BFE2-EA17A6B2D2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screen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95811" y="5212172"/>
              <a:ext cx="562446" cy="183618"/>
            </a:xfrm>
            <a:prstGeom prst="rect">
              <a:avLst/>
            </a:prstGeom>
          </p:spPr>
        </p:pic>
      </p:grpSp>
      <p:sp>
        <p:nvSpPr>
          <p:cNvPr id="203" name="文本框 202">
            <a:extLst>
              <a:ext uri="{FF2B5EF4-FFF2-40B4-BE49-F238E27FC236}">
                <a16:creationId xmlns:a16="http://schemas.microsoft.com/office/drawing/2014/main" xmlns="" id="{1AA22AA6-9792-4DD3-A084-38352502A1F6}"/>
              </a:ext>
            </a:extLst>
          </p:cNvPr>
          <p:cNvSpPr txBox="1"/>
          <p:nvPr/>
        </p:nvSpPr>
        <p:spPr>
          <a:xfrm>
            <a:off x="7423371" y="3118199"/>
            <a:ext cx="13708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 key migration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4" name="文本框 203">
            <a:extLst>
              <a:ext uri="{FF2B5EF4-FFF2-40B4-BE49-F238E27FC236}">
                <a16:creationId xmlns:a16="http://schemas.microsoft.com/office/drawing/2014/main" xmlns="" id="{BB5148F4-6E3D-450B-91CD-030BD2C09A52}"/>
              </a:ext>
            </a:extLst>
          </p:cNvPr>
          <p:cNvSpPr txBox="1"/>
          <p:nvPr/>
        </p:nvSpPr>
        <p:spPr>
          <a:xfrm>
            <a:off x="7039770" y="3887941"/>
            <a:ext cx="2319121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480"/>
              </a:spcBef>
            </a:pPr>
            <a:r>
              <a:rPr lang="zh-CN" altLang="en-US" sz="1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无需层层部署</a:t>
            </a:r>
            <a:endParaRPr lang="en-US" altLang="zh-CN" sz="10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spcBef>
                <a:spcPts val="480"/>
              </a:spcBef>
            </a:pPr>
            <a:r>
              <a:rPr lang="en-US" altLang="zh-CN" sz="10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One-click </a:t>
            </a:r>
            <a:r>
              <a:rPr lang="zh-CN" altLang="en-US" sz="10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migrat</a:t>
            </a:r>
            <a:r>
              <a:rPr lang="en-US" altLang="zh-CN" sz="10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ion</a:t>
            </a:r>
            <a:endParaRPr lang="en-US" altLang="zh-CN" sz="10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spcBef>
                <a:spcPts val="480"/>
              </a:spcBef>
            </a:pPr>
            <a:r>
              <a:rPr lang="en-US" altLang="zh-CN" sz="1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S</a:t>
            </a:r>
            <a:r>
              <a:rPr lang="zh-CN" altLang="en-US" sz="10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ystem</a:t>
            </a:r>
            <a:r>
              <a:rPr lang="en-US" altLang="zh-CN" sz="10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+</a:t>
            </a:r>
            <a:r>
              <a:rPr lang="en-US" altLang="zh-CN" sz="1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A</a:t>
            </a:r>
            <a:r>
              <a:rPr lang="zh-CN" altLang="en-US" sz="10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pplication</a:t>
            </a:r>
            <a:r>
              <a:rPr lang="en-US" altLang="zh-CN" sz="10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+D</a:t>
            </a:r>
            <a:r>
              <a:rPr lang="zh-CN" altLang="en-US" sz="10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ata</a:t>
            </a:r>
            <a:endParaRPr lang="en-US" altLang="zh-CN" sz="1000" dirty="0" smtClean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spcBef>
                <a:spcPts val="480"/>
              </a:spcBef>
            </a:pPr>
            <a:r>
              <a:rPr lang="zh-CN" altLang="en-US" sz="10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migration</a:t>
            </a:r>
            <a:endParaRPr lang="en-US" altLang="zh-CN" sz="10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06" name="文本框 205">
            <a:extLst>
              <a:ext uri="{FF2B5EF4-FFF2-40B4-BE49-F238E27FC236}">
                <a16:creationId xmlns:a16="http://schemas.microsoft.com/office/drawing/2014/main" xmlns="" id="{0F574463-4BFE-4C21-B174-D03A9977A8B9}"/>
              </a:ext>
            </a:extLst>
          </p:cNvPr>
          <p:cNvSpPr txBox="1"/>
          <p:nvPr/>
        </p:nvSpPr>
        <p:spPr>
          <a:xfrm>
            <a:off x="9453757" y="3106501"/>
            <a:ext cx="16962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Verifiable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/ </a:t>
            </a:r>
            <a:r>
              <a:rPr lang="zh-CN" altLang="en-US" sz="1200" spc="36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回滚</a:t>
            </a:r>
            <a:endParaRPr lang="en-US" altLang="zh-CN" sz="1200" spc="36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7" name="文本框 206">
            <a:extLst>
              <a:ext uri="{FF2B5EF4-FFF2-40B4-BE49-F238E27FC236}">
                <a16:creationId xmlns:a16="http://schemas.microsoft.com/office/drawing/2014/main" xmlns="" id="{2D8F97C2-8BF2-46BE-B949-F6A315895136}"/>
              </a:ext>
            </a:extLst>
          </p:cNvPr>
          <p:cNvSpPr txBox="1"/>
          <p:nvPr/>
        </p:nvSpPr>
        <p:spPr>
          <a:xfrm>
            <a:off x="9633075" y="3919652"/>
            <a:ext cx="1653144" cy="6822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480"/>
              </a:spcBef>
            </a:pPr>
            <a:r>
              <a:rPr lang="zh-CN" altLang="en-US" sz="1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迁移结果可测试</a:t>
            </a:r>
            <a:r>
              <a:rPr lang="en-US" altLang="zh-CN" sz="1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/</a:t>
            </a:r>
            <a:r>
              <a:rPr lang="zh-CN" altLang="en-US" sz="1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验证</a:t>
            </a:r>
            <a:endParaRPr lang="en-US" altLang="zh-CN" sz="10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spcBef>
                <a:spcPts val="480"/>
              </a:spcBef>
            </a:pPr>
            <a:r>
              <a:rPr lang="zh-CN" altLang="en-US" sz="1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有问题可随时回滚</a:t>
            </a:r>
            <a:endParaRPr lang="en-US" altLang="zh-CN" sz="10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spcBef>
                <a:spcPts val="480"/>
              </a:spcBef>
            </a:pPr>
            <a:r>
              <a:rPr lang="en-US" altLang="zh-CN" sz="10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Zero r</a:t>
            </a:r>
            <a:r>
              <a:rPr lang="zh-CN" altLang="en-US" sz="10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isk </a:t>
            </a:r>
            <a:r>
              <a:rPr lang="zh-CN" altLang="en-US" sz="1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migration</a:t>
            </a:r>
            <a:endParaRPr lang="en-US" altLang="zh-CN" sz="10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cxnSp>
        <p:nvCxnSpPr>
          <p:cNvPr id="217" name="直接连接符 216">
            <a:extLst>
              <a:ext uri="{FF2B5EF4-FFF2-40B4-BE49-F238E27FC236}">
                <a16:creationId xmlns:a16="http://schemas.microsoft.com/office/drawing/2014/main" xmlns="" id="{8BD60F81-7CD3-4006-AE45-84D5394F6B32}"/>
              </a:ext>
            </a:extLst>
          </p:cNvPr>
          <p:cNvCxnSpPr>
            <a:cxnSpLocks/>
          </p:cNvCxnSpPr>
          <p:nvPr/>
        </p:nvCxnSpPr>
        <p:spPr>
          <a:xfrm>
            <a:off x="3075509" y="3553396"/>
            <a:ext cx="1099711" cy="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直接连接符 218">
            <a:extLst>
              <a:ext uri="{FF2B5EF4-FFF2-40B4-BE49-F238E27FC236}">
                <a16:creationId xmlns:a16="http://schemas.microsoft.com/office/drawing/2014/main" xmlns="" id="{1F486316-C4B3-48BE-B15D-42B781773AD7}"/>
              </a:ext>
            </a:extLst>
          </p:cNvPr>
          <p:cNvCxnSpPr>
            <a:cxnSpLocks/>
          </p:cNvCxnSpPr>
          <p:nvPr/>
        </p:nvCxnSpPr>
        <p:spPr>
          <a:xfrm>
            <a:off x="7669139" y="3553396"/>
            <a:ext cx="1099711" cy="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直接连接符 219">
            <a:extLst>
              <a:ext uri="{FF2B5EF4-FFF2-40B4-BE49-F238E27FC236}">
                <a16:creationId xmlns:a16="http://schemas.microsoft.com/office/drawing/2014/main" xmlns="" id="{44452659-03DD-4A44-9B14-A37CDD9A4845}"/>
              </a:ext>
            </a:extLst>
          </p:cNvPr>
          <p:cNvCxnSpPr>
            <a:cxnSpLocks/>
          </p:cNvCxnSpPr>
          <p:nvPr/>
        </p:nvCxnSpPr>
        <p:spPr>
          <a:xfrm>
            <a:off x="9695741" y="3553396"/>
            <a:ext cx="1099711" cy="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文本框 87">
            <a:extLst>
              <a:ext uri="{FF2B5EF4-FFF2-40B4-BE49-F238E27FC236}">
                <a16:creationId xmlns:a16="http://schemas.microsoft.com/office/drawing/2014/main" xmlns="" id="{36B59BCB-8718-4F67-A89F-0B0C90F62DE0}"/>
              </a:ext>
            </a:extLst>
          </p:cNvPr>
          <p:cNvSpPr txBox="1"/>
          <p:nvPr/>
        </p:nvSpPr>
        <p:spPr>
          <a:xfrm>
            <a:off x="5413471" y="3120877"/>
            <a:ext cx="11984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spc="36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随上随下</a:t>
            </a:r>
            <a:endParaRPr lang="en-US" altLang="zh-CN" sz="1200" spc="36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9" name="直接连接符 88">
            <a:extLst>
              <a:ext uri="{FF2B5EF4-FFF2-40B4-BE49-F238E27FC236}">
                <a16:creationId xmlns:a16="http://schemas.microsoft.com/office/drawing/2014/main" xmlns="" id="{71C8AE01-61BF-405B-8E93-88E7D8445104}"/>
              </a:ext>
            </a:extLst>
          </p:cNvPr>
          <p:cNvCxnSpPr>
            <a:cxnSpLocks/>
          </p:cNvCxnSpPr>
          <p:nvPr/>
        </p:nvCxnSpPr>
        <p:spPr>
          <a:xfrm>
            <a:off x="5390961" y="3553396"/>
            <a:ext cx="1099711" cy="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文本框 89">
            <a:extLst>
              <a:ext uri="{FF2B5EF4-FFF2-40B4-BE49-F238E27FC236}">
                <a16:creationId xmlns:a16="http://schemas.microsoft.com/office/drawing/2014/main" xmlns="" id="{115EB126-CD87-4431-9095-5ECED896265E}"/>
              </a:ext>
            </a:extLst>
          </p:cNvPr>
          <p:cNvSpPr txBox="1"/>
          <p:nvPr/>
        </p:nvSpPr>
        <p:spPr>
          <a:xfrm>
            <a:off x="4826496" y="3897411"/>
            <a:ext cx="2319121" cy="6822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480"/>
              </a:spcBef>
            </a:pPr>
            <a:r>
              <a:rPr lang="zh-CN" altLang="en-US" sz="10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Local</a:t>
            </a:r>
            <a:r>
              <a:rPr lang="en-US" altLang="zh-CN" sz="10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storage</a:t>
            </a:r>
            <a:r>
              <a:rPr lang="zh-CN" altLang="en-US" sz="10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US" altLang="zh-CN" sz="1000" dirty="0" smtClean="0">
                <a:latin typeface="微软雅黑 Light" panose="020B0502040204020203" pitchFamily="34" charset="-122"/>
                <a:ea typeface="微软雅黑 Light" panose="020B0502040204020203" pitchFamily="34" charset="-122"/>
                <a:sym typeface="Wingdings" panose="05000000000000000000" pitchFamily="2" charset="2"/>
              </a:rPr>
              <a:t> </a:t>
            </a:r>
            <a:r>
              <a:rPr lang="zh-CN" altLang="en-US" sz="10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Cloud</a:t>
            </a:r>
            <a:endParaRPr lang="en-US" altLang="zh-CN" sz="10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algn="ctr">
              <a:spcBef>
                <a:spcPts val="480"/>
              </a:spcBef>
            </a:pPr>
            <a:r>
              <a:rPr lang="zh-CN" altLang="en-US" sz="10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Cloud</a:t>
            </a:r>
            <a:r>
              <a:rPr lang="en-US" altLang="zh-CN" sz="10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US" altLang="zh-CN" sz="1000" dirty="0" smtClean="0">
                <a:latin typeface="微软雅黑 Light" panose="020B0502040204020203" pitchFamily="34" charset="-122"/>
                <a:ea typeface="微软雅黑 Light" panose="020B0502040204020203" pitchFamily="34" charset="-122"/>
                <a:sym typeface="Wingdings" panose="05000000000000000000" pitchFamily="2" charset="2"/>
              </a:rPr>
              <a:t> </a:t>
            </a:r>
            <a:r>
              <a:rPr lang="zh-CN" altLang="en-US" sz="1000" dirty="0" smtClean="0">
                <a:latin typeface="微软雅黑 Light" panose="020B0502040204020203" pitchFamily="34" charset="-122"/>
                <a:ea typeface="微软雅黑 Light" panose="020B0502040204020203" pitchFamily="34" charset="-122"/>
                <a:sym typeface="Wingdings" panose="05000000000000000000" pitchFamily="2" charset="2"/>
              </a:rPr>
              <a:t>Local</a:t>
            </a:r>
            <a:r>
              <a:rPr lang="en-US" altLang="zh-CN" sz="1000" dirty="0" smtClean="0">
                <a:latin typeface="微软雅黑 Light" panose="020B0502040204020203" pitchFamily="34" charset="-122"/>
                <a:ea typeface="微软雅黑 Light" panose="020B0502040204020203" pitchFamily="34" charset="-122"/>
                <a:sym typeface="Wingdings" panose="05000000000000000000" pitchFamily="2" charset="2"/>
              </a:rPr>
              <a:t> storage</a:t>
            </a:r>
            <a:endParaRPr lang="en-US" altLang="zh-CN" sz="1000" dirty="0">
              <a:latin typeface="微软雅黑 Light" panose="020B0502040204020203" pitchFamily="34" charset="-122"/>
              <a:ea typeface="微软雅黑 Light" panose="020B0502040204020203" pitchFamily="34" charset="-122"/>
              <a:sym typeface="Wingdings" panose="05000000000000000000" pitchFamily="2" charset="2"/>
            </a:endParaRPr>
          </a:p>
          <a:p>
            <a:pPr algn="ctr">
              <a:spcBef>
                <a:spcPts val="480"/>
              </a:spcBef>
            </a:pPr>
            <a:r>
              <a:rPr lang="zh-CN" altLang="en-US" sz="1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可回迁</a:t>
            </a:r>
            <a:r>
              <a:rPr lang="en-US" altLang="zh-CN" sz="1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/</a:t>
            </a:r>
            <a:r>
              <a:rPr lang="zh-CN" altLang="en-US" sz="1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可转迁</a:t>
            </a:r>
            <a:endParaRPr lang="en-US" altLang="zh-CN" sz="10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79" name="组合 78">
            <a:extLst>
              <a:ext uri="{FF2B5EF4-FFF2-40B4-BE49-F238E27FC236}">
                <a16:creationId xmlns:a16="http://schemas.microsoft.com/office/drawing/2014/main" xmlns="" id="{33E95DB0-0247-4496-BD08-C5C00A94B9F9}"/>
              </a:ext>
            </a:extLst>
          </p:cNvPr>
          <p:cNvGrpSpPr/>
          <p:nvPr/>
        </p:nvGrpSpPr>
        <p:grpSpPr>
          <a:xfrm>
            <a:off x="771880" y="1908762"/>
            <a:ext cx="968575" cy="968575"/>
            <a:chOff x="9573181" y="2153599"/>
            <a:chExt cx="1045571" cy="1045571"/>
          </a:xfrm>
        </p:grpSpPr>
        <p:pic>
          <p:nvPicPr>
            <p:cNvPr id="81" name="图形 80" descr="显示器">
              <a:extLst>
                <a:ext uri="{FF2B5EF4-FFF2-40B4-BE49-F238E27FC236}">
                  <a16:creationId xmlns:a16="http://schemas.microsoft.com/office/drawing/2014/main" xmlns="" id="{5D2A718C-EC7C-42EF-A219-3AD715CB91D8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xmlns="" r:embed="rId18"/>
                </a:ext>
              </a:extLst>
            </a:blip>
            <a:stretch>
              <a:fillRect/>
            </a:stretch>
          </p:blipFill>
          <p:spPr>
            <a:xfrm>
              <a:off x="9573181" y="2153599"/>
              <a:ext cx="1045571" cy="1045571"/>
            </a:xfrm>
            <a:prstGeom prst="rect">
              <a:avLst/>
            </a:prstGeom>
          </p:spPr>
        </p:pic>
        <p:grpSp>
          <p:nvGrpSpPr>
            <p:cNvPr id="82" name="组合 81">
              <a:extLst>
                <a:ext uri="{FF2B5EF4-FFF2-40B4-BE49-F238E27FC236}">
                  <a16:creationId xmlns:a16="http://schemas.microsoft.com/office/drawing/2014/main" xmlns="" id="{DBF9022D-3786-4997-B219-920E1898123F}"/>
                </a:ext>
              </a:extLst>
            </p:cNvPr>
            <p:cNvGrpSpPr/>
            <p:nvPr/>
          </p:nvGrpSpPr>
          <p:grpSpPr>
            <a:xfrm>
              <a:off x="9682678" y="2413608"/>
              <a:ext cx="844746" cy="422820"/>
              <a:chOff x="3495941" y="1735404"/>
              <a:chExt cx="1349797" cy="675613"/>
            </a:xfrm>
          </p:grpSpPr>
          <p:pic>
            <p:nvPicPr>
              <p:cNvPr id="83" name="图形 82" descr="爱心">
                <a:extLst>
                  <a:ext uri="{FF2B5EF4-FFF2-40B4-BE49-F238E27FC236}">
                    <a16:creationId xmlns:a16="http://schemas.microsoft.com/office/drawing/2014/main" xmlns="" id="{A9D0B602-EB4A-43D7-9C41-61C147AF3F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xmlns="" r:embed="rId20"/>
                  </a:ext>
                </a:extLst>
              </a:blip>
              <a:stretch>
                <a:fillRect/>
              </a:stretch>
            </p:blipFill>
            <p:spPr>
              <a:xfrm>
                <a:off x="3495941" y="1818363"/>
                <a:ext cx="547167" cy="547167"/>
              </a:xfrm>
              <a:prstGeom prst="rect">
                <a:avLst/>
              </a:prstGeom>
            </p:spPr>
          </p:pic>
          <p:pic>
            <p:nvPicPr>
              <p:cNvPr id="84" name="图形 83" descr="心跳">
                <a:extLst>
                  <a:ext uri="{FF2B5EF4-FFF2-40B4-BE49-F238E27FC236}">
                    <a16:creationId xmlns:a16="http://schemas.microsoft.com/office/drawing/2014/main" xmlns="" id="{8118B8E2-7B85-4970-94CF-C7893484F6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xmlns="" r:embed="rId22"/>
                  </a:ext>
                </a:extLst>
              </a:blip>
              <a:stretch>
                <a:fillRect/>
              </a:stretch>
            </p:blipFill>
            <p:spPr>
              <a:xfrm>
                <a:off x="3840865" y="1735404"/>
                <a:ext cx="1004873" cy="675613"/>
              </a:xfrm>
              <a:prstGeom prst="rect">
                <a:avLst/>
              </a:prstGeom>
            </p:spPr>
          </p:pic>
        </p:grpSp>
      </p:grpSp>
      <p:grpSp>
        <p:nvGrpSpPr>
          <p:cNvPr id="72" name="组合 71">
            <a:extLst>
              <a:ext uri="{FF2B5EF4-FFF2-40B4-BE49-F238E27FC236}">
                <a16:creationId xmlns:a16="http://schemas.microsoft.com/office/drawing/2014/main" xmlns="" id="{13B6563B-724B-4A8D-B562-5AB913D49C49}"/>
              </a:ext>
            </a:extLst>
          </p:cNvPr>
          <p:cNvGrpSpPr/>
          <p:nvPr/>
        </p:nvGrpSpPr>
        <p:grpSpPr>
          <a:xfrm>
            <a:off x="5578655" y="2011607"/>
            <a:ext cx="814801" cy="723787"/>
            <a:chOff x="7717313" y="2938511"/>
            <a:chExt cx="1039729" cy="906909"/>
          </a:xfrm>
        </p:grpSpPr>
        <p:sp>
          <p:nvSpPr>
            <p:cNvPr id="74" name="Freeform: Shape 319">
              <a:extLst>
                <a:ext uri="{FF2B5EF4-FFF2-40B4-BE49-F238E27FC236}">
                  <a16:creationId xmlns:a16="http://schemas.microsoft.com/office/drawing/2014/main" xmlns="" id="{5905BFC5-D97A-4AF3-A3EC-1060B42267AA}"/>
                </a:ext>
              </a:extLst>
            </p:cNvPr>
            <p:cNvSpPr/>
            <p:nvPr/>
          </p:nvSpPr>
          <p:spPr>
            <a:xfrm flipH="1">
              <a:off x="7725057" y="3233140"/>
              <a:ext cx="644382" cy="423362"/>
            </a:xfrm>
            <a:custGeom>
              <a:avLst/>
              <a:gdLst>
                <a:gd name="connsiteX0" fmla="*/ 35718 w 492918"/>
                <a:gd name="connsiteY0" fmla="*/ 269081 h 323850"/>
                <a:gd name="connsiteX1" fmla="*/ 347662 w 492918"/>
                <a:gd name="connsiteY1" fmla="*/ 266700 h 323850"/>
                <a:gd name="connsiteX2" fmla="*/ 359568 w 492918"/>
                <a:gd name="connsiteY2" fmla="*/ 302419 h 323850"/>
                <a:gd name="connsiteX3" fmla="*/ 397668 w 492918"/>
                <a:gd name="connsiteY3" fmla="*/ 323850 h 323850"/>
                <a:gd name="connsiteX4" fmla="*/ 433387 w 492918"/>
                <a:gd name="connsiteY4" fmla="*/ 323850 h 323850"/>
                <a:gd name="connsiteX5" fmla="*/ 438150 w 492918"/>
                <a:gd name="connsiteY5" fmla="*/ 273844 h 323850"/>
                <a:gd name="connsiteX6" fmla="*/ 466725 w 492918"/>
                <a:gd name="connsiteY6" fmla="*/ 259556 h 323850"/>
                <a:gd name="connsiteX7" fmla="*/ 490537 w 492918"/>
                <a:gd name="connsiteY7" fmla="*/ 235744 h 323850"/>
                <a:gd name="connsiteX8" fmla="*/ 492918 w 492918"/>
                <a:gd name="connsiteY8" fmla="*/ 207169 h 323850"/>
                <a:gd name="connsiteX9" fmla="*/ 485775 w 492918"/>
                <a:gd name="connsiteY9" fmla="*/ 169069 h 323850"/>
                <a:gd name="connsiteX10" fmla="*/ 459581 w 492918"/>
                <a:gd name="connsiteY10" fmla="*/ 152400 h 323850"/>
                <a:gd name="connsiteX11" fmla="*/ 442912 w 492918"/>
                <a:gd name="connsiteY11" fmla="*/ 119063 h 323850"/>
                <a:gd name="connsiteX12" fmla="*/ 421481 w 492918"/>
                <a:gd name="connsiteY12" fmla="*/ 88106 h 323850"/>
                <a:gd name="connsiteX13" fmla="*/ 383381 w 492918"/>
                <a:gd name="connsiteY13" fmla="*/ 85725 h 323850"/>
                <a:gd name="connsiteX14" fmla="*/ 366712 w 492918"/>
                <a:gd name="connsiteY14" fmla="*/ 61913 h 323850"/>
                <a:gd name="connsiteX15" fmla="*/ 347662 w 492918"/>
                <a:gd name="connsiteY15" fmla="*/ 40481 h 323850"/>
                <a:gd name="connsiteX16" fmla="*/ 330993 w 492918"/>
                <a:gd name="connsiteY16" fmla="*/ 28575 h 323850"/>
                <a:gd name="connsiteX17" fmla="*/ 290512 w 492918"/>
                <a:gd name="connsiteY17" fmla="*/ 38100 h 323850"/>
                <a:gd name="connsiteX18" fmla="*/ 261937 w 492918"/>
                <a:gd name="connsiteY18" fmla="*/ 16669 h 323850"/>
                <a:gd name="connsiteX19" fmla="*/ 242887 w 492918"/>
                <a:gd name="connsiteY19" fmla="*/ 0 h 323850"/>
                <a:gd name="connsiteX20" fmla="*/ 214312 w 492918"/>
                <a:gd name="connsiteY20" fmla="*/ 7144 h 323850"/>
                <a:gd name="connsiteX21" fmla="*/ 185737 w 492918"/>
                <a:gd name="connsiteY21" fmla="*/ 30956 h 323850"/>
                <a:gd name="connsiteX22" fmla="*/ 169068 w 492918"/>
                <a:gd name="connsiteY22" fmla="*/ 38100 h 323850"/>
                <a:gd name="connsiteX23" fmla="*/ 145256 w 492918"/>
                <a:gd name="connsiteY23" fmla="*/ 33338 h 323850"/>
                <a:gd name="connsiteX24" fmla="*/ 128587 w 492918"/>
                <a:gd name="connsiteY24" fmla="*/ 30956 h 323850"/>
                <a:gd name="connsiteX25" fmla="*/ 104775 w 492918"/>
                <a:gd name="connsiteY25" fmla="*/ 57150 h 323850"/>
                <a:gd name="connsiteX26" fmla="*/ 97631 w 492918"/>
                <a:gd name="connsiteY26" fmla="*/ 80963 h 323850"/>
                <a:gd name="connsiteX27" fmla="*/ 66675 w 492918"/>
                <a:gd name="connsiteY27" fmla="*/ 92869 h 323850"/>
                <a:gd name="connsiteX28" fmla="*/ 47625 w 492918"/>
                <a:gd name="connsiteY28" fmla="*/ 111919 h 323850"/>
                <a:gd name="connsiteX29" fmla="*/ 38100 w 492918"/>
                <a:gd name="connsiteY29" fmla="*/ 130969 h 323850"/>
                <a:gd name="connsiteX30" fmla="*/ 38100 w 492918"/>
                <a:gd name="connsiteY30" fmla="*/ 152400 h 323850"/>
                <a:gd name="connsiteX31" fmla="*/ 14287 w 492918"/>
                <a:gd name="connsiteY31" fmla="*/ 169069 h 323850"/>
                <a:gd name="connsiteX32" fmla="*/ 0 w 492918"/>
                <a:gd name="connsiteY32" fmla="*/ 200025 h 323850"/>
                <a:gd name="connsiteX33" fmla="*/ 35718 w 492918"/>
                <a:gd name="connsiteY33" fmla="*/ 269081 h 323850"/>
                <a:gd name="connsiteX0" fmla="*/ 35718 w 492918"/>
                <a:gd name="connsiteY0" fmla="*/ 269081 h 323850"/>
                <a:gd name="connsiteX1" fmla="*/ 347662 w 492918"/>
                <a:gd name="connsiteY1" fmla="*/ 266700 h 323850"/>
                <a:gd name="connsiteX2" fmla="*/ 359568 w 492918"/>
                <a:gd name="connsiteY2" fmla="*/ 302419 h 323850"/>
                <a:gd name="connsiteX3" fmla="*/ 397668 w 492918"/>
                <a:gd name="connsiteY3" fmla="*/ 323850 h 323850"/>
                <a:gd name="connsiteX4" fmla="*/ 433387 w 492918"/>
                <a:gd name="connsiteY4" fmla="*/ 323850 h 323850"/>
                <a:gd name="connsiteX5" fmla="*/ 438150 w 492918"/>
                <a:gd name="connsiteY5" fmla="*/ 273844 h 323850"/>
                <a:gd name="connsiteX6" fmla="*/ 466725 w 492918"/>
                <a:gd name="connsiteY6" fmla="*/ 259556 h 323850"/>
                <a:gd name="connsiteX7" fmla="*/ 490537 w 492918"/>
                <a:gd name="connsiteY7" fmla="*/ 235744 h 323850"/>
                <a:gd name="connsiteX8" fmla="*/ 492918 w 492918"/>
                <a:gd name="connsiteY8" fmla="*/ 207169 h 323850"/>
                <a:gd name="connsiteX9" fmla="*/ 485775 w 492918"/>
                <a:gd name="connsiteY9" fmla="*/ 169069 h 323850"/>
                <a:gd name="connsiteX10" fmla="*/ 459581 w 492918"/>
                <a:gd name="connsiteY10" fmla="*/ 152400 h 323850"/>
                <a:gd name="connsiteX11" fmla="*/ 442912 w 492918"/>
                <a:gd name="connsiteY11" fmla="*/ 119063 h 323850"/>
                <a:gd name="connsiteX12" fmla="*/ 421481 w 492918"/>
                <a:gd name="connsiteY12" fmla="*/ 88106 h 323850"/>
                <a:gd name="connsiteX13" fmla="*/ 383381 w 492918"/>
                <a:gd name="connsiteY13" fmla="*/ 85725 h 323850"/>
                <a:gd name="connsiteX14" fmla="*/ 366712 w 492918"/>
                <a:gd name="connsiteY14" fmla="*/ 61913 h 323850"/>
                <a:gd name="connsiteX15" fmla="*/ 347662 w 492918"/>
                <a:gd name="connsiteY15" fmla="*/ 40481 h 323850"/>
                <a:gd name="connsiteX16" fmla="*/ 330993 w 492918"/>
                <a:gd name="connsiteY16" fmla="*/ 28575 h 323850"/>
                <a:gd name="connsiteX17" fmla="*/ 290512 w 492918"/>
                <a:gd name="connsiteY17" fmla="*/ 38100 h 323850"/>
                <a:gd name="connsiteX18" fmla="*/ 261937 w 492918"/>
                <a:gd name="connsiteY18" fmla="*/ 16669 h 323850"/>
                <a:gd name="connsiteX19" fmla="*/ 242887 w 492918"/>
                <a:gd name="connsiteY19" fmla="*/ 0 h 323850"/>
                <a:gd name="connsiteX20" fmla="*/ 214312 w 492918"/>
                <a:gd name="connsiteY20" fmla="*/ 7144 h 323850"/>
                <a:gd name="connsiteX21" fmla="*/ 185737 w 492918"/>
                <a:gd name="connsiteY21" fmla="*/ 30956 h 323850"/>
                <a:gd name="connsiteX22" fmla="*/ 169068 w 492918"/>
                <a:gd name="connsiteY22" fmla="*/ 38100 h 323850"/>
                <a:gd name="connsiteX23" fmla="*/ 145256 w 492918"/>
                <a:gd name="connsiteY23" fmla="*/ 33338 h 323850"/>
                <a:gd name="connsiteX24" fmla="*/ 128587 w 492918"/>
                <a:gd name="connsiteY24" fmla="*/ 30956 h 323850"/>
                <a:gd name="connsiteX25" fmla="*/ 104775 w 492918"/>
                <a:gd name="connsiteY25" fmla="*/ 57150 h 323850"/>
                <a:gd name="connsiteX26" fmla="*/ 97631 w 492918"/>
                <a:gd name="connsiteY26" fmla="*/ 80963 h 323850"/>
                <a:gd name="connsiteX27" fmla="*/ 66675 w 492918"/>
                <a:gd name="connsiteY27" fmla="*/ 92869 h 323850"/>
                <a:gd name="connsiteX28" fmla="*/ 47625 w 492918"/>
                <a:gd name="connsiteY28" fmla="*/ 111919 h 323850"/>
                <a:gd name="connsiteX29" fmla="*/ 38100 w 492918"/>
                <a:gd name="connsiteY29" fmla="*/ 130969 h 323850"/>
                <a:gd name="connsiteX30" fmla="*/ 38100 w 492918"/>
                <a:gd name="connsiteY30" fmla="*/ 152400 h 323850"/>
                <a:gd name="connsiteX31" fmla="*/ 14287 w 492918"/>
                <a:gd name="connsiteY31" fmla="*/ 169069 h 323850"/>
                <a:gd name="connsiteX32" fmla="*/ 0 w 492918"/>
                <a:gd name="connsiteY32" fmla="*/ 200025 h 323850"/>
                <a:gd name="connsiteX33" fmla="*/ 35718 w 492918"/>
                <a:gd name="connsiteY33" fmla="*/ 269081 h 32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492918" h="323850">
                  <a:moveTo>
                    <a:pt x="35718" y="269081"/>
                  </a:moveTo>
                  <a:lnTo>
                    <a:pt x="347662" y="266700"/>
                  </a:lnTo>
                  <a:lnTo>
                    <a:pt x="359568" y="302419"/>
                  </a:lnTo>
                  <a:lnTo>
                    <a:pt x="397668" y="323850"/>
                  </a:lnTo>
                  <a:lnTo>
                    <a:pt x="433387" y="323850"/>
                  </a:lnTo>
                  <a:lnTo>
                    <a:pt x="438150" y="273844"/>
                  </a:lnTo>
                  <a:lnTo>
                    <a:pt x="466725" y="259556"/>
                  </a:lnTo>
                  <a:lnTo>
                    <a:pt x="490537" y="235744"/>
                  </a:lnTo>
                  <a:lnTo>
                    <a:pt x="492918" y="207169"/>
                  </a:lnTo>
                  <a:lnTo>
                    <a:pt x="485775" y="169069"/>
                  </a:lnTo>
                  <a:lnTo>
                    <a:pt x="459581" y="152400"/>
                  </a:lnTo>
                  <a:lnTo>
                    <a:pt x="442912" y="119063"/>
                  </a:lnTo>
                  <a:lnTo>
                    <a:pt x="421481" y="88106"/>
                  </a:lnTo>
                  <a:lnTo>
                    <a:pt x="383381" y="85725"/>
                  </a:lnTo>
                  <a:lnTo>
                    <a:pt x="366712" y="61913"/>
                  </a:lnTo>
                  <a:lnTo>
                    <a:pt x="347662" y="40481"/>
                  </a:lnTo>
                  <a:lnTo>
                    <a:pt x="330993" y="28575"/>
                  </a:lnTo>
                  <a:lnTo>
                    <a:pt x="290512" y="38100"/>
                  </a:lnTo>
                  <a:lnTo>
                    <a:pt x="261937" y="16669"/>
                  </a:lnTo>
                  <a:lnTo>
                    <a:pt x="242887" y="0"/>
                  </a:lnTo>
                  <a:lnTo>
                    <a:pt x="214312" y="7144"/>
                  </a:lnTo>
                  <a:lnTo>
                    <a:pt x="185737" y="30956"/>
                  </a:lnTo>
                  <a:lnTo>
                    <a:pt x="169068" y="38100"/>
                  </a:lnTo>
                  <a:lnTo>
                    <a:pt x="145256" y="33338"/>
                  </a:lnTo>
                  <a:lnTo>
                    <a:pt x="128587" y="30956"/>
                  </a:lnTo>
                  <a:lnTo>
                    <a:pt x="104775" y="57150"/>
                  </a:lnTo>
                  <a:lnTo>
                    <a:pt x="97631" y="80963"/>
                  </a:lnTo>
                  <a:lnTo>
                    <a:pt x="66675" y="92869"/>
                  </a:lnTo>
                  <a:lnTo>
                    <a:pt x="47625" y="111919"/>
                  </a:lnTo>
                  <a:lnTo>
                    <a:pt x="38100" y="130969"/>
                  </a:lnTo>
                  <a:lnTo>
                    <a:pt x="38100" y="152400"/>
                  </a:lnTo>
                  <a:lnTo>
                    <a:pt x="14287" y="169069"/>
                  </a:lnTo>
                  <a:lnTo>
                    <a:pt x="0" y="200025"/>
                  </a:lnTo>
                  <a:cubicBezTo>
                    <a:pt x="11906" y="223044"/>
                    <a:pt x="-2382" y="243681"/>
                    <a:pt x="35718" y="269081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25400"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9728" tIns="54864" rIns="109728" bIns="5486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160"/>
            </a:p>
          </p:txBody>
        </p:sp>
        <p:sp>
          <p:nvSpPr>
            <p:cNvPr id="75" name="Freeform: Shape 318">
              <a:extLst>
                <a:ext uri="{FF2B5EF4-FFF2-40B4-BE49-F238E27FC236}">
                  <a16:creationId xmlns:a16="http://schemas.microsoft.com/office/drawing/2014/main" xmlns="" id="{0F15FB03-BF67-4C10-8A28-86BDAE511071}"/>
                </a:ext>
              </a:extLst>
            </p:cNvPr>
            <p:cNvSpPr/>
            <p:nvPr/>
          </p:nvSpPr>
          <p:spPr>
            <a:xfrm>
              <a:off x="8081224" y="3084562"/>
              <a:ext cx="644382" cy="423362"/>
            </a:xfrm>
            <a:custGeom>
              <a:avLst/>
              <a:gdLst>
                <a:gd name="connsiteX0" fmla="*/ 35718 w 492918"/>
                <a:gd name="connsiteY0" fmla="*/ 269081 h 323850"/>
                <a:gd name="connsiteX1" fmla="*/ 347662 w 492918"/>
                <a:gd name="connsiteY1" fmla="*/ 266700 h 323850"/>
                <a:gd name="connsiteX2" fmla="*/ 359568 w 492918"/>
                <a:gd name="connsiteY2" fmla="*/ 302419 h 323850"/>
                <a:gd name="connsiteX3" fmla="*/ 397668 w 492918"/>
                <a:gd name="connsiteY3" fmla="*/ 323850 h 323850"/>
                <a:gd name="connsiteX4" fmla="*/ 433387 w 492918"/>
                <a:gd name="connsiteY4" fmla="*/ 323850 h 323850"/>
                <a:gd name="connsiteX5" fmla="*/ 438150 w 492918"/>
                <a:gd name="connsiteY5" fmla="*/ 273844 h 323850"/>
                <a:gd name="connsiteX6" fmla="*/ 466725 w 492918"/>
                <a:gd name="connsiteY6" fmla="*/ 259556 h 323850"/>
                <a:gd name="connsiteX7" fmla="*/ 490537 w 492918"/>
                <a:gd name="connsiteY7" fmla="*/ 235744 h 323850"/>
                <a:gd name="connsiteX8" fmla="*/ 492918 w 492918"/>
                <a:gd name="connsiteY8" fmla="*/ 207169 h 323850"/>
                <a:gd name="connsiteX9" fmla="*/ 485775 w 492918"/>
                <a:gd name="connsiteY9" fmla="*/ 169069 h 323850"/>
                <a:gd name="connsiteX10" fmla="*/ 459581 w 492918"/>
                <a:gd name="connsiteY10" fmla="*/ 152400 h 323850"/>
                <a:gd name="connsiteX11" fmla="*/ 442912 w 492918"/>
                <a:gd name="connsiteY11" fmla="*/ 119063 h 323850"/>
                <a:gd name="connsiteX12" fmla="*/ 421481 w 492918"/>
                <a:gd name="connsiteY12" fmla="*/ 88106 h 323850"/>
                <a:gd name="connsiteX13" fmla="*/ 383381 w 492918"/>
                <a:gd name="connsiteY13" fmla="*/ 85725 h 323850"/>
                <a:gd name="connsiteX14" fmla="*/ 366712 w 492918"/>
                <a:gd name="connsiteY14" fmla="*/ 61913 h 323850"/>
                <a:gd name="connsiteX15" fmla="*/ 347662 w 492918"/>
                <a:gd name="connsiteY15" fmla="*/ 40481 h 323850"/>
                <a:gd name="connsiteX16" fmla="*/ 330993 w 492918"/>
                <a:gd name="connsiteY16" fmla="*/ 28575 h 323850"/>
                <a:gd name="connsiteX17" fmla="*/ 290512 w 492918"/>
                <a:gd name="connsiteY17" fmla="*/ 38100 h 323850"/>
                <a:gd name="connsiteX18" fmla="*/ 261937 w 492918"/>
                <a:gd name="connsiteY18" fmla="*/ 16669 h 323850"/>
                <a:gd name="connsiteX19" fmla="*/ 242887 w 492918"/>
                <a:gd name="connsiteY19" fmla="*/ 0 h 323850"/>
                <a:gd name="connsiteX20" fmla="*/ 214312 w 492918"/>
                <a:gd name="connsiteY20" fmla="*/ 7144 h 323850"/>
                <a:gd name="connsiteX21" fmla="*/ 185737 w 492918"/>
                <a:gd name="connsiteY21" fmla="*/ 30956 h 323850"/>
                <a:gd name="connsiteX22" fmla="*/ 169068 w 492918"/>
                <a:gd name="connsiteY22" fmla="*/ 38100 h 323850"/>
                <a:gd name="connsiteX23" fmla="*/ 145256 w 492918"/>
                <a:gd name="connsiteY23" fmla="*/ 33338 h 323850"/>
                <a:gd name="connsiteX24" fmla="*/ 128587 w 492918"/>
                <a:gd name="connsiteY24" fmla="*/ 30956 h 323850"/>
                <a:gd name="connsiteX25" fmla="*/ 104775 w 492918"/>
                <a:gd name="connsiteY25" fmla="*/ 57150 h 323850"/>
                <a:gd name="connsiteX26" fmla="*/ 97631 w 492918"/>
                <a:gd name="connsiteY26" fmla="*/ 80963 h 323850"/>
                <a:gd name="connsiteX27" fmla="*/ 66675 w 492918"/>
                <a:gd name="connsiteY27" fmla="*/ 92869 h 323850"/>
                <a:gd name="connsiteX28" fmla="*/ 47625 w 492918"/>
                <a:gd name="connsiteY28" fmla="*/ 111919 h 323850"/>
                <a:gd name="connsiteX29" fmla="*/ 38100 w 492918"/>
                <a:gd name="connsiteY29" fmla="*/ 130969 h 323850"/>
                <a:gd name="connsiteX30" fmla="*/ 38100 w 492918"/>
                <a:gd name="connsiteY30" fmla="*/ 152400 h 323850"/>
                <a:gd name="connsiteX31" fmla="*/ 14287 w 492918"/>
                <a:gd name="connsiteY31" fmla="*/ 169069 h 323850"/>
                <a:gd name="connsiteX32" fmla="*/ 0 w 492918"/>
                <a:gd name="connsiteY32" fmla="*/ 200025 h 323850"/>
                <a:gd name="connsiteX33" fmla="*/ 35718 w 492918"/>
                <a:gd name="connsiteY33" fmla="*/ 269081 h 323850"/>
                <a:gd name="connsiteX0" fmla="*/ 35718 w 492918"/>
                <a:gd name="connsiteY0" fmla="*/ 269081 h 323850"/>
                <a:gd name="connsiteX1" fmla="*/ 347662 w 492918"/>
                <a:gd name="connsiteY1" fmla="*/ 266700 h 323850"/>
                <a:gd name="connsiteX2" fmla="*/ 359568 w 492918"/>
                <a:gd name="connsiteY2" fmla="*/ 302419 h 323850"/>
                <a:gd name="connsiteX3" fmla="*/ 397668 w 492918"/>
                <a:gd name="connsiteY3" fmla="*/ 323850 h 323850"/>
                <a:gd name="connsiteX4" fmla="*/ 433387 w 492918"/>
                <a:gd name="connsiteY4" fmla="*/ 323850 h 323850"/>
                <a:gd name="connsiteX5" fmla="*/ 438150 w 492918"/>
                <a:gd name="connsiteY5" fmla="*/ 273844 h 323850"/>
                <a:gd name="connsiteX6" fmla="*/ 466725 w 492918"/>
                <a:gd name="connsiteY6" fmla="*/ 259556 h 323850"/>
                <a:gd name="connsiteX7" fmla="*/ 490537 w 492918"/>
                <a:gd name="connsiteY7" fmla="*/ 235744 h 323850"/>
                <a:gd name="connsiteX8" fmla="*/ 492918 w 492918"/>
                <a:gd name="connsiteY8" fmla="*/ 207169 h 323850"/>
                <a:gd name="connsiteX9" fmla="*/ 485775 w 492918"/>
                <a:gd name="connsiteY9" fmla="*/ 169069 h 323850"/>
                <a:gd name="connsiteX10" fmla="*/ 459581 w 492918"/>
                <a:gd name="connsiteY10" fmla="*/ 152400 h 323850"/>
                <a:gd name="connsiteX11" fmla="*/ 442912 w 492918"/>
                <a:gd name="connsiteY11" fmla="*/ 119063 h 323850"/>
                <a:gd name="connsiteX12" fmla="*/ 421481 w 492918"/>
                <a:gd name="connsiteY12" fmla="*/ 88106 h 323850"/>
                <a:gd name="connsiteX13" fmla="*/ 383381 w 492918"/>
                <a:gd name="connsiteY13" fmla="*/ 85725 h 323850"/>
                <a:gd name="connsiteX14" fmla="*/ 366712 w 492918"/>
                <a:gd name="connsiteY14" fmla="*/ 61913 h 323850"/>
                <a:gd name="connsiteX15" fmla="*/ 347662 w 492918"/>
                <a:gd name="connsiteY15" fmla="*/ 40481 h 323850"/>
                <a:gd name="connsiteX16" fmla="*/ 330993 w 492918"/>
                <a:gd name="connsiteY16" fmla="*/ 28575 h 323850"/>
                <a:gd name="connsiteX17" fmla="*/ 290512 w 492918"/>
                <a:gd name="connsiteY17" fmla="*/ 38100 h 323850"/>
                <a:gd name="connsiteX18" fmla="*/ 261937 w 492918"/>
                <a:gd name="connsiteY18" fmla="*/ 16669 h 323850"/>
                <a:gd name="connsiteX19" fmla="*/ 242887 w 492918"/>
                <a:gd name="connsiteY19" fmla="*/ 0 h 323850"/>
                <a:gd name="connsiteX20" fmla="*/ 214312 w 492918"/>
                <a:gd name="connsiteY20" fmla="*/ 7144 h 323850"/>
                <a:gd name="connsiteX21" fmla="*/ 185737 w 492918"/>
                <a:gd name="connsiteY21" fmla="*/ 30956 h 323850"/>
                <a:gd name="connsiteX22" fmla="*/ 169068 w 492918"/>
                <a:gd name="connsiteY22" fmla="*/ 38100 h 323850"/>
                <a:gd name="connsiteX23" fmla="*/ 145256 w 492918"/>
                <a:gd name="connsiteY23" fmla="*/ 33338 h 323850"/>
                <a:gd name="connsiteX24" fmla="*/ 128587 w 492918"/>
                <a:gd name="connsiteY24" fmla="*/ 30956 h 323850"/>
                <a:gd name="connsiteX25" fmla="*/ 104775 w 492918"/>
                <a:gd name="connsiteY25" fmla="*/ 57150 h 323850"/>
                <a:gd name="connsiteX26" fmla="*/ 97631 w 492918"/>
                <a:gd name="connsiteY26" fmla="*/ 80963 h 323850"/>
                <a:gd name="connsiteX27" fmla="*/ 66675 w 492918"/>
                <a:gd name="connsiteY27" fmla="*/ 92869 h 323850"/>
                <a:gd name="connsiteX28" fmla="*/ 47625 w 492918"/>
                <a:gd name="connsiteY28" fmla="*/ 111919 h 323850"/>
                <a:gd name="connsiteX29" fmla="*/ 38100 w 492918"/>
                <a:gd name="connsiteY29" fmla="*/ 130969 h 323850"/>
                <a:gd name="connsiteX30" fmla="*/ 38100 w 492918"/>
                <a:gd name="connsiteY30" fmla="*/ 152400 h 323850"/>
                <a:gd name="connsiteX31" fmla="*/ 14287 w 492918"/>
                <a:gd name="connsiteY31" fmla="*/ 169069 h 323850"/>
                <a:gd name="connsiteX32" fmla="*/ 0 w 492918"/>
                <a:gd name="connsiteY32" fmla="*/ 200025 h 323850"/>
                <a:gd name="connsiteX33" fmla="*/ 35718 w 492918"/>
                <a:gd name="connsiteY33" fmla="*/ 269081 h 32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492918" h="323850">
                  <a:moveTo>
                    <a:pt x="35718" y="269081"/>
                  </a:moveTo>
                  <a:lnTo>
                    <a:pt x="347662" y="266700"/>
                  </a:lnTo>
                  <a:lnTo>
                    <a:pt x="359568" y="302419"/>
                  </a:lnTo>
                  <a:lnTo>
                    <a:pt x="397668" y="323850"/>
                  </a:lnTo>
                  <a:lnTo>
                    <a:pt x="433387" y="323850"/>
                  </a:lnTo>
                  <a:lnTo>
                    <a:pt x="438150" y="273844"/>
                  </a:lnTo>
                  <a:lnTo>
                    <a:pt x="466725" y="259556"/>
                  </a:lnTo>
                  <a:lnTo>
                    <a:pt x="490537" y="235744"/>
                  </a:lnTo>
                  <a:lnTo>
                    <a:pt x="492918" y="207169"/>
                  </a:lnTo>
                  <a:lnTo>
                    <a:pt x="485775" y="169069"/>
                  </a:lnTo>
                  <a:lnTo>
                    <a:pt x="459581" y="152400"/>
                  </a:lnTo>
                  <a:lnTo>
                    <a:pt x="442912" y="119063"/>
                  </a:lnTo>
                  <a:lnTo>
                    <a:pt x="421481" y="88106"/>
                  </a:lnTo>
                  <a:lnTo>
                    <a:pt x="383381" y="85725"/>
                  </a:lnTo>
                  <a:lnTo>
                    <a:pt x="366712" y="61913"/>
                  </a:lnTo>
                  <a:lnTo>
                    <a:pt x="347662" y="40481"/>
                  </a:lnTo>
                  <a:lnTo>
                    <a:pt x="330993" y="28575"/>
                  </a:lnTo>
                  <a:lnTo>
                    <a:pt x="290512" y="38100"/>
                  </a:lnTo>
                  <a:lnTo>
                    <a:pt x="261937" y="16669"/>
                  </a:lnTo>
                  <a:lnTo>
                    <a:pt x="242887" y="0"/>
                  </a:lnTo>
                  <a:lnTo>
                    <a:pt x="214312" y="7144"/>
                  </a:lnTo>
                  <a:lnTo>
                    <a:pt x="185737" y="30956"/>
                  </a:lnTo>
                  <a:lnTo>
                    <a:pt x="169068" y="38100"/>
                  </a:lnTo>
                  <a:lnTo>
                    <a:pt x="145256" y="33338"/>
                  </a:lnTo>
                  <a:lnTo>
                    <a:pt x="128587" y="30956"/>
                  </a:lnTo>
                  <a:lnTo>
                    <a:pt x="104775" y="57150"/>
                  </a:lnTo>
                  <a:lnTo>
                    <a:pt x="97631" y="80963"/>
                  </a:lnTo>
                  <a:lnTo>
                    <a:pt x="66675" y="92869"/>
                  </a:lnTo>
                  <a:lnTo>
                    <a:pt x="47625" y="111919"/>
                  </a:lnTo>
                  <a:lnTo>
                    <a:pt x="38100" y="130969"/>
                  </a:lnTo>
                  <a:lnTo>
                    <a:pt x="38100" y="152400"/>
                  </a:lnTo>
                  <a:lnTo>
                    <a:pt x="14287" y="169069"/>
                  </a:lnTo>
                  <a:lnTo>
                    <a:pt x="0" y="200025"/>
                  </a:lnTo>
                  <a:cubicBezTo>
                    <a:pt x="11906" y="223044"/>
                    <a:pt x="-2382" y="243681"/>
                    <a:pt x="35718" y="269081"/>
                  </a:cubicBezTo>
                  <a:close/>
                </a:path>
              </a:pathLst>
            </a:custGeom>
            <a:solidFill>
              <a:schemeClr val="bg1"/>
            </a:solidFill>
            <a:ln w="25400"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9728" tIns="54864" rIns="109728" bIns="5486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160"/>
            </a:p>
          </p:txBody>
        </p:sp>
        <p:sp>
          <p:nvSpPr>
            <p:cNvPr id="76" name="Freeform 276">
              <a:extLst>
                <a:ext uri="{FF2B5EF4-FFF2-40B4-BE49-F238E27FC236}">
                  <a16:creationId xmlns:a16="http://schemas.microsoft.com/office/drawing/2014/main" xmlns="" id="{631791A8-DA4F-4B28-BABA-7D1B1727C86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17313" y="2938511"/>
              <a:ext cx="1039729" cy="906909"/>
            </a:xfrm>
            <a:custGeom>
              <a:avLst/>
              <a:gdLst>
                <a:gd name="T0" fmla="*/ 153 w 179"/>
                <a:gd name="T1" fmla="*/ 42 h 157"/>
                <a:gd name="T2" fmla="*/ 118 w 179"/>
                <a:gd name="T3" fmla="*/ 22 h 157"/>
                <a:gd name="T4" fmla="*/ 102 w 179"/>
                <a:gd name="T5" fmla="*/ 16 h 157"/>
                <a:gd name="T6" fmla="*/ 10 w 179"/>
                <a:gd name="T7" fmla="*/ 16 h 157"/>
                <a:gd name="T8" fmla="*/ 1 w 179"/>
                <a:gd name="T9" fmla="*/ 53 h 157"/>
                <a:gd name="T10" fmla="*/ 15 w 179"/>
                <a:gd name="T11" fmla="*/ 63 h 157"/>
                <a:gd name="T12" fmla="*/ 16 w 179"/>
                <a:gd name="T13" fmla="*/ 53 h 157"/>
                <a:gd name="T14" fmla="*/ 86 w 179"/>
                <a:gd name="T15" fmla="*/ 6 h 157"/>
                <a:gd name="T16" fmla="*/ 83 w 179"/>
                <a:gd name="T17" fmla="*/ 42 h 157"/>
                <a:gd name="T18" fmla="*/ 47 w 179"/>
                <a:gd name="T19" fmla="*/ 55 h 157"/>
                <a:gd name="T20" fmla="*/ 10 w 179"/>
                <a:gd name="T21" fmla="*/ 83 h 157"/>
                <a:gd name="T22" fmla="*/ 13 w 179"/>
                <a:gd name="T23" fmla="*/ 115 h 157"/>
                <a:gd name="T24" fmla="*/ 22 w 179"/>
                <a:gd name="T25" fmla="*/ 128 h 157"/>
                <a:gd name="T26" fmla="*/ 51 w 179"/>
                <a:gd name="T27" fmla="*/ 141 h 157"/>
                <a:gd name="T28" fmla="*/ 138 w 179"/>
                <a:gd name="T29" fmla="*/ 141 h 157"/>
                <a:gd name="T30" fmla="*/ 146 w 179"/>
                <a:gd name="T31" fmla="*/ 107 h 157"/>
                <a:gd name="T32" fmla="*/ 123 w 179"/>
                <a:gd name="T33" fmla="*/ 107 h 157"/>
                <a:gd name="T34" fmla="*/ 131 w 179"/>
                <a:gd name="T35" fmla="*/ 141 h 157"/>
                <a:gd name="T36" fmla="*/ 58 w 179"/>
                <a:gd name="T37" fmla="*/ 141 h 157"/>
                <a:gd name="T38" fmla="*/ 118 w 179"/>
                <a:gd name="T39" fmla="*/ 99 h 157"/>
                <a:gd name="T40" fmla="*/ 157 w 179"/>
                <a:gd name="T41" fmla="*/ 102 h 157"/>
                <a:gd name="T42" fmla="*/ 166 w 179"/>
                <a:gd name="T43" fmla="*/ 89 h 157"/>
                <a:gd name="T44" fmla="*/ 77 w 179"/>
                <a:gd name="T45" fmla="*/ 83 h 157"/>
                <a:gd name="T46" fmla="*/ 77 w 179"/>
                <a:gd name="T47" fmla="*/ 63 h 157"/>
                <a:gd name="T48" fmla="*/ 90 w 179"/>
                <a:gd name="T49" fmla="*/ 70 h 157"/>
                <a:gd name="T50" fmla="*/ 77 w 179"/>
                <a:gd name="T51" fmla="*/ 83 h 157"/>
                <a:gd name="T52" fmla="*/ 102 w 179"/>
                <a:gd name="T53" fmla="*/ 109 h 157"/>
                <a:gd name="T54" fmla="*/ 22 w 179"/>
                <a:gd name="T55" fmla="*/ 122 h 157"/>
                <a:gd name="T56" fmla="*/ 16 w 179"/>
                <a:gd name="T57" fmla="*/ 109 h 157"/>
                <a:gd name="T58" fmla="*/ 16 w 179"/>
                <a:gd name="T59" fmla="*/ 88 h 157"/>
                <a:gd name="T60" fmla="*/ 26 w 179"/>
                <a:gd name="T61" fmla="*/ 74 h 157"/>
                <a:gd name="T62" fmla="*/ 32 w 179"/>
                <a:gd name="T63" fmla="*/ 71 h 157"/>
                <a:gd name="T64" fmla="*/ 47 w 179"/>
                <a:gd name="T65" fmla="*/ 62 h 157"/>
                <a:gd name="T66" fmla="*/ 61 w 179"/>
                <a:gd name="T67" fmla="*/ 54 h 157"/>
                <a:gd name="T68" fmla="*/ 77 w 179"/>
                <a:gd name="T69" fmla="*/ 90 h 157"/>
                <a:gd name="T70" fmla="*/ 163 w 179"/>
                <a:gd name="T71" fmla="*/ 83 h 157"/>
                <a:gd name="T72" fmla="*/ 157 w 179"/>
                <a:gd name="T73" fmla="*/ 96 h 157"/>
                <a:gd name="T74" fmla="*/ 109 w 179"/>
                <a:gd name="T75" fmla="*/ 83 h 157"/>
                <a:gd name="T76" fmla="*/ 77 w 179"/>
                <a:gd name="T77" fmla="*/ 55 h 157"/>
                <a:gd name="T78" fmla="*/ 99 w 179"/>
                <a:gd name="T79" fmla="*/ 35 h 157"/>
                <a:gd name="T80" fmla="*/ 109 w 179"/>
                <a:gd name="T81" fmla="*/ 35 h 157"/>
                <a:gd name="T82" fmla="*/ 129 w 179"/>
                <a:gd name="T83" fmla="*/ 37 h 157"/>
                <a:gd name="T84" fmla="*/ 147 w 179"/>
                <a:gd name="T85" fmla="*/ 45 h 157"/>
                <a:gd name="T86" fmla="*/ 151 w 179"/>
                <a:gd name="T87" fmla="*/ 48 h 157"/>
                <a:gd name="T88" fmla="*/ 163 w 179"/>
                <a:gd name="T89" fmla="*/ 60 h 157"/>
                <a:gd name="T90" fmla="*/ 173 w 179"/>
                <a:gd name="T91" fmla="*/ 74 h 157"/>
                <a:gd name="T92" fmla="*/ 163 w 179"/>
                <a:gd name="T93" fmla="*/ 83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79" h="157">
                  <a:moveTo>
                    <a:pt x="170" y="59"/>
                  </a:moveTo>
                  <a:cubicBezTo>
                    <a:pt x="170" y="58"/>
                    <a:pt x="170" y="58"/>
                    <a:pt x="170" y="58"/>
                  </a:cubicBezTo>
                  <a:cubicBezTo>
                    <a:pt x="170" y="49"/>
                    <a:pt x="162" y="41"/>
                    <a:pt x="153" y="42"/>
                  </a:cubicBezTo>
                  <a:cubicBezTo>
                    <a:pt x="152" y="34"/>
                    <a:pt x="145" y="29"/>
                    <a:pt x="138" y="29"/>
                  </a:cubicBezTo>
                  <a:cubicBezTo>
                    <a:pt x="136" y="29"/>
                    <a:pt x="134" y="29"/>
                    <a:pt x="132" y="30"/>
                  </a:cubicBezTo>
                  <a:cubicBezTo>
                    <a:pt x="129" y="25"/>
                    <a:pt x="124" y="22"/>
                    <a:pt x="118" y="22"/>
                  </a:cubicBezTo>
                  <a:cubicBezTo>
                    <a:pt x="113" y="22"/>
                    <a:pt x="108" y="25"/>
                    <a:pt x="105" y="30"/>
                  </a:cubicBezTo>
                  <a:cubicBezTo>
                    <a:pt x="104" y="30"/>
                    <a:pt x="103" y="29"/>
                    <a:pt x="102" y="29"/>
                  </a:cubicBezTo>
                  <a:cubicBezTo>
                    <a:pt x="102" y="16"/>
                    <a:pt x="102" y="16"/>
                    <a:pt x="102" y="16"/>
                  </a:cubicBezTo>
                  <a:cubicBezTo>
                    <a:pt x="102" y="7"/>
                    <a:pt x="95" y="0"/>
                    <a:pt x="86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17" y="0"/>
                    <a:pt x="10" y="7"/>
                    <a:pt x="10" y="16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5" y="49"/>
                    <a:pt x="5" y="49"/>
                    <a:pt x="5" y="49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11" y="63"/>
                    <a:pt x="11" y="63"/>
                    <a:pt x="11" y="63"/>
                  </a:cubicBezTo>
                  <a:cubicBezTo>
                    <a:pt x="11" y="64"/>
                    <a:pt x="12" y="64"/>
                    <a:pt x="13" y="64"/>
                  </a:cubicBezTo>
                  <a:cubicBezTo>
                    <a:pt x="14" y="64"/>
                    <a:pt x="14" y="64"/>
                    <a:pt x="15" y="6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0" y="49"/>
                    <a:pt x="20" y="49"/>
                    <a:pt x="20" y="49"/>
                  </a:cubicBezTo>
                  <a:cubicBezTo>
                    <a:pt x="16" y="53"/>
                    <a:pt x="16" y="53"/>
                    <a:pt x="16" y="53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6" y="11"/>
                    <a:pt x="20" y="6"/>
                    <a:pt x="26" y="6"/>
                  </a:cubicBezTo>
                  <a:cubicBezTo>
                    <a:pt x="86" y="6"/>
                    <a:pt x="86" y="6"/>
                    <a:pt x="86" y="6"/>
                  </a:cubicBezTo>
                  <a:cubicBezTo>
                    <a:pt x="92" y="6"/>
                    <a:pt x="96" y="11"/>
                    <a:pt x="96" y="16"/>
                  </a:cubicBezTo>
                  <a:cubicBezTo>
                    <a:pt x="96" y="29"/>
                    <a:pt x="96" y="29"/>
                    <a:pt x="96" y="29"/>
                  </a:cubicBezTo>
                  <a:cubicBezTo>
                    <a:pt x="90" y="30"/>
                    <a:pt x="85" y="35"/>
                    <a:pt x="83" y="42"/>
                  </a:cubicBezTo>
                  <a:cubicBezTo>
                    <a:pt x="78" y="43"/>
                    <a:pt x="73" y="47"/>
                    <a:pt x="71" y="52"/>
                  </a:cubicBezTo>
                  <a:cubicBezTo>
                    <a:pt x="69" y="50"/>
                    <a:pt x="65" y="48"/>
                    <a:pt x="61" y="48"/>
                  </a:cubicBezTo>
                  <a:cubicBezTo>
                    <a:pt x="55" y="48"/>
                    <a:pt x="50" y="51"/>
                    <a:pt x="47" y="55"/>
                  </a:cubicBezTo>
                  <a:cubicBezTo>
                    <a:pt x="46" y="55"/>
                    <a:pt x="44" y="54"/>
                    <a:pt x="42" y="54"/>
                  </a:cubicBezTo>
                  <a:cubicBezTo>
                    <a:pt x="34" y="54"/>
                    <a:pt x="27" y="60"/>
                    <a:pt x="26" y="67"/>
                  </a:cubicBezTo>
                  <a:cubicBezTo>
                    <a:pt x="17" y="67"/>
                    <a:pt x="10" y="74"/>
                    <a:pt x="10" y="83"/>
                  </a:cubicBezTo>
                  <a:cubicBezTo>
                    <a:pt x="10" y="84"/>
                    <a:pt x="10" y="84"/>
                    <a:pt x="10" y="85"/>
                  </a:cubicBezTo>
                  <a:cubicBezTo>
                    <a:pt x="4" y="87"/>
                    <a:pt x="0" y="93"/>
                    <a:pt x="0" y="99"/>
                  </a:cubicBezTo>
                  <a:cubicBezTo>
                    <a:pt x="0" y="107"/>
                    <a:pt x="5" y="113"/>
                    <a:pt x="13" y="115"/>
                  </a:cubicBezTo>
                  <a:cubicBezTo>
                    <a:pt x="13" y="125"/>
                    <a:pt x="13" y="125"/>
                    <a:pt x="13" y="125"/>
                  </a:cubicBezTo>
                  <a:cubicBezTo>
                    <a:pt x="13" y="127"/>
                    <a:pt x="14" y="128"/>
                    <a:pt x="16" y="128"/>
                  </a:cubicBezTo>
                  <a:cubicBezTo>
                    <a:pt x="22" y="128"/>
                    <a:pt x="22" y="128"/>
                    <a:pt x="22" y="128"/>
                  </a:cubicBezTo>
                  <a:cubicBezTo>
                    <a:pt x="30" y="128"/>
                    <a:pt x="37" y="122"/>
                    <a:pt x="38" y="115"/>
                  </a:cubicBezTo>
                  <a:cubicBezTo>
                    <a:pt x="51" y="115"/>
                    <a:pt x="51" y="115"/>
                    <a:pt x="51" y="115"/>
                  </a:cubicBezTo>
                  <a:cubicBezTo>
                    <a:pt x="51" y="141"/>
                    <a:pt x="51" y="141"/>
                    <a:pt x="51" y="141"/>
                  </a:cubicBezTo>
                  <a:cubicBezTo>
                    <a:pt x="51" y="150"/>
                    <a:pt x="58" y="157"/>
                    <a:pt x="67" y="157"/>
                  </a:cubicBezTo>
                  <a:cubicBezTo>
                    <a:pt x="122" y="157"/>
                    <a:pt x="122" y="157"/>
                    <a:pt x="122" y="157"/>
                  </a:cubicBezTo>
                  <a:cubicBezTo>
                    <a:pt x="130" y="157"/>
                    <a:pt x="138" y="150"/>
                    <a:pt x="138" y="141"/>
                  </a:cubicBezTo>
                  <a:cubicBezTo>
                    <a:pt x="138" y="107"/>
                    <a:pt x="138" y="107"/>
                    <a:pt x="138" y="107"/>
                  </a:cubicBezTo>
                  <a:cubicBezTo>
                    <a:pt x="142" y="111"/>
                    <a:pt x="142" y="111"/>
                    <a:pt x="142" y="111"/>
                  </a:cubicBezTo>
                  <a:cubicBezTo>
                    <a:pt x="146" y="107"/>
                    <a:pt x="146" y="107"/>
                    <a:pt x="146" y="107"/>
                  </a:cubicBezTo>
                  <a:cubicBezTo>
                    <a:pt x="137" y="97"/>
                    <a:pt x="137" y="97"/>
                    <a:pt x="137" y="97"/>
                  </a:cubicBezTo>
                  <a:cubicBezTo>
                    <a:pt x="135" y="96"/>
                    <a:pt x="133" y="96"/>
                    <a:pt x="132" y="97"/>
                  </a:cubicBezTo>
                  <a:cubicBezTo>
                    <a:pt x="123" y="107"/>
                    <a:pt x="123" y="107"/>
                    <a:pt x="123" y="107"/>
                  </a:cubicBezTo>
                  <a:cubicBezTo>
                    <a:pt x="127" y="111"/>
                    <a:pt x="127" y="111"/>
                    <a:pt x="127" y="111"/>
                  </a:cubicBezTo>
                  <a:cubicBezTo>
                    <a:pt x="131" y="107"/>
                    <a:pt x="131" y="107"/>
                    <a:pt x="131" y="107"/>
                  </a:cubicBezTo>
                  <a:cubicBezTo>
                    <a:pt x="131" y="141"/>
                    <a:pt x="131" y="141"/>
                    <a:pt x="131" y="141"/>
                  </a:cubicBezTo>
                  <a:cubicBezTo>
                    <a:pt x="131" y="146"/>
                    <a:pt x="127" y="150"/>
                    <a:pt x="122" y="150"/>
                  </a:cubicBezTo>
                  <a:cubicBezTo>
                    <a:pt x="67" y="150"/>
                    <a:pt x="67" y="150"/>
                    <a:pt x="67" y="150"/>
                  </a:cubicBezTo>
                  <a:cubicBezTo>
                    <a:pt x="62" y="150"/>
                    <a:pt x="58" y="146"/>
                    <a:pt x="58" y="141"/>
                  </a:cubicBezTo>
                  <a:cubicBezTo>
                    <a:pt x="58" y="115"/>
                    <a:pt x="58" y="115"/>
                    <a:pt x="58" y="115"/>
                  </a:cubicBezTo>
                  <a:cubicBezTo>
                    <a:pt x="102" y="115"/>
                    <a:pt x="102" y="115"/>
                    <a:pt x="102" y="115"/>
                  </a:cubicBezTo>
                  <a:cubicBezTo>
                    <a:pt x="111" y="115"/>
                    <a:pt x="118" y="108"/>
                    <a:pt x="118" y="99"/>
                  </a:cubicBezTo>
                  <a:cubicBezTo>
                    <a:pt x="118" y="96"/>
                    <a:pt x="117" y="92"/>
                    <a:pt x="115" y="90"/>
                  </a:cubicBezTo>
                  <a:cubicBezTo>
                    <a:pt x="141" y="90"/>
                    <a:pt x="141" y="90"/>
                    <a:pt x="141" y="90"/>
                  </a:cubicBezTo>
                  <a:cubicBezTo>
                    <a:pt x="143" y="97"/>
                    <a:pt x="149" y="102"/>
                    <a:pt x="157" y="102"/>
                  </a:cubicBezTo>
                  <a:cubicBezTo>
                    <a:pt x="163" y="102"/>
                    <a:pt x="163" y="102"/>
                    <a:pt x="163" y="102"/>
                  </a:cubicBezTo>
                  <a:cubicBezTo>
                    <a:pt x="165" y="102"/>
                    <a:pt x="166" y="101"/>
                    <a:pt x="166" y="99"/>
                  </a:cubicBezTo>
                  <a:cubicBezTo>
                    <a:pt x="166" y="89"/>
                    <a:pt x="166" y="89"/>
                    <a:pt x="166" y="89"/>
                  </a:cubicBezTo>
                  <a:cubicBezTo>
                    <a:pt x="174" y="88"/>
                    <a:pt x="179" y="81"/>
                    <a:pt x="179" y="74"/>
                  </a:cubicBezTo>
                  <a:cubicBezTo>
                    <a:pt x="179" y="67"/>
                    <a:pt x="175" y="61"/>
                    <a:pt x="170" y="59"/>
                  </a:cubicBezTo>
                  <a:close/>
                  <a:moveTo>
                    <a:pt x="77" y="83"/>
                  </a:moveTo>
                  <a:cubicBezTo>
                    <a:pt x="71" y="83"/>
                    <a:pt x="67" y="79"/>
                    <a:pt x="67" y="74"/>
                  </a:cubicBezTo>
                  <a:cubicBezTo>
                    <a:pt x="67" y="69"/>
                    <a:pt x="70" y="65"/>
                    <a:pt x="75" y="64"/>
                  </a:cubicBezTo>
                  <a:cubicBezTo>
                    <a:pt x="76" y="64"/>
                    <a:pt x="76" y="63"/>
                    <a:pt x="77" y="63"/>
                  </a:cubicBezTo>
                  <a:cubicBezTo>
                    <a:pt x="77" y="62"/>
                    <a:pt x="77" y="62"/>
                    <a:pt x="77" y="61"/>
                  </a:cubicBezTo>
                  <a:cubicBezTo>
                    <a:pt x="78" y="61"/>
                    <a:pt x="79" y="61"/>
                    <a:pt x="80" y="61"/>
                  </a:cubicBezTo>
                  <a:cubicBezTo>
                    <a:pt x="85" y="61"/>
                    <a:pt x="90" y="65"/>
                    <a:pt x="90" y="70"/>
                  </a:cubicBezTo>
                  <a:cubicBezTo>
                    <a:pt x="90" y="72"/>
                    <a:pt x="91" y="74"/>
                    <a:pt x="93" y="74"/>
                  </a:cubicBezTo>
                  <a:cubicBezTo>
                    <a:pt x="98" y="74"/>
                    <a:pt x="102" y="78"/>
                    <a:pt x="102" y="83"/>
                  </a:cubicBezTo>
                  <a:lnTo>
                    <a:pt x="77" y="83"/>
                  </a:lnTo>
                  <a:close/>
                  <a:moveTo>
                    <a:pt x="104" y="90"/>
                  </a:moveTo>
                  <a:cubicBezTo>
                    <a:pt x="109" y="91"/>
                    <a:pt x="112" y="95"/>
                    <a:pt x="112" y="99"/>
                  </a:cubicBezTo>
                  <a:cubicBezTo>
                    <a:pt x="112" y="104"/>
                    <a:pt x="108" y="109"/>
                    <a:pt x="102" y="109"/>
                  </a:cubicBezTo>
                  <a:cubicBezTo>
                    <a:pt x="35" y="109"/>
                    <a:pt x="35" y="109"/>
                    <a:pt x="35" y="109"/>
                  </a:cubicBezTo>
                  <a:cubicBezTo>
                    <a:pt x="33" y="109"/>
                    <a:pt x="32" y="110"/>
                    <a:pt x="32" y="112"/>
                  </a:cubicBezTo>
                  <a:cubicBezTo>
                    <a:pt x="32" y="117"/>
                    <a:pt x="28" y="122"/>
                    <a:pt x="22" y="122"/>
                  </a:cubicBezTo>
                  <a:cubicBezTo>
                    <a:pt x="19" y="122"/>
                    <a:pt x="19" y="122"/>
                    <a:pt x="19" y="122"/>
                  </a:cubicBezTo>
                  <a:cubicBezTo>
                    <a:pt x="19" y="112"/>
                    <a:pt x="19" y="112"/>
                    <a:pt x="19" y="112"/>
                  </a:cubicBezTo>
                  <a:cubicBezTo>
                    <a:pt x="19" y="110"/>
                    <a:pt x="18" y="109"/>
                    <a:pt x="16" y="109"/>
                  </a:cubicBezTo>
                  <a:cubicBezTo>
                    <a:pt x="11" y="109"/>
                    <a:pt x="6" y="104"/>
                    <a:pt x="6" y="99"/>
                  </a:cubicBezTo>
                  <a:cubicBezTo>
                    <a:pt x="6" y="95"/>
                    <a:pt x="10" y="91"/>
                    <a:pt x="14" y="90"/>
                  </a:cubicBezTo>
                  <a:cubicBezTo>
                    <a:pt x="15" y="90"/>
                    <a:pt x="16" y="89"/>
                    <a:pt x="16" y="88"/>
                  </a:cubicBezTo>
                  <a:cubicBezTo>
                    <a:pt x="17" y="88"/>
                    <a:pt x="17" y="87"/>
                    <a:pt x="16" y="86"/>
                  </a:cubicBezTo>
                  <a:cubicBezTo>
                    <a:pt x="16" y="85"/>
                    <a:pt x="16" y="84"/>
                    <a:pt x="16" y="83"/>
                  </a:cubicBezTo>
                  <a:cubicBezTo>
                    <a:pt x="16" y="78"/>
                    <a:pt x="20" y="74"/>
                    <a:pt x="26" y="74"/>
                  </a:cubicBezTo>
                  <a:cubicBezTo>
                    <a:pt x="26" y="74"/>
                    <a:pt x="27" y="74"/>
                    <a:pt x="28" y="74"/>
                  </a:cubicBezTo>
                  <a:cubicBezTo>
                    <a:pt x="29" y="74"/>
                    <a:pt x="30" y="74"/>
                    <a:pt x="31" y="73"/>
                  </a:cubicBezTo>
                  <a:cubicBezTo>
                    <a:pt x="32" y="73"/>
                    <a:pt x="32" y="72"/>
                    <a:pt x="32" y="71"/>
                  </a:cubicBezTo>
                  <a:cubicBezTo>
                    <a:pt x="32" y="71"/>
                    <a:pt x="32" y="70"/>
                    <a:pt x="32" y="70"/>
                  </a:cubicBezTo>
                  <a:cubicBezTo>
                    <a:pt x="32" y="65"/>
                    <a:pt x="36" y="61"/>
                    <a:pt x="42" y="61"/>
                  </a:cubicBezTo>
                  <a:cubicBezTo>
                    <a:pt x="44" y="61"/>
                    <a:pt x="45" y="61"/>
                    <a:pt x="47" y="62"/>
                  </a:cubicBezTo>
                  <a:cubicBezTo>
                    <a:pt x="48" y="63"/>
                    <a:pt x="49" y="63"/>
                    <a:pt x="50" y="63"/>
                  </a:cubicBezTo>
                  <a:cubicBezTo>
                    <a:pt x="51" y="63"/>
                    <a:pt x="51" y="62"/>
                    <a:pt x="52" y="61"/>
                  </a:cubicBezTo>
                  <a:cubicBezTo>
                    <a:pt x="53" y="57"/>
                    <a:pt x="57" y="54"/>
                    <a:pt x="61" y="54"/>
                  </a:cubicBezTo>
                  <a:cubicBezTo>
                    <a:pt x="64" y="54"/>
                    <a:pt x="68" y="56"/>
                    <a:pt x="69" y="60"/>
                  </a:cubicBezTo>
                  <a:cubicBezTo>
                    <a:pt x="64" y="62"/>
                    <a:pt x="61" y="68"/>
                    <a:pt x="61" y="74"/>
                  </a:cubicBezTo>
                  <a:cubicBezTo>
                    <a:pt x="61" y="82"/>
                    <a:pt x="68" y="90"/>
                    <a:pt x="77" y="90"/>
                  </a:cubicBezTo>
                  <a:cubicBezTo>
                    <a:pt x="104" y="90"/>
                    <a:pt x="104" y="90"/>
                    <a:pt x="104" y="90"/>
                  </a:cubicBezTo>
                  <a:cubicBezTo>
                    <a:pt x="104" y="90"/>
                    <a:pt x="104" y="90"/>
                    <a:pt x="104" y="90"/>
                  </a:cubicBezTo>
                  <a:close/>
                  <a:moveTo>
                    <a:pt x="163" y="83"/>
                  </a:moveTo>
                  <a:cubicBezTo>
                    <a:pt x="161" y="83"/>
                    <a:pt x="160" y="85"/>
                    <a:pt x="160" y="86"/>
                  </a:cubicBezTo>
                  <a:cubicBezTo>
                    <a:pt x="160" y="96"/>
                    <a:pt x="160" y="96"/>
                    <a:pt x="160" y="96"/>
                  </a:cubicBezTo>
                  <a:cubicBezTo>
                    <a:pt x="157" y="96"/>
                    <a:pt x="157" y="96"/>
                    <a:pt x="157" y="96"/>
                  </a:cubicBezTo>
                  <a:cubicBezTo>
                    <a:pt x="152" y="96"/>
                    <a:pt x="147" y="92"/>
                    <a:pt x="147" y="86"/>
                  </a:cubicBezTo>
                  <a:cubicBezTo>
                    <a:pt x="147" y="85"/>
                    <a:pt x="146" y="83"/>
                    <a:pt x="144" y="83"/>
                  </a:cubicBezTo>
                  <a:cubicBezTo>
                    <a:pt x="109" y="83"/>
                    <a:pt x="109" y="83"/>
                    <a:pt x="109" y="83"/>
                  </a:cubicBezTo>
                  <a:cubicBezTo>
                    <a:pt x="109" y="75"/>
                    <a:pt x="103" y="69"/>
                    <a:pt x="96" y="67"/>
                  </a:cubicBezTo>
                  <a:cubicBezTo>
                    <a:pt x="94" y="60"/>
                    <a:pt x="88" y="54"/>
                    <a:pt x="80" y="54"/>
                  </a:cubicBezTo>
                  <a:cubicBezTo>
                    <a:pt x="79" y="54"/>
                    <a:pt x="78" y="54"/>
                    <a:pt x="77" y="55"/>
                  </a:cubicBezTo>
                  <a:cubicBezTo>
                    <a:pt x="79" y="51"/>
                    <a:pt x="82" y="48"/>
                    <a:pt x="86" y="48"/>
                  </a:cubicBezTo>
                  <a:cubicBezTo>
                    <a:pt x="88" y="48"/>
                    <a:pt x="90" y="47"/>
                    <a:pt x="90" y="45"/>
                  </a:cubicBezTo>
                  <a:cubicBezTo>
                    <a:pt x="90" y="39"/>
                    <a:pt x="94" y="35"/>
                    <a:pt x="99" y="35"/>
                  </a:cubicBezTo>
                  <a:cubicBezTo>
                    <a:pt x="101" y="35"/>
                    <a:pt x="103" y="36"/>
                    <a:pt x="105" y="37"/>
                  </a:cubicBezTo>
                  <a:cubicBezTo>
                    <a:pt x="105" y="37"/>
                    <a:pt x="106" y="38"/>
                    <a:pt x="107" y="37"/>
                  </a:cubicBezTo>
                  <a:cubicBezTo>
                    <a:pt x="108" y="37"/>
                    <a:pt x="109" y="36"/>
                    <a:pt x="109" y="35"/>
                  </a:cubicBezTo>
                  <a:cubicBezTo>
                    <a:pt x="111" y="31"/>
                    <a:pt x="114" y="29"/>
                    <a:pt x="118" y="29"/>
                  </a:cubicBezTo>
                  <a:cubicBezTo>
                    <a:pt x="122" y="29"/>
                    <a:pt x="126" y="31"/>
                    <a:pt x="127" y="35"/>
                  </a:cubicBezTo>
                  <a:cubicBezTo>
                    <a:pt x="128" y="36"/>
                    <a:pt x="128" y="37"/>
                    <a:pt x="129" y="37"/>
                  </a:cubicBezTo>
                  <a:cubicBezTo>
                    <a:pt x="130" y="38"/>
                    <a:pt x="131" y="37"/>
                    <a:pt x="132" y="37"/>
                  </a:cubicBezTo>
                  <a:cubicBezTo>
                    <a:pt x="134" y="36"/>
                    <a:pt x="136" y="35"/>
                    <a:pt x="138" y="35"/>
                  </a:cubicBezTo>
                  <a:cubicBezTo>
                    <a:pt x="143" y="35"/>
                    <a:pt x="147" y="39"/>
                    <a:pt x="147" y="45"/>
                  </a:cubicBezTo>
                  <a:cubicBezTo>
                    <a:pt x="147" y="45"/>
                    <a:pt x="147" y="45"/>
                    <a:pt x="147" y="45"/>
                  </a:cubicBezTo>
                  <a:cubicBezTo>
                    <a:pt x="147" y="46"/>
                    <a:pt x="148" y="47"/>
                    <a:pt x="148" y="48"/>
                  </a:cubicBezTo>
                  <a:cubicBezTo>
                    <a:pt x="149" y="48"/>
                    <a:pt x="150" y="49"/>
                    <a:pt x="151" y="48"/>
                  </a:cubicBezTo>
                  <a:cubicBezTo>
                    <a:pt x="152" y="48"/>
                    <a:pt x="153" y="48"/>
                    <a:pt x="154" y="48"/>
                  </a:cubicBezTo>
                  <a:cubicBezTo>
                    <a:pt x="159" y="48"/>
                    <a:pt x="163" y="52"/>
                    <a:pt x="163" y="58"/>
                  </a:cubicBezTo>
                  <a:cubicBezTo>
                    <a:pt x="163" y="58"/>
                    <a:pt x="163" y="59"/>
                    <a:pt x="163" y="60"/>
                  </a:cubicBezTo>
                  <a:cubicBezTo>
                    <a:pt x="163" y="61"/>
                    <a:pt x="163" y="62"/>
                    <a:pt x="163" y="63"/>
                  </a:cubicBezTo>
                  <a:cubicBezTo>
                    <a:pt x="164" y="63"/>
                    <a:pt x="164" y="64"/>
                    <a:pt x="165" y="64"/>
                  </a:cubicBezTo>
                  <a:cubicBezTo>
                    <a:pt x="170" y="65"/>
                    <a:pt x="173" y="69"/>
                    <a:pt x="173" y="74"/>
                  </a:cubicBezTo>
                  <a:cubicBezTo>
                    <a:pt x="173" y="79"/>
                    <a:pt x="169" y="83"/>
                    <a:pt x="163" y="83"/>
                  </a:cubicBezTo>
                  <a:close/>
                  <a:moveTo>
                    <a:pt x="163" y="83"/>
                  </a:moveTo>
                  <a:cubicBezTo>
                    <a:pt x="163" y="83"/>
                    <a:pt x="163" y="83"/>
                    <a:pt x="163" y="83"/>
                  </a:cubicBezTo>
                </a:path>
              </a:pathLst>
            </a:custGeom>
            <a:solidFill>
              <a:srgbClr val="B4296A"/>
            </a:solidFill>
            <a:ln>
              <a:noFill/>
            </a:ln>
            <a:extLst/>
          </p:spPr>
          <p:txBody>
            <a:bodyPr vert="horz" wrap="square" lIns="109728" tIns="54864" rIns="109728" bIns="54864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160" dirty="0"/>
            </a:p>
          </p:txBody>
        </p:sp>
      </p:grpSp>
      <p:grpSp>
        <p:nvGrpSpPr>
          <p:cNvPr id="68" name="组合 67">
            <a:extLst>
              <a:ext uri="{FF2B5EF4-FFF2-40B4-BE49-F238E27FC236}">
                <a16:creationId xmlns:a16="http://schemas.microsoft.com/office/drawing/2014/main" xmlns="" id="{7407276B-CDE4-4FCD-8CE6-1DE3FA4F2342}"/>
              </a:ext>
            </a:extLst>
          </p:cNvPr>
          <p:cNvGrpSpPr/>
          <p:nvPr/>
        </p:nvGrpSpPr>
        <p:grpSpPr>
          <a:xfrm>
            <a:off x="9824132" y="1727109"/>
            <a:ext cx="979932" cy="1236712"/>
            <a:chOff x="6280226" y="4158381"/>
            <a:chExt cx="843818" cy="1053241"/>
          </a:xfrm>
        </p:grpSpPr>
        <p:pic>
          <p:nvPicPr>
            <p:cNvPr id="70" name="图形 69" descr="线箭头: U 形转弯">
              <a:extLst>
                <a:ext uri="{FF2B5EF4-FFF2-40B4-BE49-F238E27FC236}">
                  <a16:creationId xmlns:a16="http://schemas.microsoft.com/office/drawing/2014/main" xmlns="" id="{4083F87E-276F-4B47-83EA-74FF07851E55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xmlns="" r:embed="rId24"/>
                </a:ext>
              </a:extLst>
            </a:blip>
            <a:stretch>
              <a:fillRect/>
            </a:stretch>
          </p:blipFill>
          <p:spPr>
            <a:xfrm>
              <a:off x="6280226" y="4158381"/>
              <a:ext cx="843818" cy="1053241"/>
            </a:xfrm>
            <a:prstGeom prst="rect">
              <a:avLst/>
            </a:prstGeom>
          </p:spPr>
        </p:pic>
        <p:pic>
          <p:nvPicPr>
            <p:cNvPr id="71" name="图形 70" descr="开始">
              <a:extLst>
                <a:ext uri="{FF2B5EF4-FFF2-40B4-BE49-F238E27FC236}">
                  <a16:creationId xmlns:a16="http://schemas.microsoft.com/office/drawing/2014/main" xmlns="" id="{829E31DF-0BB3-4E51-9CD2-1EEBDB22B4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xmlns="" r:embed="rId26"/>
                </a:ext>
              </a:extLst>
            </a:blip>
            <a:stretch>
              <a:fillRect/>
            </a:stretch>
          </p:blipFill>
          <p:spPr>
            <a:xfrm>
              <a:off x="6501281" y="4560336"/>
              <a:ext cx="397064" cy="397064"/>
            </a:xfrm>
            <a:prstGeom prst="rect">
              <a:avLst/>
            </a:prstGeom>
          </p:spPr>
        </p:pic>
      </p:grpSp>
      <p:sp>
        <p:nvSpPr>
          <p:cNvPr id="91" name="文本框 90">
            <a:extLst>
              <a:ext uri="{FF2B5EF4-FFF2-40B4-BE49-F238E27FC236}">
                <a16:creationId xmlns:a16="http://schemas.microsoft.com/office/drawing/2014/main" xmlns="" id="{B70BC437-D424-4178-9398-4FB2EFAAF13A}"/>
              </a:ext>
            </a:extLst>
          </p:cNvPr>
          <p:cNvSpPr txBox="1"/>
          <p:nvPr/>
        </p:nvSpPr>
        <p:spPr>
          <a:xfrm>
            <a:off x="529023" y="3118199"/>
            <a:ext cx="1454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Microsoft YaHei" charset="-122"/>
                <a:ea typeface="Microsoft YaHei" charset="-122"/>
                <a:cs typeface="Microsoft YaHei" charset="-122"/>
              </a:rPr>
              <a:t>No Downtime</a:t>
            </a:r>
            <a:endParaRPr lang="en-US" altLang="zh-CN" sz="1200" spc="36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cxnSp>
        <p:nvCxnSpPr>
          <p:cNvPr id="92" name="直接连接符 91">
            <a:extLst>
              <a:ext uri="{FF2B5EF4-FFF2-40B4-BE49-F238E27FC236}">
                <a16:creationId xmlns:a16="http://schemas.microsoft.com/office/drawing/2014/main" xmlns="" id="{5F5671DB-05FA-4A51-B613-0F8B57D83E38}"/>
              </a:ext>
            </a:extLst>
          </p:cNvPr>
          <p:cNvCxnSpPr>
            <a:cxnSpLocks/>
          </p:cNvCxnSpPr>
          <p:nvPr/>
        </p:nvCxnSpPr>
        <p:spPr>
          <a:xfrm>
            <a:off x="678884" y="3553396"/>
            <a:ext cx="1099711" cy="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文本框 92">
            <a:extLst>
              <a:ext uri="{FF2B5EF4-FFF2-40B4-BE49-F238E27FC236}">
                <a16:creationId xmlns:a16="http://schemas.microsoft.com/office/drawing/2014/main" xmlns="" id="{C6BDF11F-CE8C-4C58-B7A7-B1C10FEF33FA}"/>
              </a:ext>
            </a:extLst>
          </p:cNvPr>
          <p:cNvSpPr txBox="1"/>
          <p:nvPr/>
        </p:nvSpPr>
        <p:spPr>
          <a:xfrm>
            <a:off x="274764" y="3807786"/>
            <a:ext cx="2064274" cy="4642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480"/>
              </a:spcBef>
            </a:pPr>
            <a:r>
              <a:rPr lang="zh-CN" altLang="en-US" sz="1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旁路设计迁移</a:t>
            </a:r>
            <a:endParaRPr lang="en-US" altLang="zh-CN" sz="10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spcBef>
                <a:spcPts val="480"/>
              </a:spcBef>
            </a:pPr>
            <a:r>
              <a:rPr lang="zh-CN" altLang="en-US" sz="10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Without </a:t>
            </a:r>
            <a:r>
              <a:rPr lang="zh-CN" altLang="en-US" sz="1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interrupting </a:t>
            </a:r>
            <a:r>
              <a:rPr lang="zh-CN" altLang="en-US" sz="10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production</a:t>
            </a:r>
            <a:endParaRPr lang="en-US" altLang="zh-CN" sz="10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xmlns="" id="{84A4D2DE-465D-4828-A081-80C2976EC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eMigration</a:t>
            </a:r>
            <a:endParaRPr lang="zh-CN" altLang="en-US" dirty="0"/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xmlns="" id="{A8553D41-2D0C-44FE-ABFB-30ED5E622864}"/>
              </a:ext>
            </a:extLst>
          </p:cNvPr>
          <p:cNvSpPr txBox="1"/>
          <p:nvPr/>
        </p:nvSpPr>
        <p:spPr>
          <a:xfrm>
            <a:off x="2790975" y="4054534"/>
            <a:ext cx="16687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 dirty="0" smtClean="0">
                <a:latin typeface="微软雅黑 Light" panose="020B0502040204020203" pitchFamily="34" charset="-122"/>
                <a:ea typeface="微软雅黑 Light" panose="020B0502040204020203" pitchFamily="34" charset="-122"/>
                <a:sym typeface="Wingdings" panose="05000000000000000000" pitchFamily="2" charset="2"/>
              </a:rPr>
              <a:t>V</a:t>
            </a:r>
            <a:r>
              <a:rPr lang="zh-CN" altLang="en-US" sz="1000" dirty="0" smtClean="0">
                <a:latin typeface="微软雅黑 Light" panose="020B0502040204020203" pitchFamily="34" charset="-122"/>
                <a:ea typeface="微软雅黑 Light" panose="020B0502040204020203" pitchFamily="34" charset="-122"/>
                <a:sym typeface="Wingdings" panose="05000000000000000000" pitchFamily="2" charset="2"/>
              </a:rPr>
              <a:t>irtual</a:t>
            </a:r>
            <a:r>
              <a:rPr lang="en-US" altLang="zh-CN" sz="1000" dirty="0" smtClean="0">
                <a:latin typeface="微软雅黑 Light" panose="020B0502040204020203" pitchFamily="34" charset="-122"/>
                <a:ea typeface="微软雅黑 Light" panose="020B0502040204020203" pitchFamily="34" charset="-122"/>
                <a:sym typeface="Wingdings" panose="05000000000000000000" pitchFamily="2" charset="2"/>
              </a:rPr>
              <a:t> </a:t>
            </a:r>
            <a:r>
              <a:rPr lang="en-US" altLang="zh-CN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Wingdings" panose="05000000000000000000" pitchFamily="2" charset="2"/>
              </a:rPr>
              <a:t></a:t>
            </a:r>
            <a:r>
              <a:rPr lang="en-US" altLang="zh-CN" sz="1000" dirty="0">
                <a:latin typeface="微软雅黑 Light" panose="020B0502040204020203" pitchFamily="34" charset="-122"/>
                <a:ea typeface="微软雅黑 Light" panose="020B0502040204020203" pitchFamily="34" charset="-122"/>
                <a:sym typeface="Wingdings" panose="05000000000000000000" pitchFamily="2" charset="2"/>
              </a:rPr>
              <a:t> </a:t>
            </a:r>
            <a:r>
              <a:rPr lang="en-US" altLang="zh-CN" sz="1000" dirty="0" smtClean="0">
                <a:latin typeface="微软雅黑 Light" panose="020B0502040204020203" pitchFamily="34" charset="-122"/>
                <a:ea typeface="微软雅黑 Light" panose="020B0502040204020203" pitchFamily="34" charset="-122"/>
                <a:sym typeface="Wingdings" panose="05000000000000000000" pitchFamily="2" charset="2"/>
              </a:rPr>
              <a:t>C</a:t>
            </a:r>
            <a:r>
              <a:rPr lang="zh-CN" altLang="en-US" sz="1000" dirty="0" smtClean="0">
                <a:latin typeface="微软雅黑 Light" panose="020B0502040204020203" pitchFamily="34" charset="-122"/>
                <a:ea typeface="微软雅黑 Light" panose="020B0502040204020203" pitchFamily="34" charset="-122"/>
                <a:sym typeface="Wingdings" panose="05000000000000000000" pitchFamily="2" charset="2"/>
              </a:rPr>
              <a:t>loud</a:t>
            </a:r>
            <a:endParaRPr lang="zh-CN" altLang="en-US" sz="10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53" name="文本框 207">
            <a:extLst>
              <a:ext uri="{FF2B5EF4-FFF2-40B4-BE49-F238E27FC236}">
                <a16:creationId xmlns:a16="http://schemas.microsoft.com/office/drawing/2014/main" xmlns="" id="{CCEF3E5E-BCD1-44CB-864B-5821BDC31264}"/>
              </a:ext>
            </a:extLst>
          </p:cNvPr>
          <p:cNvSpPr txBox="1"/>
          <p:nvPr/>
        </p:nvSpPr>
        <p:spPr>
          <a:xfrm>
            <a:off x="4283730" y="930116"/>
            <a:ext cx="3283118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480"/>
              </a:spcBef>
            </a:pPr>
            <a:r>
              <a:rPr lang="en-US" altLang="zh-CN" sz="2160" dirty="0" smtClean="0">
                <a:solidFill>
                  <a:srgbClr val="F059A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Core features</a:t>
            </a:r>
            <a:endParaRPr lang="en-US" altLang="zh-CN" sz="2160" dirty="0">
              <a:solidFill>
                <a:srgbClr val="F059A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03313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9">
            <a:extLst>
              <a:ext uri="{FF2B5EF4-FFF2-40B4-BE49-F238E27FC236}">
                <a16:creationId xmlns:a16="http://schemas.microsoft.com/office/drawing/2014/main" xmlns="" id="{9A582974-1F23-4A7F-A4BC-176EC922A14D}"/>
              </a:ext>
            </a:extLst>
          </p:cNvPr>
          <p:cNvSpPr/>
          <p:nvPr/>
        </p:nvSpPr>
        <p:spPr>
          <a:xfrm>
            <a:off x="2309645" y="1685723"/>
            <a:ext cx="7457719" cy="2270680"/>
          </a:xfrm>
          <a:prstGeom prst="rect">
            <a:avLst/>
          </a:prstGeom>
          <a:noFill/>
          <a:ln w="38100" cap="rnd">
            <a:solidFill>
              <a:schemeClr val="tx1"/>
            </a:solidFill>
            <a:prstDash val="solid"/>
            <a:rou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44"/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xmlns="" id="{67D8A254-7379-41ED-A2B8-88D005141D30}"/>
              </a:ext>
            </a:extLst>
          </p:cNvPr>
          <p:cNvSpPr txBox="1"/>
          <p:nvPr/>
        </p:nvSpPr>
        <p:spPr>
          <a:xfrm>
            <a:off x="4220087" y="2090909"/>
            <a:ext cx="363682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000" spc="266" dirty="0"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zh-CN" altLang="en-US" sz="3000" spc="266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rofit </a:t>
            </a:r>
            <a:r>
              <a:rPr lang="en-US" altLang="zh-CN" sz="3000" spc="266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zh-CN" altLang="en-US" sz="3000" spc="266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lanning</a:t>
            </a:r>
            <a:r>
              <a:rPr lang="en-US" altLang="zh-CN" sz="3000" spc="266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?</a:t>
            </a:r>
            <a:endParaRPr lang="zh-CN" altLang="en-US" sz="3000" spc="266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xmlns="" id="{352C25D2-2615-4A32-90AF-277A2FE0CAA1}"/>
              </a:ext>
            </a:extLst>
          </p:cNvPr>
          <p:cNvSpPr txBox="1"/>
          <p:nvPr/>
        </p:nvSpPr>
        <p:spPr>
          <a:xfrm>
            <a:off x="3966431" y="2926063"/>
            <a:ext cx="414414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000" spc="266" dirty="0" smtClean="0">
                <a:solidFill>
                  <a:srgbClr val="B4296A"/>
                </a:solidFill>
                <a:latin typeface="华文琥珀" panose="02010800040101010101" pitchFamily="2" charset="-122"/>
                <a:ea typeface="华文琥珀" panose="02010800040101010101" pitchFamily="2" charset="-122"/>
              </a:rPr>
              <a:t>Yup</a:t>
            </a:r>
            <a:r>
              <a:rPr lang="zh-CN" altLang="en-US" sz="3000" spc="266" dirty="0" smtClean="0">
                <a:solidFill>
                  <a:srgbClr val="B4296A"/>
                </a:solidFill>
                <a:latin typeface="华文琥珀" panose="02010800040101010101" pitchFamily="2" charset="-122"/>
                <a:ea typeface="华文琥珀" panose="02010800040101010101" pitchFamily="2" charset="-122"/>
              </a:rPr>
              <a:t>! </a:t>
            </a:r>
            <a:r>
              <a:rPr lang="en-US" altLang="zh-CN" sz="3000" spc="266" dirty="0" smtClean="0">
                <a:solidFill>
                  <a:srgbClr val="B4296A"/>
                </a:solidFill>
                <a:latin typeface="华文琥珀" panose="02010800040101010101" pitchFamily="2" charset="-122"/>
                <a:ea typeface="华文琥珀" panose="02010800040101010101" pitchFamily="2" charset="-122"/>
              </a:rPr>
              <a:t>Well-planned</a:t>
            </a:r>
            <a:endParaRPr lang="zh-CN" altLang="en-US" sz="3000" spc="266" dirty="0">
              <a:solidFill>
                <a:srgbClr val="B4296A"/>
              </a:solidFill>
              <a:latin typeface="华文琥珀" panose="02010800040101010101" pitchFamily="2" charset="-122"/>
              <a:ea typeface="华文琥珀" panose="02010800040101010101" pitchFamily="2" charset="-122"/>
            </a:endParaRPr>
          </a:p>
        </p:txBody>
      </p:sp>
      <p:sp>
        <p:nvSpPr>
          <p:cNvPr id="7" name="Rectangle 57">
            <a:extLst>
              <a:ext uri="{FF2B5EF4-FFF2-40B4-BE49-F238E27FC236}">
                <a16:creationId xmlns:a16="http://schemas.microsoft.com/office/drawing/2014/main" xmlns="" id="{535347CB-EDDC-421C-B59C-999D6555797F}"/>
              </a:ext>
            </a:extLst>
          </p:cNvPr>
          <p:cNvSpPr/>
          <p:nvPr/>
        </p:nvSpPr>
        <p:spPr>
          <a:xfrm>
            <a:off x="3664800" y="4227993"/>
            <a:ext cx="4747401" cy="3508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1440"/>
              </a:spcBef>
            </a:pPr>
            <a:r>
              <a:rPr lang="zh-CN" altLang="en-US" sz="1680" spc="266" dirty="0">
                <a:solidFill>
                  <a:srgbClr val="B4296A"/>
                </a:solidFill>
                <a:latin typeface="微软雅黑 Light" panose="020B0502040204020203" pitchFamily="34" charset="-122"/>
                <a:sym typeface="Wingdings" panose="05000000000000000000" pitchFamily="2" charset="2"/>
              </a:rPr>
              <a:t>地域、行业、产品多维度规划</a:t>
            </a:r>
            <a:endParaRPr lang="en-US" altLang="zh-CN" sz="1680" spc="266" dirty="0">
              <a:solidFill>
                <a:srgbClr val="B4296A"/>
              </a:solidFill>
              <a:latin typeface="微软雅黑 Light" panose="020B0502040204020203" pitchFamily="34" charset="-122"/>
              <a:sym typeface="Wingdings" panose="05000000000000000000" pitchFamily="2" charset="2"/>
            </a:endParaRPr>
          </a:p>
        </p:txBody>
      </p:sp>
      <p:sp>
        <p:nvSpPr>
          <p:cNvPr id="8" name="Rectangle 57">
            <a:extLst>
              <a:ext uri="{FF2B5EF4-FFF2-40B4-BE49-F238E27FC236}">
                <a16:creationId xmlns:a16="http://schemas.microsoft.com/office/drawing/2014/main" xmlns="" id="{B7C19322-3252-4DFA-A884-5207F9052165}"/>
              </a:ext>
            </a:extLst>
          </p:cNvPr>
          <p:cNvSpPr/>
          <p:nvPr/>
        </p:nvSpPr>
        <p:spPr>
          <a:xfrm>
            <a:off x="4308216" y="4720401"/>
            <a:ext cx="3460568" cy="6863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1680" spc="266" dirty="0">
                <a:latin typeface="微软雅黑 Light" panose="020B0502040204020203" pitchFamily="34" charset="-122"/>
              </a:rPr>
              <a:t>脚踏实地去做</a:t>
            </a:r>
            <a:endParaRPr lang="en-US" altLang="zh-CN" sz="1680" spc="266" dirty="0">
              <a:latin typeface="微软雅黑 Light" panose="020B0502040204020203" pitchFamily="34" charset="-122"/>
            </a:endParaRPr>
          </a:p>
          <a:p>
            <a:pPr algn="ctr">
              <a:spcBef>
                <a:spcPts val="600"/>
              </a:spcBef>
            </a:pPr>
            <a:r>
              <a:rPr lang="zh-CN" altLang="en-US" sz="1680" spc="266" dirty="0">
                <a:latin typeface="微软雅黑 Light" panose="020B0502040204020203" pitchFamily="34" charset="-122"/>
              </a:rPr>
              <a:t>梦想才会照进现实</a:t>
            </a:r>
            <a:endParaRPr lang="ko-KR" altLang="en-US" sz="1680" spc="266" dirty="0">
              <a:latin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63873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3A903D6B-3EFE-4A07-B4CA-5CE8D0E798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O</a:t>
            </a:r>
            <a:r>
              <a:rPr lang="zh-CN" altLang="en-US" dirty="0" smtClean="0"/>
              <a:t>peration</a:t>
            </a:r>
            <a:r>
              <a:rPr lang="en-US" altLang="zh-CN" dirty="0" smtClean="0"/>
              <a:t> Model</a:t>
            </a:r>
            <a:endParaRPr lang="zh-CN" altLang="en-US" dirty="0"/>
          </a:p>
        </p:txBody>
      </p:sp>
      <p:grpSp>
        <p:nvGrpSpPr>
          <p:cNvPr id="193" name="组合 192">
            <a:extLst>
              <a:ext uri="{FF2B5EF4-FFF2-40B4-BE49-F238E27FC236}">
                <a16:creationId xmlns:a16="http://schemas.microsoft.com/office/drawing/2014/main" xmlns="" id="{1FA337CD-B156-4843-A1BF-7EC77858D4F0}"/>
              </a:ext>
            </a:extLst>
          </p:cNvPr>
          <p:cNvGrpSpPr/>
          <p:nvPr/>
        </p:nvGrpSpPr>
        <p:grpSpPr>
          <a:xfrm>
            <a:off x="1505021" y="1795944"/>
            <a:ext cx="8864492" cy="4835228"/>
            <a:chOff x="1401504" y="1882857"/>
            <a:chExt cx="8864492" cy="4835228"/>
          </a:xfrm>
        </p:grpSpPr>
        <p:grpSp>
          <p:nvGrpSpPr>
            <p:cNvPr id="76" name="组合 75">
              <a:extLst>
                <a:ext uri="{FF2B5EF4-FFF2-40B4-BE49-F238E27FC236}">
                  <a16:creationId xmlns:a16="http://schemas.microsoft.com/office/drawing/2014/main" xmlns="" id="{991ABF7D-3A9F-4F61-A7C7-F40ECE65163A}"/>
                </a:ext>
              </a:extLst>
            </p:cNvPr>
            <p:cNvGrpSpPr/>
            <p:nvPr/>
          </p:nvGrpSpPr>
          <p:grpSpPr>
            <a:xfrm>
              <a:off x="5137106" y="1882857"/>
              <a:ext cx="1725284" cy="1557645"/>
              <a:chOff x="3651847" y="1737199"/>
              <a:chExt cx="1725284" cy="1557645"/>
            </a:xfrm>
          </p:grpSpPr>
          <p:grpSp>
            <p:nvGrpSpPr>
              <p:cNvPr id="59" name="组合 58">
                <a:extLst>
                  <a:ext uri="{FF2B5EF4-FFF2-40B4-BE49-F238E27FC236}">
                    <a16:creationId xmlns:a16="http://schemas.microsoft.com/office/drawing/2014/main" xmlns="" id="{6BAA49EA-C861-4AC1-AA0B-66E1E30463D4}"/>
                  </a:ext>
                </a:extLst>
              </p:cNvPr>
              <p:cNvGrpSpPr/>
              <p:nvPr/>
            </p:nvGrpSpPr>
            <p:grpSpPr>
              <a:xfrm>
                <a:off x="3651847" y="1737199"/>
                <a:ext cx="1725284" cy="1557645"/>
                <a:chOff x="8931215" y="2160243"/>
                <a:chExt cx="1949572" cy="1857410"/>
              </a:xfrm>
            </p:grpSpPr>
            <p:sp>
              <p:nvSpPr>
                <p:cNvPr id="61" name="五边形 60">
                  <a:extLst>
                    <a:ext uri="{FF2B5EF4-FFF2-40B4-BE49-F238E27FC236}">
                      <a16:creationId xmlns:a16="http://schemas.microsoft.com/office/drawing/2014/main" xmlns="" id="{13466C2C-8154-4D49-AA97-452AA18AF0DD}"/>
                    </a:ext>
                  </a:extLst>
                </p:cNvPr>
                <p:cNvSpPr/>
                <p:nvPr/>
              </p:nvSpPr>
              <p:spPr>
                <a:xfrm>
                  <a:off x="8931215" y="2160917"/>
                  <a:ext cx="1949570" cy="1856736"/>
                </a:xfrm>
                <a:prstGeom prst="pentagon">
                  <a:avLst/>
                </a:prstGeom>
                <a:noFill/>
                <a:ln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2" name="等腰三角形 61">
                  <a:extLst>
                    <a:ext uri="{FF2B5EF4-FFF2-40B4-BE49-F238E27FC236}">
                      <a16:creationId xmlns:a16="http://schemas.microsoft.com/office/drawing/2014/main" xmlns="" id="{DDA6CB84-F584-41CD-9ED7-EA1806180ACF}"/>
                    </a:ext>
                  </a:extLst>
                </p:cNvPr>
                <p:cNvSpPr/>
                <p:nvPr/>
              </p:nvSpPr>
              <p:spPr>
                <a:xfrm>
                  <a:off x="8931217" y="2160243"/>
                  <a:ext cx="1949570" cy="703726"/>
                </a:xfrm>
                <a:prstGeom prst="triangl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pic>
            <p:nvPicPr>
              <p:cNvPr id="63" name="图片 62">
                <a:extLst>
                  <a:ext uri="{FF2B5EF4-FFF2-40B4-BE49-F238E27FC236}">
                    <a16:creationId xmlns:a16="http://schemas.microsoft.com/office/drawing/2014/main" xmlns="" id="{9FBE31B9-32CC-4ACD-8004-895DF4802C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screen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860237" y="2447763"/>
                <a:ext cx="527733" cy="361640"/>
              </a:xfrm>
              <a:prstGeom prst="rect">
                <a:avLst/>
              </a:prstGeom>
            </p:spPr>
          </p:pic>
          <p:pic>
            <p:nvPicPr>
              <p:cNvPr id="64" name="图片 61">
                <a:extLst>
                  <a:ext uri="{FF2B5EF4-FFF2-40B4-BE49-F238E27FC236}">
                    <a16:creationId xmlns:a16="http://schemas.microsoft.com/office/drawing/2014/main" xmlns="" id="{0868239D-7D88-4366-A05E-2268BA3946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479194" y="2489531"/>
                <a:ext cx="732195" cy="240768"/>
              </a:xfrm>
              <a:prstGeom prst="rect">
                <a:avLst/>
              </a:prstGeom>
            </p:spPr>
          </p:pic>
          <p:pic>
            <p:nvPicPr>
              <p:cNvPr id="65" name="图片 64">
                <a:extLst>
                  <a:ext uri="{FF2B5EF4-FFF2-40B4-BE49-F238E27FC236}">
                    <a16:creationId xmlns:a16="http://schemas.microsoft.com/office/drawing/2014/main" xmlns="" id="{A6367EA3-48DB-4EDA-AF6A-A36FADCF32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220644" y="2932051"/>
                <a:ext cx="587692" cy="208904"/>
              </a:xfrm>
              <a:prstGeom prst="rect">
                <a:avLst/>
              </a:prstGeom>
            </p:spPr>
          </p:pic>
          <p:sp>
            <p:nvSpPr>
              <p:cNvPr id="69" name="文本框 68">
                <a:extLst>
                  <a:ext uri="{FF2B5EF4-FFF2-40B4-BE49-F238E27FC236}">
                    <a16:creationId xmlns:a16="http://schemas.microsoft.com/office/drawing/2014/main" xmlns="" id="{887C7882-74B6-481C-937F-8E1792841D44}"/>
                  </a:ext>
                </a:extLst>
              </p:cNvPr>
              <p:cNvSpPr txBox="1"/>
              <p:nvPr/>
            </p:nvSpPr>
            <p:spPr>
              <a:xfrm>
                <a:off x="4023500" y="1878648"/>
                <a:ext cx="9819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200" b="1" spc="1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Public </a:t>
                </a:r>
                <a:r>
                  <a:rPr lang="en-US" altLang="zh-CN" sz="1200" b="1" spc="100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C</a:t>
                </a:r>
                <a:r>
                  <a:rPr lang="zh-CN" altLang="en-US" sz="1200" b="1" spc="100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loud</a:t>
                </a:r>
                <a:endParaRPr lang="en-US" altLang="zh-CN" sz="1200" b="1" spc="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69" name="组合 168">
              <a:extLst>
                <a:ext uri="{FF2B5EF4-FFF2-40B4-BE49-F238E27FC236}">
                  <a16:creationId xmlns:a16="http://schemas.microsoft.com/office/drawing/2014/main" xmlns="" id="{22E1EBE7-3DA6-4A17-B80A-E4BA37FB4ED2}"/>
                </a:ext>
              </a:extLst>
            </p:cNvPr>
            <p:cNvGrpSpPr/>
            <p:nvPr/>
          </p:nvGrpSpPr>
          <p:grpSpPr>
            <a:xfrm>
              <a:off x="2298936" y="4825332"/>
              <a:ext cx="3574357" cy="1892753"/>
              <a:chOff x="861099" y="4193619"/>
              <a:chExt cx="3574357" cy="1892753"/>
            </a:xfrm>
          </p:grpSpPr>
          <p:grpSp>
            <p:nvGrpSpPr>
              <p:cNvPr id="75" name="组合 74">
                <a:extLst>
                  <a:ext uri="{FF2B5EF4-FFF2-40B4-BE49-F238E27FC236}">
                    <a16:creationId xmlns:a16="http://schemas.microsoft.com/office/drawing/2014/main" xmlns="" id="{A53D5F16-BD0B-4DF1-AFC7-B94D7CF5D60A}"/>
                  </a:ext>
                </a:extLst>
              </p:cNvPr>
              <p:cNvGrpSpPr/>
              <p:nvPr/>
            </p:nvGrpSpPr>
            <p:grpSpPr>
              <a:xfrm>
                <a:off x="2710173" y="4193619"/>
                <a:ext cx="1725283" cy="1557644"/>
                <a:chOff x="4220644" y="3429000"/>
                <a:chExt cx="1725283" cy="1557644"/>
              </a:xfrm>
            </p:grpSpPr>
            <p:grpSp>
              <p:nvGrpSpPr>
                <p:cNvPr id="66" name="组合 65">
                  <a:extLst>
                    <a:ext uri="{FF2B5EF4-FFF2-40B4-BE49-F238E27FC236}">
                      <a16:creationId xmlns:a16="http://schemas.microsoft.com/office/drawing/2014/main" xmlns="" id="{DF8F9808-C55C-4DD4-98F6-048DC40324B4}"/>
                    </a:ext>
                  </a:extLst>
                </p:cNvPr>
                <p:cNvGrpSpPr/>
                <p:nvPr/>
              </p:nvGrpSpPr>
              <p:grpSpPr>
                <a:xfrm>
                  <a:off x="4220644" y="3429000"/>
                  <a:ext cx="1725283" cy="1557644"/>
                  <a:chOff x="8931215" y="2160244"/>
                  <a:chExt cx="1949570" cy="1857409"/>
                </a:xfrm>
              </p:grpSpPr>
              <p:sp>
                <p:nvSpPr>
                  <p:cNvPr id="67" name="五边形 66">
                    <a:extLst>
                      <a:ext uri="{FF2B5EF4-FFF2-40B4-BE49-F238E27FC236}">
                        <a16:creationId xmlns:a16="http://schemas.microsoft.com/office/drawing/2014/main" xmlns="" id="{661A1B64-4F2D-438A-9FEE-01BBB5132AAA}"/>
                      </a:ext>
                    </a:extLst>
                  </p:cNvPr>
                  <p:cNvSpPr/>
                  <p:nvPr/>
                </p:nvSpPr>
                <p:spPr>
                  <a:xfrm>
                    <a:off x="8931215" y="2160917"/>
                    <a:ext cx="1949570" cy="1856736"/>
                  </a:xfrm>
                  <a:prstGeom prst="pentagon">
                    <a:avLst/>
                  </a:prstGeom>
                  <a:noFill/>
                  <a:ln>
                    <a:solidFill>
                      <a:schemeClr val="accent5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8" name="等腰三角形 67">
                    <a:extLst>
                      <a:ext uri="{FF2B5EF4-FFF2-40B4-BE49-F238E27FC236}">
                        <a16:creationId xmlns:a16="http://schemas.microsoft.com/office/drawing/2014/main" xmlns="" id="{F53FC97D-5C09-4A64-BE1F-ACF1A522FB48}"/>
                      </a:ext>
                    </a:extLst>
                  </p:cNvPr>
                  <p:cNvSpPr/>
                  <p:nvPr/>
                </p:nvSpPr>
                <p:spPr>
                  <a:xfrm>
                    <a:off x="8931215" y="2160244"/>
                    <a:ext cx="1949570" cy="703726"/>
                  </a:xfrm>
                  <a:prstGeom prst="triangle">
                    <a:avLst/>
                  </a:prstGeom>
                  <a:solidFill>
                    <a:schemeClr val="accent5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sp>
              <p:nvSpPr>
                <p:cNvPr id="60" name="文本框 59">
                  <a:extLst>
                    <a:ext uri="{FF2B5EF4-FFF2-40B4-BE49-F238E27FC236}">
                      <a16:creationId xmlns:a16="http://schemas.microsoft.com/office/drawing/2014/main" xmlns="" id="{050FEADD-2CA6-47DA-95CD-B6EA7A456BB6}"/>
                    </a:ext>
                  </a:extLst>
                </p:cNvPr>
                <p:cNvSpPr txBox="1"/>
                <p:nvPr/>
              </p:nvSpPr>
              <p:spPr>
                <a:xfrm>
                  <a:off x="4508452" y="3589144"/>
                  <a:ext cx="1149665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1200" b="1" spc="100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Third </a:t>
                  </a:r>
                  <a:r>
                    <a:rPr lang="en-US" altLang="zh-CN" sz="1200" b="1" spc="100" dirty="0" smtClean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P</a:t>
                  </a:r>
                  <a:r>
                    <a:rPr lang="zh-CN" altLang="en-US" sz="1200" b="1" spc="100" dirty="0" smtClean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arty</a:t>
                  </a:r>
                  <a:r>
                    <a:rPr lang="en-US" altLang="zh-CN" sz="1200" b="1" spc="100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 </a:t>
                  </a:r>
                  <a:r>
                    <a:rPr lang="en-US" altLang="zh-CN" sz="1200" b="1" spc="100" dirty="0" smtClean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IDC</a:t>
                  </a:r>
                  <a:endParaRPr lang="en-US" altLang="zh-CN" sz="1200" b="1" spc="1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pic>
              <p:nvPicPr>
                <p:cNvPr id="70" name="图片 69">
                  <a:extLst>
                    <a:ext uri="{FF2B5EF4-FFF2-40B4-BE49-F238E27FC236}">
                      <a16:creationId xmlns:a16="http://schemas.microsoft.com/office/drawing/2014/main" xmlns="" id="{F9758F62-DEFF-4765-A686-823B951F8D8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643277" y="4407891"/>
                  <a:ext cx="880680" cy="144970"/>
                </a:xfrm>
                <a:prstGeom prst="rect">
                  <a:avLst/>
                </a:prstGeom>
              </p:spPr>
            </p:pic>
            <p:pic>
              <p:nvPicPr>
                <p:cNvPr id="71" name="图片 70">
                  <a:extLst>
                    <a:ext uri="{FF2B5EF4-FFF2-40B4-BE49-F238E27FC236}">
                      <a16:creationId xmlns:a16="http://schemas.microsoft.com/office/drawing/2014/main" xmlns="" id="{D436C04D-5D0F-4E70-8A72-AB72DD68DBC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909878" y="4660658"/>
                  <a:ext cx="495999" cy="264591"/>
                </a:xfrm>
                <a:prstGeom prst="rect">
                  <a:avLst/>
                </a:prstGeom>
              </p:spPr>
            </p:pic>
            <p:pic>
              <p:nvPicPr>
                <p:cNvPr id="73" name="图片 62">
                  <a:extLst>
                    <a:ext uri="{FF2B5EF4-FFF2-40B4-BE49-F238E27FC236}">
                      <a16:creationId xmlns:a16="http://schemas.microsoft.com/office/drawing/2014/main" xmlns="" id="{5D01CE1E-519F-4A7D-B70D-2B4E5F21478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126588" y="4108743"/>
                  <a:ext cx="760231" cy="251392"/>
                </a:xfrm>
                <a:prstGeom prst="rect">
                  <a:avLst/>
                </a:prstGeom>
              </p:spPr>
            </p:pic>
            <p:pic>
              <p:nvPicPr>
                <p:cNvPr id="74" name="图片 73">
                  <a:extLst>
                    <a:ext uri="{FF2B5EF4-FFF2-40B4-BE49-F238E27FC236}">
                      <a16:creationId xmlns:a16="http://schemas.microsoft.com/office/drawing/2014/main" xmlns="" id="{939A4879-1043-4042-8E16-69188F197B0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 cstate="screen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327879" y="4112747"/>
                  <a:ext cx="816907" cy="283744"/>
                </a:xfrm>
                <a:prstGeom prst="rect">
                  <a:avLst/>
                </a:prstGeom>
              </p:spPr>
            </p:pic>
          </p:grpSp>
          <p:grpSp>
            <p:nvGrpSpPr>
              <p:cNvPr id="77" name="组合 76">
                <a:extLst>
                  <a:ext uri="{FF2B5EF4-FFF2-40B4-BE49-F238E27FC236}">
                    <a16:creationId xmlns:a16="http://schemas.microsoft.com/office/drawing/2014/main" xmlns="" id="{73CA5A48-65F9-41FD-B29A-0A0F2E767C78}"/>
                  </a:ext>
                </a:extLst>
              </p:cNvPr>
              <p:cNvGrpSpPr/>
              <p:nvPr/>
            </p:nvGrpSpPr>
            <p:grpSpPr>
              <a:xfrm>
                <a:off x="1214835" y="4459276"/>
                <a:ext cx="1113178" cy="461665"/>
                <a:chOff x="1314086" y="3538357"/>
                <a:chExt cx="629867" cy="461665"/>
              </a:xfrm>
            </p:grpSpPr>
            <p:sp>
              <p:nvSpPr>
                <p:cNvPr id="78" name="文本框 77">
                  <a:extLst>
                    <a:ext uri="{FF2B5EF4-FFF2-40B4-BE49-F238E27FC236}">
                      <a16:creationId xmlns:a16="http://schemas.microsoft.com/office/drawing/2014/main" xmlns="" id="{579F5FC1-D8B4-4BC9-A534-EA3BC7E775D4}"/>
                    </a:ext>
                  </a:extLst>
                </p:cNvPr>
                <p:cNvSpPr txBox="1"/>
                <p:nvPr/>
              </p:nvSpPr>
              <p:spPr>
                <a:xfrm>
                  <a:off x="1343950" y="3538357"/>
                  <a:ext cx="59712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1200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Financial Institutions</a:t>
                  </a:r>
                  <a:endParaRPr lang="en-US" altLang="zh-CN" sz="1200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79" name="椭圆 78">
                  <a:extLst>
                    <a:ext uri="{FF2B5EF4-FFF2-40B4-BE49-F238E27FC236}">
                      <a16:creationId xmlns:a16="http://schemas.microsoft.com/office/drawing/2014/main" xmlns="" id="{9C99993E-F77C-42D4-B127-0C0BBAC9AB16}"/>
                    </a:ext>
                  </a:extLst>
                </p:cNvPr>
                <p:cNvSpPr/>
                <p:nvPr/>
              </p:nvSpPr>
              <p:spPr>
                <a:xfrm>
                  <a:off x="1314086" y="3594908"/>
                  <a:ext cx="629867" cy="369121"/>
                </a:xfrm>
                <a:prstGeom prst="ellipse">
                  <a:avLst/>
                </a:prstGeom>
                <a:noFill/>
                <a:ln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80" name="组合 79">
                <a:extLst>
                  <a:ext uri="{FF2B5EF4-FFF2-40B4-BE49-F238E27FC236}">
                    <a16:creationId xmlns:a16="http://schemas.microsoft.com/office/drawing/2014/main" xmlns="" id="{D302DF13-7409-4329-8337-A7055FE2398D}"/>
                  </a:ext>
                </a:extLst>
              </p:cNvPr>
              <p:cNvGrpSpPr/>
              <p:nvPr/>
            </p:nvGrpSpPr>
            <p:grpSpPr>
              <a:xfrm>
                <a:off x="1455766" y="5568903"/>
                <a:ext cx="1175179" cy="517469"/>
                <a:chOff x="1292964" y="3589157"/>
                <a:chExt cx="543739" cy="517469"/>
              </a:xfrm>
            </p:grpSpPr>
            <p:sp>
              <p:nvSpPr>
                <p:cNvPr id="81" name="文本框 80">
                  <a:extLst>
                    <a:ext uri="{FF2B5EF4-FFF2-40B4-BE49-F238E27FC236}">
                      <a16:creationId xmlns:a16="http://schemas.microsoft.com/office/drawing/2014/main" xmlns="" id="{F0313B99-2EC8-456A-B4CB-C4297B83E155}"/>
                    </a:ext>
                  </a:extLst>
                </p:cNvPr>
                <p:cNvSpPr txBox="1"/>
                <p:nvPr/>
              </p:nvSpPr>
              <p:spPr>
                <a:xfrm>
                  <a:off x="1292964" y="3721065"/>
                  <a:ext cx="543739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1400" smtClean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SME</a:t>
                  </a:r>
                  <a:endParaRPr lang="en-US" altLang="zh-CN" sz="1400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82" name="椭圆 81">
                  <a:extLst>
                    <a:ext uri="{FF2B5EF4-FFF2-40B4-BE49-F238E27FC236}">
                      <a16:creationId xmlns:a16="http://schemas.microsoft.com/office/drawing/2014/main" xmlns="" id="{ECA188B7-FFC1-4E03-9259-FD03345DFA8C}"/>
                    </a:ext>
                  </a:extLst>
                </p:cNvPr>
                <p:cNvSpPr/>
                <p:nvPr/>
              </p:nvSpPr>
              <p:spPr>
                <a:xfrm>
                  <a:off x="1342522" y="3589157"/>
                  <a:ext cx="444624" cy="517469"/>
                </a:xfrm>
                <a:prstGeom prst="ellipse">
                  <a:avLst/>
                </a:prstGeom>
                <a:noFill/>
                <a:ln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83" name="组合 82">
                <a:extLst>
                  <a:ext uri="{FF2B5EF4-FFF2-40B4-BE49-F238E27FC236}">
                    <a16:creationId xmlns:a16="http://schemas.microsoft.com/office/drawing/2014/main" xmlns="" id="{D0942018-A3C9-4E00-9748-BFF9DB672377}"/>
                  </a:ext>
                </a:extLst>
              </p:cNvPr>
              <p:cNvGrpSpPr/>
              <p:nvPr/>
            </p:nvGrpSpPr>
            <p:grpSpPr>
              <a:xfrm>
                <a:off x="861099" y="5067308"/>
                <a:ext cx="1175179" cy="559749"/>
                <a:chOff x="1292964" y="3589157"/>
                <a:chExt cx="543739" cy="559749"/>
              </a:xfrm>
            </p:grpSpPr>
            <p:sp>
              <p:nvSpPr>
                <p:cNvPr id="84" name="文本框 83">
                  <a:extLst>
                    <a:ext uri="{FF2B5EF4-FFF2-40B4-BE49-F238E27FC236}">
                      <a16:creationId xmlns:a16="http://schemas.microsoft.com/office/drawing/2014/main" xmlns="" id="{80E47DC8-5E09-4807-A18D-6807967CF633}"/>
                    </a:ext>
                  </a:extLst>
                </p:cNvPr>
                <p:cNvSpPr txBox="1"/>
                <p:nvPr/>
              </p:nvSpPr>
              <p:spPr>
                <a:xfrm>
                  <a:off x="1292964" y="3594908"/>
                  <a:ext cx="543739" cy="5539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1000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IDC</a:t>
                  </a:r>
                </a:p>
                <a:p>
                  <a:pPr algn="ctr"/>
                  <a:r>
                    <a:rPr lang="zh-CN" altLang="en-US" sz="1000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Value-added services</a:t>
                  </a:r>
                  <a:endParaRPr lang="en-US" altLang="zh-CN" sz="1000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85" name="椭圆 84">
                  <a:extLst>
                    <a:ext uri="{FF2B5EF4-FFF2-40B4-BE49-F238E27FC236}">
                      <a16:creationId xmlns:a16="http://schemas.microsoft.com/office/drawing/2014/main" xmlns="" id="{40E16EBE-AC5B-4346-8483-C33249C360BC}"/>
                    </a:ext>
                  </a:extLst>
                </p:cNvPr>
                <p:cNvSpPr/>
                <p:nvPr/>
              </p:nvSpPr>
              <p:spPr>
                <a:xfrm>
                  <a:off x="1342522" y="3589157"/>
                  <a:ext cx="444624" cy="517469"/>
                </a:xfrm>
                <a:prstGeom prst="ellipse">
                  <a:avLst/>
                </a:prstGeom>
                <a:noFill/>
                <a:ln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cxnSp>
            <p:nvCxnSpPr>
              <p:cNvPr id="89" name="直接连接符 88">
                <a:extLst>
                  <a:ext uri="{FF2B5EF4-FFF2-40B4-BE49-F238E27FC236}">
                    <a16:creationId xmlns:a16="http://schemas.microsoft.com/office/drawing/2014/main" xmlns="" id="{E20E6AAB-2F40-418C-B281-2FF1D4C0ABB3}"/>
                  </a:ext>
                </a:extLst>
              </p:cNvPr>
              <p:cNvCxnSpPr>
                <a:cxnSpLocks/>
                <a:stCxn id="68" idx="2"/>
                <a:endCxn id="79" idx="6"/>
              </p:cNvCxnSpPr>
              <p:nvPr/>
            </p:nvCxnSpPr>
            <p:spPr>
              <a:xfrm flipH="1" flipV="1">
                <a:off x="2328013" y="4700388"/>
                <a:ext cx="382160" cy="8338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直接连接符 90">
                <a:extLst>
                  <a:ext uri="{FF2B5EF4-FFF2-40B4-BE49-F238E27FC236}">
                    <a16:creationId xmlns:a16="http://schemas.microsoft.com/office/drawing/2014/main" xmlns="" id="{D904BFD1-AD80-4389-B179-8BACEFFE7997}"/>
                  </a:ext>
                </a:extLst>
              </p:cNvPr>
              <p:cNvCxnSpPr>
                <a:cxnSpLocks/>
                <a:stCxn id="68" idx="2"/>
                <a:endCxn id="82" idx="0"/>
              </p:cNvCxnSpPr>
              <p:nvPr/>
            </p:nvCxnSpPr>
            <p:spPr>
              <a:xfrm flipH="1">
                <a:off x="2043356" y="4783772"/>
                <a:ext cx="666817" cy="78513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直接连接符 93">
                <a:extLst>
                  <a:ext uri="{FF2B5EF4-FFF2-40B4-BE49-F238E27FC236}">
                    <a16:creationId xmlns:a16="http://schemas.microsoft.com/office/drawing/2014/main" xmlns="" id="{800E7816-7153-464B-AB0C-3CA901046CC6}"/>
                  </a:ext>
                </a:extLst>
              </p:cNvPr>
              <p:cNvCxnSpPr>
                <a:cxnSpLocks/>
                <a:stCxn id="68" idx="2"/>
                <a:endCxn id="84" idx="0"/>
              </p:cNvCxnSpPr>
              <p:nvPr/>
            </p:nvCxnSpPr>
            <p:spPr>
              <a:xfrm flipH="1">
                <a:off x="1448689" y="4783772"/>
                <a:ext cx="1261484" cy="28928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24" name="图片 123">
              <a:extLst>
                <a:ext uri="{FF2B5EF4-FFF2-40B4-BE49-F238E27FC236}">
                  <a16:creationId xmlns:a16="http://schemas.microsoft.com/office/drawing/2014/main" xmlns="" id="{B821A04D-620E-44A1-BA28-D62C3761494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259624" y="3843222"/>
              <a:ext cx="1780086" cy="774297"/>
            </a:xfrm>
            <a:prstGeom prst="rect">
              <a:avLst/>
            </a:prstGeom>
          </p:spPr>
        </p:pic>
        <p:grpSp>
          <p:nvGrpSpPr>
            <p:cNvPr id="162" name="组合 161">
              <a:extLst>
                <a:ext uri="{FF2B5EF4-FFF2-40B4-BE49-F238E27FC236}">
                  <a16:creationId xmlns:a16="http://schemas.microsoft.com/office/drawing/2014/main" xmlns="" id="{9367D7FB-C08B-4811-A620-D01A277BFAF0}"/>
                </a:ext>
              </a:extLst>
            </p:cNvPr>
            <p:cNvGrpSpPr/>
            <p:nvPr/>
          </p:nvGrpSpPr>
          <p:grpSpPr>
            <a:xfrm>
              <a:off x="1401504" y="2925659"/>
              <a:ext cx="3579315" cy="1867672"/>
              <a:chOff x="101288" y="2814849"/>
              <a:chExt cx="3579315" cy="1867672"/>
            </a:xfrm>
          </p:grpSpPr>
          <p:grpSp>
            <p:nvGrpSpPr>
              <p:cNvPr id="19" name="组合 18">
                <a:extLst>
                  <a:ext uri="{FF2B5EF4-FFF2-40B4-BE49-F238E27FC236}">
                    <a16:creationId xmlns:a16="http://schemas.microsoft.com/office/drawing/2014/main" xmlns="" id="{80F04EA2-8A24-4C55-8D19-B8EAA39F5B3B}"/>
                  </a:ext>
                </a:extLst>
              </p:cNvPr>
              <p:cNvGrpSpPr/>
              <p:nvPr/>
            </p:nvGrpSpPr>
            <p:grpSpPr>
              <a:xfrm>
                <a:off x="101288" y="3482152"/>
                <a:ext cx="1512912" cy="595988"/>
                <a:chOff x="754836" y="4229055"/>
                <a:chExt cx="1512912" cy="595988"/>
              </a:xfrm>
            </p:grpSpPr>
            <p:sp>
              <p:nvSpPr>
                <p:cNvPr id="13" name="文本框 12">
                  <a:extLst>
                    <a:ext uri="{FF2B5EF4-FFF2-40B4-BE49-F238E27FC236}">
                      <a16:creationId xmlns:a16="http://schemas.microsoft.com/office/drawing/2014/main" xmlns="" id="{C956D828-47E5-46A5-9799-E871CA8A866D}"/>
                    </a:ext>
                  </a:extLst>
                </p:cNvPr>
                <p:cNvSpPr txBox="1"/>
                <p:nvPr/>
              </p:nvSpPr>
              <p:spPr>
                <a:xfrm>
                  <a:off x="754836" y="4279138"/>
                  <a:ext cx="1512912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1200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I</a:t>
                  </a:r>
                  <a:r>
                    <a:rPr lang="zh-CN" altLang="en-US" sz="1200" dirty="0" smtClean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ndustry</a:t>
                  </a:r>
                  <a:endParaRPr lang="en-US" altLang="zh-CN" sz="800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  <a:p>
                  <a:pPr algn="ctr"/>
                  <a:r>
                    <a:rPr lang="en-US" altLang="zh-CN" sz="800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[</a:t>
                  </a:r>
                  <a:r>
                    <a:rPr lang="zh-CN" altLang="en-US" sz="800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Medical</a:t>
                  </a:r>
                  <a:r>
                    <a:rPr lang="en-US" altLang="zh-CN" sz="800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/</a:t>
                  </a:r>
                  <a:r>
                    <a:rPr lang="zh-CN" altLang="en-US" sz="800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energy</a:t>
                  </a:r>
                  <a:r>
                    <a:rPr lang="en-US" altLang="zh-CN" sz="800" dirty="0" smtClean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/</a:t>
                  </a:r>
                </a:p>
                <a:p>
                  <a:pPr algn="ctr"/>
                  <a:r>
                    <a:rPr lang="zh-CN" altLang="en-US" sz="800" dirty="0" smtClean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traffic</a:t>
                  </a:r>
                  <a:r>
                    <a:rPr lang="en-US" altLang="zh-CN" sz="800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]</a:t>
                  </a:r>
                </a:p>
              </p:txBody>
            </p:sp>
            <p:sp>
              <p:nvSpPr>
                <p:cNvPr id="14" name="椭圆 13">
                  <a:extLst>
                    <a:ext uri="{FF2B5EF4-FFF2-40B4-BE49-F238E27FC236}">
                      <a16:creationId xmlns:a16="http://schemas.microsoft.com/office/drawing/2014/main" xmlns="" id="{18FD10B3-174D-4AF6-93DE-B553FEF958AF}"/>
                    </a:ext>
                  </a:extLst>
                </p:cNvPr>
                <p:cNvSpPr/>
                <p:nvPr/>
              </p:nvSpPr>
              <p:spPr>
                <a:xfrm>
                  <a:off x="891393" y="4229055"/>
                  <a:ext cx="1201950" cy="595988"/>
                </a:xfrm>
                <a:prstGeom prst="ellipse">
                  <a:avLst/>
                </a:prstGeom>
                <a:noFill/>
                <a:ln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17" name="组合 16">
                <a:extLst>
                  <a:ext uri="{FF2B5EF4-FFF2-40B4-BE49-F238E27FC236}">
                    <a16:creationId xmlns:a16="http://schemas.microsoft.com/office/drawing/2014/main" xmlns="" id="{492A7801-614D-4920-BDA3-9C7B12E568FE}"/>
                  </a:ext>
                </a:extLst>
              </p:cNvPr>
              <p:cNvGrpSpPr/>
              <p:nvPr/>
            </p:nvGrpSpPr>
            <p:grpSpPr>
              <a:xfrm>
                <a:off x="774358" y="4081330"/>
                <a:ext cx="1156050" cy="601191"/>
                <a:chOff x="1049917" y="3594908"/>
                <a:chExt cx="1156050" cy="601191"/>
              </a:xfrm>
            </p:grpSpPr>
            <p:sp>
              <p:nvSpPr>
                <p:cNvPr id="12" name="文本框 11">
                  <a:extLst>
                    <a:ext uri="{FF2B5EF4-FFF2-40B4-BE49-F238E27FC236}">
                      <a16:creationId xmlns:a16="http://schemas.microsoft.com/office/drawing/2014/main" xmlns="" id="{A0E25A2E-4AA3-433E-9929-40EA8A42EE19}"/>
                    </a:ext>
                  </a:extLst>
                </p:cNvPr>
                <p:cNvSpPr txBox="1"/>
                <p:nvPr/>
              </p:nvSpPr>
              <p:spPr>
                <a:xfrm>
                  <a:off x="1049917" y="3692409"/>
                  <a:ext cx="1156050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1200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State-owned enterprises</a:t>
                  </a:r>
                  <a:endParaRPr lang="en-US" altLang="zh-CN" sz="1200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5" name="椭圆 14">
                  <a:extLst>
                    <a:ext uri="{FF2B5EF4-FFF2-40B4-BE49-F238E27FC236}">
                      <a16:creationId xmlns:a16="http://schemas.microsoft.com/office/drawing/2014/main" xmlns="" id="{7AACC933-4BB8-4383-9DDF-B7184521CA58}"/>
                    </a:ext>
                  </a:extLst>
                </p:cNvPr>
                <p:cNvSpPr/>
                <p:nvPr/>
              </p:nvSpPr>
              <p:spPr>
                <a:xfrm>
                  <a:off x="1084454" y="3594908"/>
                  <a:ext cx="1071200" cy="601191"/>
                </a:xfrm>
                <a:prstGeom prst="ellipse">
                  <a:avLst/>
                </a:prstGeom>
                <a:noFill/>
                <a:ln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18" name="组合 17">
                <a:extLst>
                  <a:ext uri="{FF2B5EF4-FFF2-40B4-BE49-F238E27FC236}">
                    <a16:creationId xmlns:a16="http://schemas.microsoft.com/office/drawing/2014/main" xmlns="" id="{876F4D18-B283-40DD-9900-93509674F627}"/>
                  </a:ext>
                </a:extLst>
              </p:cNvPr>
              <p:cNvGrpSpPr/>
              <p:nvPr/>
            </p:nvGrpSpPr>
            <p:grpSpPr>
              <a:xfrm>
                <a:off x="1038526" y="3140955"/>
                <a:ext cx="629867" cy="307777"/>
                <a:chOff x="1109926" y="3154921"/>
                <a:chExt cx="629867" cy="307777"/>
              </a:xfrm>
            </p:grpSpPr>
            <p:sp>
              <p:nvSpPr>
                <p:cNvPr id="11" name="文本框 10">
                  <a:extLst>
                    <a:ext uri="{FF2B5EF4-FFF2-40B4-BE49-F238E27FC236}">
                      <a16:creationId xmlns:a16="http://schemas.microsoft.com/office/drawing/2014/main" xmlns="" id="{8AB4D58A-EE44-406C-9AD1-64B9A14674E5}"/>
                    </a:ext>
                  </a:extLst>
                </p:cNvPr>
                <p:cNvSpPr txBox="1"/>
                <p:nvPr/>
              </p:nvSpPr>
              <p:spPr>
                <a:xfrm>
                  <a:off x="1173192" y="3159044"/>
                  <a:ext cx="543739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200" dirty="0" smtClean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Gov.</a:t>
                  </a:r>
                  <a:endParaRPr lang="en-US" altLang="zh-CN" sz="1200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6" name="椭圆 15">
                  <a:extLst>
                    <a:ext uri="{FF2B5EF4-FFF2-40B4-BE49-F238E27FC236}">
                      <a16:creationId xmlns:a16="http://schemas.microsoft.com/office/drawing/2014/main" xmlns="" id="{2239073F-0DEA-4DCE-816A-027FD0AD9BD1}"/>
                    </a:ext>
                  </a:extLst>
                </p:cNvPr>
                <p:cNvSpPr/>
                <p:nvPr/>
              </p:nvSpPr>
              <p:spPr>
                <a:xfrm>
                  <a:off x="1109926" y="3154921"/>
                  <a:ext cx="629867" cy="307777"/>
                </a:xfrm>
                <a:prstGeom prst="ellipse">
                  <a:avLst/>
                </a:prstGeom>
                <a:noFill/>
                <a:ln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cxnSp>
            <p:nvCxnSpPr>
              <p:cNvPr id="29" name="直接连接符 28">
                <a:extLst>
                  <a:ext uri="{FF2B5EF4-FFF2-40B4-BE49-F238E27FC236}">
                    <a16:creationId xmlns:a16="http://schemas.microsoft.com/office/drawing/2014/main" xmlns="" id="{68320D86-7845-4DF9-926B-1AF716397E40}"/>
                  </a:ext>
                </a:extLst>
              </p:cNvPr>
              <p:cNvCxnSpPr>
                <a:cxnSpLocks/>
                <a:stCxn id="44" idx="2"/>
                <a:endCxn id="16" idx="6"/>
              </p:cNvCxnSpPr>
              <p:nvPr/>
            </p:nvCxnSpPr>
            <p:spPr>
              <a:xfrm flipH="1" flipV="1">
                <a:off x="1668393" y="3294844"/>
                <a:ext cx="286927" cy="11015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接连接符 29">
                <a:extLst>
                  <a:ext uri="{FF2B5EF4-FFF2-40B4-BE49-F238E27FC236}">
                    <a16:creationId xmlns:a16="http://schemas.microsoft.com/office/drawing/2014/main" xmlns="" id="{0A010CD9-7D90-40F1-95CD-B7107F478444}"/>
                  </a:ext>
                </a:extLst>
              </p:cNvPr>
              <p:cNvCxnSpPr>
                <a:cxnSpLocks/>
                <a:stCxn id="44" idx="2"/>
                <a:endCxn id="14" idx="6"/>
              </p:cNvCxnSpPr>
              <p:nvPr/>
            </p:nvCxnSpPr>
            <p:spPr>
              <a:xfrm flipH="1">
                <a:off x="1439795" y="3405002"/>
                <a:ext cx="515525" cy="37514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接连接符 33">
                <a:extLst>
                  <a:ext uri="{FF2B5EF4-FFF2-40B4-BE49-F238E27FC236}">
                    <a16:creationId xmlns:a16="http://schemas.microsoft.com/office/drawing/2014/main" xmlns="" id="{EE46544F-2117-44D7-A5DB-85EBB022FBA3}"/>
                  </a:ext>
                </a:extLst>
              </p:cNvPr>
              <p:cNvCxnSpPr>
                <a:cxnSpLocks/>
                <a:stCxn id="43" idx="1"/>
                <a:endCxn id="15" idx="7"/>
              </p:cNvCxnSpPr>
              <p:nvPr/>
            </p:nvCxnSpPr>
            <p:spPr>
              <a:xfrm flipH="1">
                <a:off x="1723221" y="3410163"/>
                <a:ext cx="232101" cy="75920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3" name="组合 52">
                <a:extLst>
                  <a:ext uri="{FF2B5EF4-FFF2-40B4-BE49-F238E27FC236}">
                    <a16:creationId xmlns:a16="http://schemas.microsoft.com/office/drawing/2014/main" xmlns="" id="{27D51729-A54C-4FC4-AE4E-BC367F8DA416}"/>
                  </a:ext>
                </a:extLst>
              </p:cNvPr>
              <p:cNvGrpSpPr/>
              <p:nvPr/>
            </p:nvGrpSpPr>
            <p:grpSpPr>
              <a:xfrm>
                <a:off x="1955320" y="2814849"/>
                <a:ext cx="1725283" cy="1557644"/>
                <a:chOff x="8931215" y="2160245"/>
                <a:chExt cx="1725283" cy="1557644"/>
              </a:xfrm>
            </p:grpSpPr>
            <p:pic>
              <p:nvPicPr>
                <p:cNvPr id="21" name="图片 20">
                  <a:extLst>
                    <a:ext uri="{FF2B5EF4-FFF2-40B4-BE49-F238E27FC236}">
                      <a16:creationId xmlns:a16="http://schemas.microsoft.com/office/drawing/2014/main" xmlns="" id="{C55FFA7F-98AE-4DB3-A95E-992A77BCFAE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 cstate="screen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222595" y="2953833"/>
                  <a:ext cx="442070" cy="240142"/>
                </a:xfrm>
                <a:prstGeom prst="rect">
                  <a:avLst/>
                </a:prstGeom>
              </p:spPr>
            </p:pic>
            <p:pic>
              <p:nvPicPr>
                <p:cNvPr id="22" name="图片 21">
                  <a:extLst>
                    <a:ext uri="{FF2B5EF4-FFF2-40B4-BE49-F238E27FC236}">
                      <a16:creationId xmlns:a16="http://schemas.microsoft.com/office/drawing/2014/main" xmlns="" id="{D7DEB8F1-47D0-48D1-9700-C9ACC7F7293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 cstate="screen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179711" y="3325052"/>
                  <a:ext cx="630537" cy="183988"/>
                </a:xfrm>
                <a:prstGeom prst="rect">
                  <a:avLst/>
                </a:prstGeom>
              </p:spPr>
            </p:pic>
            <p:pic>
              <p:nvPicPr>
                <p:cNvPr id="23" name="图片 22">
                  <a:extLst>
                    <a:ext uri="{FF2B5EF4-FFF2-40B4-BE49-F238E27FC236}">
                      <a16:creationId xmlns:a16="http://schemas.microsoft.com/office/drawing/2014/main" xmlns="" id="{52659D1D-087E-404F-9D41-6E8213545D6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 cstate="screen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840195" y="3314504"/>
                  <a:ext cx="560114" cy="184101"/>
                </a:xfrm>
                <a:prstGeom prst="rect">
                  <a:avLst/>
                </a:prstGeom>
              </p:spPr>
            </p:pic>
            <p:pic>
              <p:nvPicPr>
                <p:cNvPr id="24" name="图片 23">
                  <a:extLst>
                    <a:ext uri="{FF2B5EF4-FFF2-40B4-BE49-F238E27FC236}">
                      <a16:creationId xmlns:a16="http://schemas.microsoft.com/office/drawing/2014/main" xmlns="" id="{514E56C7-281B-4341-9074-4E4B3472074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 cstate="screen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771638" y="2888439"/>
                  <a:ext cx="543740" cy="299765"/>
                </a:xfrm>
                <a:prstGeom prst="rect">
                  <a:avLst/>
                </a:prstGeom>
              </p:spPr>
            </p:pic>
            <p:grpSp>
              <p:nvGrpSpPr>
                <p:cNvPr id="45" name="组合 44">
                  <a:extLst>
                    <a:ext uri="{FF2B5EF4-FFF2-40B4-BE49-F238E27FC236}">
                      <a16:creationId xmlns:a16="http://schemas.microsoft.com/office/drawing/2014/main" xmlns="" id="{26BFC7B1-8090-40C5-A386-D2F74B703823}"/>
                    </a:ext>
                  </a:extLst>
                </p:cNvPr>
                <p:cNvGrpSpPr/>
                <p:nvPr/>
              </p:nvGrpSpPr>
              <p:grpSpPr>
                <a:xfrm>
                  <a:off x="8931215" y="2160245"/>
                  <a:ext cx="1725283" cy="1557644"/>
                  <a:chOff x="8931215" y="2160244"/>
                  <a:chExt cx="1949570" cy="1857409"/>
                </a:xfrm>
              </p:grpSpPr>
              <p:sp>
                <p:nvSpPr>
                  <p:cNvPr id="43" name="五边形 42">
                    <a:extLst>
                      <a:ext uri="{FF2B5EF4-FFF2-40B4-BE49-F238E27FC236}">
                        <a16:creationId xmlns:a16="http://schemas.microsoft.com/office/drawing/2014/main" xmlns="" id="{4BC77CE4-3D05-41D8-BFD3-D037F8D538E0}"/>
                      </a:ext>
                    </a:extLst>
                  </p:cNvPr>
                  <p:cNvSpPr/>
                  <p:nvPr/>
                </p:nvSpPr>
                <p:spPr>
                  <a:xfrm>
                    <a:off x="8931215" y="2160917"/>
                    <a:ext cx="1949570" cy="1856736"/>
                  </a:xfrm>
                  <a:prstGeom prst="pentagon">
                    <a:avLst/>
                  </a:prstGeom>
                  <a:noFill/>
                  <a:ln>
                    <a:solidFill>
                      <a:schemeClr val="accent5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4" name="等腰三角形 43">
                    <a:extLst>
                      <a:ext uri="{FF2B5EF4-FFF2-40B4-BE49-F238E27FC236}">
                        <a16:creationId xmlns:a16="http://schemas.microsoft.com/office/drawing/2014/main" xmlns="" id="{FF025173-E4C0-4565-BE69-A2B5D36D6189}"/>
                      </a:ext>
                    </a:extLst>
                  </p:cNvPr>
                  <p:cNvSpPr/>
                  <p:nvPr/>
                </p:nvSpPr>
                <p:spPr>
                  <a:xfrm>
                    <a:off x="8931215" y="2160244"/>
                    <a:ext cx="1949570" cy="703726"/>
                  </a:xfrm>
                  <a:prstGeom prst="triangle">
                    <a:avLst/>
                  </a:prstGeom>
                  <a:solidFill>
                    <a:schemeClr val="accent5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sp>
              <p:nvSpPr>
                <p:cNvPr id="46" name="文本框 45">
                  <a:extLst>
                    <a:ext uri="{FF2B5EF4-FFF2-40B4-BE49-F238E27FC236}">
                      <a16:creationId xmlns:a16="http://schemas.microsoft.com/office/drawing/2014/main" xmlns="" id="{982B5434-7EF4-4884-ABE9-D69568BE46A5}"/>
                    </a:ext>
                  </a:extLst>
                </p:cNvPr>
                <p:cNvSpPr txBox="1"/>
                <p:nvPr/>
              </p:nvSpPr>
              <p:spPr>
                <a:xfrm>
                  <a:off x="9266970" y="2303645"/>
                  <a:ext cx="109462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1200" b="1" spc="100" dirty="0" smtClean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System</a:t>
                  </a:r>
                </a:p>
                <a:p>
                  <a:pPr algn="ctr"/>
                  <a:r>
                    <a:rPr lang="en-US" altLang="zh-CN" sz="1200" b="1" spc="100" dirty="0" smtClean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Integrator</a:t>
                  </a:r>
                  <a:endParaRPr lang="en-US" altLang="zh-CN" sz="1200" b="1" spc="1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pic>
            <p:nvPicPr>
              <p:cNvPr id="125" name="图片 124">
                <a:extLst>
                  <a:ext uri="{FF2B5EF4-FFF2-40B4-BE49-F238E27FC236}">
                    <a16:creationId xmlns:a16="http://schemas.microsoft.com/office/drawing/2014/main" xmlns="" id="{77D4ADD8-E516-49E6-ABB7-8976E7AEAE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557085" y="4186155"/>
                <a:ext cx="566558" cy="153391"/>
              </a:xfrm>
              <a:prstGeom prst="rect">
                <a:avLst/>
              </a:prstGeom>
            </p:spPr>
          </p:pic>
        </p:grpSp>
        <p:grpSp>
          <p:nvGrpSpPr>
            <p:cNvPr id="185" name="组合 184">
              <a:extLst>
                <a:ext uri="{FF2B5EF4-FFF2-40B4-BE49-F238E27FC236}">
                  <a16:creationId xmlns:a16="http://schemas.microsoft.com/office/drawing/2014/main" xmlns="" id="{9DD4F267-05B2-4D1A-9B52-8FC0A19830FD}"/>
                </a:ext>
              </a:extLst>
            </p:cNvPr>
            <p:cNvGrpSpPr/>
            <p:nvPr/>
          </p:nvGrpSpPr>
          <p:grpSpPr>
            <a:xfrm>
              <a:off x="6285945" y="4793331"/>
              <a:ext cx="3160499" cy="1557645"/>
              <a:chOff x="6773958" y="4908696"/>
              <a:chExt cx="3160499" cy="1557645"/>
            </a:xfrm>
          </p:grpSpPr>
          <p:grpSp>
            <p:nvGrpSpPr>
              <p:cNvPr id="126" name="组合 125">
                <a:extLst>
                  <a:ext uri="{FF2B5EF4-FFF2-40B4-BE49-F238E27FC236}">
                    <a16:creationId xmlns:a16="http://schemas.microsoft.com/office/drawing/2014/main" xmlns="" id="{A8329D77-1DDB-42B4-8186-790879F3B3AE}"/>
                  </a:ext>
                </a:extLst>
              </p:cNvPr>
              <p:cNvGrpSpPr/>
              <p:nvPr/>
            </p:nvGrpSpPr>
            <p:grpSpPr>
              <a:xfrm>
                <a:off x="8759278" y="5089431"/>
                <a:ext cx="1175179" cy="576140"/>
                <a:chOff x="1295971" y="3589157"/>
                <a:chExt cx="543739" cy="546738"/>
              </a:xfrm>
            </p:grpSpPr>
            <p:sp>
              <p:nvSpPr>
                <p:cNvPr id="127" name="文本框 126">
                  <a:extLst>
                    <a:ext uri="{FF2B5EF4-FFF2-40B4-BE49-F238E27FC236}">
                      <a16:creationId xmlns:a16="http://schemas.microsoft.com/office/drawing/2014/main" xmlns="" id="{3E2186B3-9C65-4E24-B4E9-2F3222CE4C3A}"/>
                    </a:ext>
                  </a:extLst>
                </p:cNvPr>
                <p:cNvSpPr txBox="1"/>
                <p:nvPr/>
              </p:nvSpPr>
              <p:spPr>
                <a:xfrm>
                  <a:off x="1295971" y="3639377"/>
                  <a:ext cx="543739" cy="49651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1400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行业复制</a:t>
                  </a:r>
                  <a:endParaRPr lang="en-US" altLang="zh-CN" sz="1400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  <a:p>
                  <a:pPr algn="ctr"/>
                  <a:r>
                    <a:rPr lang="zh-CN" altLang="en-US" sz="1400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扩散</a:t>
                  </a:r>
                  <a:endParaRPr lang="en-US" altLang="zh-CN" sz="1400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28" name="椭圆 127">
                  <a:extLst>
                    <a:ext uri="{FF2B5EF4-FFF2-40B4-BE49-F238E27FC236}">
                      <a16:creationId xmlns:a16="http://schemas.microsoft.com/office/drawing/2014/main" xmlns="" id="{D51771BD-1482-4E84-BD33-35FC015736F5}"/>
                    </a:ext>
                  </a:extLst>
                </p:cNvPr>
                <p:cNvSpPr/>
                <p:nvPr/>
              </p:nvSpPr>
              <p:spPr>
                <a:xfrm>
                  <a:off x="1342522" y="3589157"/>
                  <a:ext cx="444624" cy="517469"/>
                </a:xfrm>
                <a:prstGeom prst="ellipse">
                  <a:avLst/>
                </a:prstGeom>
                <a:noFill/>
                <a:ln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112" name="组合 111">
                <a:extLst>
                  <a:ext uri="{FF2B5EF4-FFF2-40B4-BE49-F238E27FC236}">
                    <a16:creationId xmlns:a16="http://schemas.microsoft.com/office/drawing/2014/main" xmlns="" id="{3F68D7A3-08BF-46B5-98C8-03EC1A11AC8A}"/>
                  </a:ext>
                </a:extLst>
              </p:cNvPr>
              <p:cNvGrpSpPr/>
              <p:nvPr/>
            </p:nvGrpSpPr>
            <p:grpSpPr>
              <a:xfrm>
                <a:off x="6781064" y="4908696"/>
                <a:ext cx="1725284" cy="1557645"/>
                <a:chOff x="8931215" y="2160243"/>
                <a:chExt cx="1949572" cy="1857410"/>
              </a:xfrm>
            </p:grpSpPr>
            <p:sp>
              <p:nvSpPr>
                <p:cNvPr id="117" name="五边形 116">
                  <a:extLst>
                    <a:ext uri="{FF2B5EF4-FFF2-40B4-BE49-F238E27FC236}">
                      <a16:creationId xmlns:a16="http://schemas.microsoft.com/office/drawing/2014/main" xmlns="" id="{D9E9EE6F-8748-492D-92A6-BD0F370E798B}"/>
                    </a:ext>
                  </a:extLst>
                </p:cNvPr>
                <p:cNvSpPr/>
                <p:nvPr/>
              </p:nvSpPr>
              <p:spPr>
                <a:xfrm>
                  <a:off x="8931215" y="2160917"/>
                  <a:ext cx="1949570" cy="1856736"/>
                </a:xfrm>
                <a:prstGeom prst="pentagon">
                  <a:avLst/>
                </a:prstGeom>
                <a:noFill/>
                <a:ln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18" name="等腰三角形 117">
                  <a:extLst>
                    <a:ext uri="{FF2B5EF4-FFF2-40B4-BE49-F238E27FC236}">
                      <a16:creationId xmlns:a16="http://schemas.microsoft.com/office/drawing/2014/main" xmlns="" id="{4FD09C0B-BC8F-4548-8607-BEBC063C38F0}"/>
                    </a:ext>
                  </a:extLst>
                </p:cNvPr>
                <p:cNvSpPr/>
                <p:nvPr/>
              </p:nvSpPr>
              <p:spPr>
                <a:xfrm>
                  <a:off x="8931217" y="2160243"/>
                  <a:ext cx="1949570" cy="703726"/>
                </a:xfrm>
                <a:prstGeom prst="triangl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113" name="文本框 112">
                <a:extLst>
                  <a:ext uri="{FF2B5EF4-FFF2-40B4-BE49-F238E27FC236}">
                    <a16:creationId xmlns:a16="http://schemas.microsoft.com/office/drawing/2014/main" xmlns="" id="{3906725E-658A-45E0-8261-97859298293B}"/>
                  </a:ext>
                </a:extLst>
              </p:cNvPr>
              <p:cNvSpPr txBox="1"/>
              <p:nvPr/>
            </p:nvSpPr>
            <p:spPr>
              <a:xfrm>
                <a:off x="6951145" y="5095427"/>
                <a:ext cx="146034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200" b="1" spc="10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Industry</a:t>
                </a:r>
                <a:endParaRPr lang="en-US" altLang="zh-CN" sz="1200" b="1" spc="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/>
                <a:r>
                  <a:rPr lang="zh-CN" altLang="en-US" sz="1200" b="1" spc="100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Benchmark</a:t>
                </a:r>
                <a:endParaRPr lang="en-US" altLang="zh-CN" sz="1200" b="1" spc="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9" name="文本框 118">
                <a:extLst>
                  <a:ext uri="{FF2B5EF4-FFF2-40B4-BE49-F238E27FC236}">
                    <a16:creationId xmlns:a16="http://schemas.microsoft.com/office/drawing/2014/main" xmlns="" id="{8DAEFFD5-9461-4801-8DC6-1BFB27B32C66}"/>
                  </a:ext>
                </a:extLst>
              </p:cNvPr>
              <p:cNvSpPr txBox="1"/>
              <p:nvPr/>
            </p:nvSpPr>
            <p:spPr>
              <a:xfrm>
                <a:off x="6773958" y="5491131"/>
                <a:ext cx="96096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8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Provinces</a:t>
                </a:r>
                <a:endParaRPr lang="en-US" altLang="zh-CN" sz="8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/>
                <a:r>
                  <a:rPr lang="zh-CN" altLang="en-US" sz="8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Rural Credit </a:t>
                </a:r>
                <a:r>
                  <a:rPr lang="zh-CN" altLang="en-US" sz="8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Union</a:t>
                </a:r>
                <a:endParaRPr lang="en-US" altLang="zh-CN" sz="8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20" name="文本框 119">
                <a:extLst>
                  <a:ext uri="{FF2B5EF4-FFF2-40B4-BE49-F238E27FC236}">
                    <a16:creationId xmlns:a16="http://schemas.microsoft.com/office/drawing/2014/main" xmlns="" id="{A2162D4F-A749-4CCC-90A6-52348EC92783}"/>
                  </a:ext>
                </a:extLst>
              </p:cNvPr>
              <p:cNvSpPr txBox="1"/>
              <p:nvPr/>
            </p:nvSpPr>
            <p:spPr>
              <a:xfrm>
                <a:off x="7538281" y="5495236"/>
                <a:ext cx="96096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8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Listed Commercial</a:t>
                </a:r>
                <a:endParaRPr lang="en-US" altLang="zh-CN" sz="8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/>
                <a:r>
                  <a:rPr lang="zh-CN" altLang="en-US" sz="8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bank</a:t>
                </a:r>
                <a:endParaRPr lang="en-US" altLang="zh-CN" sz="8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pic>
            <p:nvPicPr>
              <p:cNvPr id="121" name="图片 120">
                <a:extLst>
                  <a:ext uri="{FF2B5EF4-FFF2-40B4-BE49-F238E27FC236}">
                    <a16:creationId xmlns:a16="http://schemas.microsoft.com/office/drawing/2014/main" xmlns="" id="{4A519801-041B-4A31-B147-C67D89E29D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059151" y="6078765"/>
                <a:ext cx="561075" cy="197662"/>
              </a:xfrm>
              <a:prstGeom prst="rect">
                <a:avLst/>
              </a:prstGeom>
            </p:spPr>
          </p:pic>
          <p:pic>
            <p:nvPicPr>
              <p:cNvPr id="123" name="图片 122">
                <a:extLst>
                  <a:ext uri="{FF2B5EF4-FFF2-40B4-BE49-F238E27FC236}">
                    <a16:creationId xmlns:a16="http://schemas.microsoft.com/office/drawing/2014/main" xmlns="" id="{BFCD8632-B261-4441-B77B-3C4F8E3894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690909" y="6079055"/>
                <a:ext cx="538889" cy="197662"/>
              </a:xfrm>
              <a:prstGeom prst="rect">
                <a:avLst/>
              </a:prstGeom>
            </p:spPr>
          </p:pic>
          <p:grpSp>
            <p:nvGrpSpPr>
              <p:cNvPr id="129" name="组合 128">
                <a:extLst>
                  <a:ext uri="{FF2B5EF4-FFF2-40B4-BE49-F238E27FC236}">
                    <a16:creationId xmlns:a16="http://schemas.microsoft.com/office/drawing/2014/main" xmlns="" id="{4BC25041-5285-4DA9-9FF3-824B5B0E2DEB}"/>
                  </a:ext>
                </a:extLst>
              </p:cNvPr>
              <p:cNvGrpSpPr/>
              <p:nvPr/>
            </p:nvGrpSpPr>
            <p:grpSpPr>
              <a:xfrm>
                <a:off x="8506348" y="5983574"/>
                <a:ext cx="1175179" cy="404236"/>
                <a:chOff x="1295971" y="3589157"/>
                <a:chExt cx="543739" cy="517469"/>
              </a:xfrm>
            </p:grpSpPr>
            <p:sp>
              <p:nvSpPr>
                <p:cNvPr id="130" name="文本框 129">
                  <a:extLst>
                    <a:ext uri="{FF2B5EF4-FFF2-40B4-BE49-F238E27FC236}">
                      <a16:creationId xmlns:a16="http://schemas.microsoft.com/office/drawing/2014/main" xmlns="" id="{C83FE84D-26F8-4023-A19F-763E2A442790}"/>
                    </a:ext>
                  </a:extLst>
                </p:cNvPr>
                <p:cNvSpPr txBox="1"/>
                <p:nvPr/>
              </p:nvSpPr>
              <p:spPr>
                <a:xfrm>
                  <a:off x="1295971" y="3639377"/>
                  <a:ext cx="543739" cy="35459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1200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Subsidiary</a:t>
                  </a:r>
                  <a:endParaRPr lang="en-US" altLang="zh-CN" sz="1200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31" name="椭圆 130">
                  <a:extLst>
                    <a:ext uri="{FF2B5EF4-FFF2-40B4-BE49-F238E27FC236}">
                      <a16:creationId xmlns:a16="http://schemas.microsoft.com/office/drawing/2014/main" xmlns="" id="{ADD33A3E-CBA3-44DD-9CCF-3E872123114D}"/>
                    </a:ext>
                  </a:extLst>
                </p:cNvPr>
                <p:cNvSpPr/>
                <p:nvPr/>
              </p:nvSpPr>
              <p:spPr>
                <a:xfrm>
                  <a:off x="1342522" y="3589157"/>
                  <a:ext cx="444624" cy="517469"/>
                </a:xfrm>
                <a:prstGeom prst="ellipse">
                  <a:avLst/>
                </a:prstGeom>
                <a:noFill/>
                <a:ln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cxnSp>
            <p:nvCxnSpPr>
              <p:cNvPr id="132" name="直接连接符 131">
                <a:extLst>
                  <a:ext uri="{FF2B5EF4-FFF2-40B4-BE49-F238E27FC236}">
                    <a16:creationId xmlns:a16="http://schemas.microsoft.com/office/drawing/2014/main" xmlns="" id="{4B35E2A0-FDAF-4081-A8BB-882950CB5773}"/>
                  </a:ext>
                </a:extLst>
              </p:cNvPr>
              <p:cNvCxnSpPr>
                <a:cxnSpLocks/>
                <a:endCxn id="128" idx="2"/>
              </p:cNvCxnSpPr>
              <p:nvPr/>
            </p:nvCxnSpPr>
            <p:spPr>
              <a:xfrm flipV="1">
                <a:off x="8506349" y="5362082"/>
                <a:ext cx="353539" cy="12905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直接连接符 133">
                <a:extLst>
                  <a:ext uri="{FF2B5EF4-FFF2-40B4-BE49-F238E27FC236}">
                    <a16:creationId xmlns:a16="http://schemas.microsoft.com/office/drawing/2014/main" xmlns="" id="{AE712949-CA2E-48A8-A795-5C30D1B6D141}"/>
                  </a:ext>
                </a:extLst>
              </p:cNvPr>
              <p:cNvCxnSpPr>
                <a:cxnSpLocks/>
                <a:stCxn id="117" idx="5"/>
                <a:endCxn id="131" idx="0"/>
              </p:cNvCxnSpPr>
              <p:nvPr/>
            </p:nvCxnSpPr>
            <p:spPr>
              <a:xfrm>
                <a:off x="8506344" y="5504011"/>
                <a:ext cx="581095" cy="47956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0" name="组合 159">
              <a:extLst>
                <a:ext uri="{FF2B5EF4-FFF2-40B4-BE49-F238E27FC236}">
                  <a16:creationId xmlns:a16="http://schemas.microsoft.com/office/drawing/2014/main" xmlns="" id="{C95F50ED-0AC0-4178-9D0B-7594CF8943AE}"/>
                </a:ext>
              </a:extLst>
            </p:cNvPr>
            <p:cNvGrpSpPr/>
            <p:nvPr/>
          </p:nvGrpSpPr>
          <p:grpSpPr>
            <a:xfrm>
              <a:off x="7030610" y="2916862"/>
              <a:ext cx="3235386" cy="1557645"/>
              <a:chOff x="5943600" y="1907644"/>
              <a:chExt cx="3235386" cy="1557645"/>
            </a:xfrm>
          </p:grpSpPr>
          <p:grpSp>
            <p:nvGrpSpPr>
              <p:cNvPr id="110" name="组合 109">
                <a:extLst>
                  <a:ext uri="{FF2B5EF4-FFF2-40B4-BE49-F238E27FC236}">
                    <a16:creationId xmlns:a16="http://schemas.microsoft.com/office/drawing/2014/main" xmlns="" id="{1E7E4797-3EAD-427B-B4B6-4A52387BEBA1}"/>
                  </a:ext>
                </a:extLst>
              </p:cNvPr>
              <p:cNvGrpSpPr/>
              <p:nvPr/>
            </p:nvGrpSpPr>
            <p:grpSpPr>
              <a:xfrm>
                <a:off x="5943600" y="1907644"/>
                <a:ext cx="1725284" cy="1557645"/>
                <a:chOff x="5943600" y="1907644"/>
                <a:chExt cx="1725284" cy="1557645"/>
              </a:xfrm>
            </p:grpSpPr>
            <p:grpSp>
              <p:nvGrpSpPr>
                <p:cNvPr id="100" name="组合 99">
                  <a:extLst>
                    <a:ext uri="{FF2B5EF4-FFF2-40B4-BE49-F238E27FC236}">
                      <a16:creationId xmlns:a16="http://schemas.microsoft.com/office/drawing/2014/main" xmlns="" id="{8CB2FD1D-8BA8-43E1-8A88-DF56D6FA5D8D}"/>
                    </a:ext>
                  </a:extLst>
                </p:cNvPr>
                <p:cNvGrpSpPr/>
                <p:nvPr/>
              </p:nvGrpSpPr>
              <p:grpSpPr>
                <a:xfrm>
                  <a:off x="5943600" y="1907644"/>
                  <a:ext cx="1725284" cy="1557645"/>
                  <a:chOff x="8931215" y="2160243"/>
                  <a:chExt cx="1949572" cy="1857410"/>
                </a:xfrm>
              </p:grpSpPr>
              <p:sp>
                <p:nvSpPr>
                  <p:cNvPr id="105" name="五边形 104">
                    <a:extLst>
                      <a:ext uri="{FF2B5EF4-FFF2-40B4-BE49-F238E27FC236}">
                        <a16:creationId xmlns:a16="http://schemas.microsoft.com/office/drawing/2014/main" xmlns="" id="{008942FF-DB79-44A4-839B-0DF0BF7B120A}"/>
                      </a:ext>
                    </a:extLst>
                  </p:cNvPr>
                  <p:cNvSpPr/>
                  <p:nvPr/>
                </p:nvSpPr>
                <p:spPr>
                  <a:xfrm>
                    <a:off x="8931215" y="2160917"/>
                    <a:ext cx="1949570" cy="1856736"/>
                  </a:xfrm>
                  <a:prstGeom prst="pentagon">
                    <a:avLst/>
                  </a:prstGeom>
                  <a:noFill/>
                  <a:ln>
                    <a:solidFill>
                      <a:schemeClr val="accent5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6" name="等腰三角形 105">
                    <a:extLst>
                      <a:ext uri="{FF2B5EF4-FFF2-40B4-BE49-F238E27FC236}">
                        <a16:creationId xmlns:a16="http://schemas.microsoft.com/office/drawing/2014/main" xmlns="" id="{F41BB4E3-1087-4CF5-B264-FB1E817BFFB5}"/>
                      </a:ext>
                    </a:extLst>
                  </p:cNvPr>
                  <p:cNvSpPr/>
                  <p:nvPr/>
                </p:nvSpPr>
                <p:spPr>
                  <a:xfrm>
                    <a:off x="8931217" y="2160243"/>
                    <a:ext cx="1949570" cy="703726"/>
                  </a:xfrm>
                  <a:prstGeom prst="triangle">
                    <a:avLst/>
                  </a:prstGeom>
                  <a:solidFill>
                    <a:schemeClr val="accent5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sp>
              <p:nvSpPr>
                <p:cNvPr id="104" name="文本框 103">
                  <a:extLst>
                    <a:ext uri="{FF2B5EF4-FFF2-40B4-BE49-F238E27FC236}">
                      <a16:creationId xmlns:a16="http://schemas.microsoft.com/office/drawing/2014/main" xmlns="" id="{C99803A2-8C5C-40E8-94B0-72F76DCB1A96}"/>
                    </a:ext>
                  </a:extLst>
                </p:cNvPr>
                <p:cNvSpPr txBox="1"/>
                <p:nvPr/>
              </p:nvSpPr>
              <p:spPr>
                <a:xfrm>
                  <a:off x="6185297" y="2003728"/>
                  <a:ext cx="1244043" cy="5539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1000" b="1" spc="100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Cloud </a:t>
                  </a:r>
                  <a:r>
                    <a:rPr lang="en-US" altLang="zh-CN" sz="1000" b="1" spc="100" dirty="0" smtClean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Technology</a:t>
                  </a:r>
                </a:p>
                <a:p>
                  <a:pPr algn="ctr"/>
                  <a:r>
                    <a:rPr lang="en-US" altLang="zh-CN" sz="1000" b="1" spc="100" dirty="0" smtClean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Vendor</a:t>
                  </a:r>
                  <a:endParaRPr lang="en-US" altLang="zh-CN" sz="1000" b="1" spc="1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pic>
              <p:nvPicPr>
                <p:cNvPr id="107" name="图片 106">
                  <a:extLst>
                    <a:ext uri="{FF2B5EF4-FFF2-40B4-BE49-F238E27FC236}">
                      <a16:creationId xmlns:a16="http://schemas.microsoft.com/office/drawing/2014/main" xmlns="" id="{B4021A19-0B6E-4420-A78F-B7673F83D4F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375689" y="2977279"/>
                  <a:ext cx="897368" cy="327352"/>
                </a:xfrm>
                <a:prstGeom prst="rect">
                  <a:avLst/>
                </a:prstGeom>
              </p:spPr>
            </p:pic>
            <p:pic>
              <p:nvPicPr>
                <p:cNvPr id="108" name="图片 107">
                  <a:extLst>
                    <a:ext uri="{FF2B5EF4-FFF2-40B4-BE49-F238E27FC236}">
                      <a16:creationId xmlns:a16="http://schemas.microsoft.com/office/drawing/2014/main" xmlns="" id="{B1E5DB18-FE8C-4C49-AE2B-6D49B917653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8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334051" y="2670153"/>
                  <a:ext cx="496560" cy="148658"/>
                </a:xfrm>
                <a:prstGeom prst="rect">
                  <a:avLst/>
                </a:prstGeom>
              </p:spPr>
            </p:pic>
            <p:pic>
              <p:nvPicPr>
                <p:cNvPr id="109" name="图片 108">
                  <a:extLst>
                    <a:ext uri="{FF2B5EF4-FFF2-40B4-BE49-F238E27FC236}">
                      <a16:creationId xmlns:a16="http://schemas.microsoft.com/office/drawing/2014/main" xmlns="" id="{DE292D4F-E6D2-47B2-8E8A-55FE43B7B94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 cstate="screen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936905" y="2645805"/>
                  <a:ext cx="560114" cy="184101"/>
                </a:xfrm>
                <a:prstGeom prst="rect">
                  <a:avLst/>
                </a:prstGeom>
              </p:spPr>
            </p:pic>
          </p:grpSp>
          <p:grpSp>
            <p:nvGrpSpPr>
              <p:cNvPr id="141" name="组合 140">
                <a:extLst>
                  <a:ext uri="{FF2B5EF4-FFF2-40B4-BE49-F238E27FC236}">
                    <a16:creationId xmlns:a16="http://schemas.microsoft.com/office/drawing/2014/main" xmlns="" id="{0B5BFBA9-9429-4464-BF0F-2308B44B7A00}"/>
                  </a:ext>
                </a:extLst>
              </p:cNvPr>
              <p:cNvGrpSpPr/>
              <p:nvPr/>
            </p:nvGrpSpPr>
            <p:grpSpPr>
              <a:xfrm>
                <a:off x="8003807" y="2542364"/>
                <a:ext cx="1175179" cy="404236"/>
                <a:chOff x="1295971" y="3589157"/>
                <a:chExt cx="543739" cy="517469"/>
              </a:xfrm>
            </p:grpSpPr>
            <p:sp>
              <p:nvSpPr>
                <p:cNvPr id="142" name="文本框 141">
                  <a:extLst>
                    <a:ext uri="{FF2B5EF4-FFF2-40B4-BE49-F238E27FC236}">
                      <a16:creationId xmlns:a16="http://schemas.microsoft.com/office/drawing/2014/main" xmlns="" id="{456AACC3-85AB-4DDC-8A84-A95FC16AB467}"/>
                    </a:ext>
                  </a:extLst>
                </p:cNvPr>
                <p:cNvSpPr txBox="1"/>
                <p:nvPr/>
              </p:nvSpPr>
              <p:spPr>
                <a:xfrm>
                  <a:off x="1295971" y="3639377"/>
                  <a:ext cx="543739" cy="39399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1400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生态合作</a:t>
                  </a:r>
                  <a:endParaRPr lang="en-US" altLang="zh-CN" sz="1400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43" name="椭圆 142">
                  <a:extLst>
                    <a:ext uri="{FF2B5EF4-FFF2-40B4-BE49-F238E27FC236}">
                      <a16:creationId xmlns:a16="http://schemas.microsoft.com/office/drawing/2014/main" xmlns="" id="{7F96F1D5-9C08-483B-BB24-D27885F4939A}"/>
                    </a:ext>
                  </a:extLst>
                </p:cNvPr>
                <p:cNvSpPr/>
                <p:nvPr/>
              </p:nvSpPr>
              <p:spPr>
                <a:xfrm>
                  <a:off x="1342522" y="3589157"/>
                  <a:ext cx="444624" cy="517469"/>
                </a:xfrm>
                <a:prstGeom prst="ellipse">
                  <a:avLst/>
                </a:prstGeom>
                <a:noFill/>
                <a:ln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144" name="组合 143">
                <a:extLst>
                  <a:ext uri="{FF2B5EF4-FFF2-40B4-BE49-F238E27FC236}">
                    <a16:creationId xmlns:a16="http://schemas.microsoft.com/office/drawing/2014/main" xmlns="" id="{D42AB731-83D6-4EC3-AB43-9F1224528A4C}"/>
                  </a:ext>
                </a:extLst>
              </p:cNvPr>
              <p:cNvGrpSpPr/>
              <p:nvPr/>
            </p:nvGrpSpPr>
            <p:grpSpPr>
              <a:xfrm>
                <a:off x="7640128" y="2982380"/>
                <a:ext cx="1175179" cy="461665"/>
                <a:chOff x="1300955" y="3525289"/>
                <a:chExt cx="543739" cy="590984"/>
              </a:xfrm>
            </p:grpSpPr>
            <p:sp>
              <p:nvSpPr>
                <p:cNvPr id="145" name="文本框 144">
                  <a:extLst>
                    <a:ext uri="{FF2B5EF4-FFF2-40B4-BE49-F238E27FC236}">
                      <a16:creationId xmlns:a16="http://schemas.microsoft.com/office/drawing/2014/main" xmlns="" id="{42BB1A1D-36BE-47DC-B12A-645D1B7B94B3}"/>
                    </a:ext>
                  </a:extLst>
                </p:cNvPr>
                <p:cNvSpPr txBox="1"/>
                <p:nvPr/>
              </p:nvSpPr>
              <p:spPr>
                <a:xfrm>
                  <a:off x="1300955" y="3525289"/>
                  <a:ext cx="543739" cy="59098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1200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Project referral</a:t>
                  </a:r>
                  <a:endParaRPr lang="en-US" altLang="zh-CN" sz="1200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46" name="椭圆 145">
                  <a:extLst>
                    <a:ext uri="{FF2B5EF4-FFF2-40B4-BE49-F238E27FC236}">
                      <a16:creationId xmlns:a16="http://schemas.microsoft.com/office/drawing/2014/main" xmlns="" id="{394A6997-CEAE-4BB8-8E4A-AB5FCEC105C8}"/>
                    </a:ext>
                  </a:extLst>
                </p:cNvPr>
                <p:cNvSpPr/>
                <p:nvPr/>
              </p:nvSpPr>
              <p:spPr>
                <a:xfrm>
                  <a:off x="1342522" y="3589157"/>
                  <a:ext cx="444624" cy="517469"/>
                </a:xfrm>
                <a:prstGeom prst="ellipse">
                  <a:avLst/>
                </a:prstGeom>
                <a:noFill/>
                <a:ln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147" name="组合 146">
                <a:extLst>
                  <a:ext uri="{FF2B5EF4-FFF2-40B4-BE49-F238E27FC236}">
                    <a16:creationId xmlns:a16="http://schemas.microsoft.com/office/drawing/2014/main" xmlns="" id="{4C62AA1E-82FE-4EA4-A5AB-7C2E45E50F3E}"/>
                  </a:ext>
                </a:extLst>
              </p:cNvPr>
              <p:cNvGrpSpPr/>
              <p:nvPr/>
            </p:nvGrpSpPr>
            <p:grpSpPr>
              <a:xfrm>
                <a:off x="7729966" y="2004067"/>
                <a:ext cx="1175179" cy="461665"/>
                <a:chOff x="1303225" y="3558926"/>
                <a:chExt cx="543739" cy="590984"/>
              </a:xfrm>
            </p:grpSpPr>
            <p:sp>
              <p:nvSpPr>
                <p:cNvPr id="148" name="文本框 147">
                  <a:extLst>
                    <a:ext uri="{FF2B5EF4-FFF2-40B4-BE49-F238E27FC236}">
                      <a16:creationId xmlns:a16="http://schemas.microsoft.com/office/drawing/2014/main" xmlns="" id="{7087ED03-1082-4C81-AB3D-9D4F0873CFEC}"/>
                    </a:ext>
                  </a:extLst>
                </p:cNvPr>
                <p:cNvSpPr txBox="1"/>
                <p:nvPr/>
              </p:nvSpPr>
              <p:spPr>
                <a:xfrm>
                  <a:off x="1303225" y="3558926"/>
                  <a:ext cx="543739" cy="59098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1200" dirty="0" smtClean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Integrate p</a:t>
                  </a:r>
                  <a:r>
                    <a:rPr lang="zh-CN" altLang="en-US" sz="1200" dirty="0" smtClean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roject</a:t>
                  </a:r>
                  <a:r>
                    <a:rPr lang="en-US" altLang="zh-CN" sz="1200" dirty="0" smtClean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s</a:t>
                  </a:r>
                  <a:endParaRPr lang="en-US" altLang="zh-CN" sz="1200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49" name="椭圆 148">
                  <a:extLst>
                    <a:ext uri="{FF2B5EF4-FFF2-40B4-BE49-F238E27FC236}">
                      <a16:creationId xmlns:a16="http://schemas.microsoft.com/office/drawing/2014/main" xmlns="" id="{BE87A691-75EA-4E2F-8957-7CEB4388DE2D}"/>
                    </a:ext>
                  </a:extLst>
                </p:cNvPr>
                <p:cNvSpPr/>
                <p:nvPr/>
              </p:nvSpPr>
              <p:spPr>
                <a:xfrm>
                  <a:off x="1342522" y="3589157"/>
                  <a:ext cx="444624" cy="517469"/>
                </a:xfrm>
                <a:prstGeom prst="ellipse">
                  <a:avLst/>
                </a:prstGeom>
                <a:noFill/>
                <a:ln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cxnSp>
            <p:nvCxnSpPr>
              <p:cNvPr id="150" name="直接连接符 149">
                <a:extLst>
                  <a:ext uri="{FF2B5EF4-FFF2-40B4-BE49-F238E27FC236}">
                    <a16:creationId xmlns:a16="http://schemas.microsoft.com/office/drawing/2014/main" xmlns="" id="{9BBFD5F3-C8B3-4429-8F34-B510B2E96F07}"/>
                  </a:ext>
                </a:extLst>
              </p:cNvPr>
              <p:cNvCxnSpPr>
                <a:cxnSpLocks/>
                <a:stCxn id="149" idx="3"/>
              </p:cNvCxnSpPr>
              <p:nvPr/>
            </p:nvCxnSpPr>
            <p:spPr>
              <a:xfrm flipH="1">
                <a:off x="7640128" y="2372717"/>
                <a:ext cx="315500" cy="12764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直接连接符 151">
                <a:extLst>
                  <a:ext uri="{FF2B5EF4-FFF2-40B4-BE49-F238E27FC236}">
                    <a16:creationId xmlns:a16="http://schemas.microsoft.com/office/drawing/2014/main" xmlns="" id="{C7FE0F37-29FB-445C-8440-6EC7A6AD863A}"/>
                  </a:ext>
                </a:extLst>
              </p:cNvPr>
              <p:cNvCxnSpPr>
                <a:cxnSpLocks/>
                <a:stCxn id="143" idx="2"/>
                <a:endCxn id="105" idx="5"/>
              </p:cNvCxnSpPr>
              <p:nvPr/>
            </p:nvCxnSpPr>
            <p:spPr>
              <a:xfrm flipH="1" flipV="1">
                <a:off x="7668880" y="2502959"/>
                <a:ext cx="435537" cy="24152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直接连接符 155">
                <a:extLst>
                  <a:ext uri="{FF2B5EF4-FFF2-40B4-BE49-F238E27FC236}">
                    <a16:creationId xmlns:a16="http://schemas.microsoft.com/office/drawing/2014/main" xmlns="" id="{77088E28-9DC4-48EC-BD3F-AC64BC90CF9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644999" y="2485573"/>
                <a:ext cx="429331" cy="56463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5" name="椭圆 174">
              <a:extLst>
                <a:ext uri="{FF2B5EF4-FFF2-40B4-BE49-F238E27FC236}">
                  <a16:creationId xmlns:a16="http://schemas.microsoft.com/office/drawing/2014/main" xmlns="" id="{54D8B06D-D821-4822-AC85-9FD13ECE9B56}"/>
                </a:ext>
              </a:extLst>
            </p:cNvPr>
            <p:cNvSpPr/>
            <p:nvPr/>
          </p:nvSpPr>
          <p:spPr>
            <a:xfrm>
              <a:off x="3857301" y="2143748"/>
              <a:ext cx="1074710" cy="404236"/>
            </a:xfrm>
            <a:prstGeom prst="ellipse">
              <a:avLst/>
            </a:prstGeom>
            <a:noFill/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6" name="文本框 175">
              <a:extLst>
                <a:ext uri="{FF2B5EF4-FFF2-40B4-BE49-F238E27FC236}">
                  <a16:creationId xmlns:a16="http://schemas.microsoft.com/office/drawing/2014/main" xmlns="" id="{172B1A3D-528D-4F06-A356-56471F181C82}"/>
                </a:ext>
              </a:extLst>
            </p:cNvPr>
            <p:cNvSpPr txBox="1"/>
            <p:nvPr/>
          </p:nvSpPr>
          <p:spPr>
            <a:xfrm>
              <a:off x="3831583" y="2094509"/>
              <a:ext cx="11751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Cloud</a:t>
              </a:r>
            </a:p>
            <a:p>
              <a:pPr algn="ctr"/>
              <a:r>
                <a:rPr lang="zh-CN" altLang="en-US" sz="12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Enterprise</a:t>
              </a:r>
              <a:endPara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7" name="椭圆 176">
              <a:extLst>
                <a:ext uri="{FF2B5EF4-FFF2-40B4-BE49-F238E27FC236}">
                  <a16:creationId xmlns:a16="http://schemas.microsoft.com/office/drawing/2014/main" xmlns="" id="{521556FA-45B3-454B-A0DC-44A452B90239}"/>
                </a:ext>
              </a:extLst>
            </p:cNvPr>
            <p:cNvSpPr/>
            <p:nvPr/>
          </p:nvSpPr>
          <p:spPr>
            <a:xfrm>
              <a:off x="7018674" y="2101630"/>
              <a:ext cx="1100271" cy="404236"/>
            </a:xfrm>
            <a:prstGeom prst="ellipse">
              <a:avLst/>
            </a:prstGeom>
            <a:noFill/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8" name="文本框 177">
              <a:extLst>
                <a:ext uri="{FF2B5EF4-FFF2-40B4-BE49-F238E27FC236}">
                  <a16:creationId xmlns:a16="http://schemas.microsoft.com/office/drawing/2014/main" xmlns="" id="{B30F9248-4ACC-4410-8E31-797C3DF10E6E}"/>
                </a:ext>
              </a:extLst>
            </p:cNvPr>
            <p:cNvSpPr txBox="1"/>
            <p:nvPr/>
          </p:nvSpPr>
          <p:spPr>
            <a:xfrm>
              <a:off x="6981219" y="2164150"/>
              <a:ext cx="117517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Cloud Market</a:t>
              </a:r>
              <a:endPara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79" name="直接连接符 178">
              <a:extLst>
                <a:ext uri="{FF2B5EF4-FFF2-40B4-BE49-F238E27FC236}">
                  <a16:creationId xmlns:a16="http://schemas.microsoft.com/office/drawing/2014/main" xmlns="" id="{2CABDE7C-7E0E-4FAF-BF34-45A072E18A6C}"/>
                </a:ext>
              </a:extLst>
            </p:cNvPr>
            <p:cNvCxnSpPr>
              <a:cxnSpLocks/>
            </p:cNvCxnSpPr>
            <p:nvPr/>
          </p:nvCxnSpPr>
          <p:spPr>
            <a:xfrm>
              <a:off x="4908054" y="2335506"/>
              <a:ext cx="225819" cy="13344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直接连接符 180">
              <a:extLst>
                <a:ext uri="{FF2B5EF4-FFF2-40B4-BE49-F238E27FC236}">
                  <a16:creationId xmlns:a16="http://schemas.microsoft.com/office/drawing/2014/main" xmlns="" id="{F180B750-7DBF-4632-8FFF-E42CE4E57AC6}"/>
                </a:ext>
              </a:extLst>
            </p:cNvPr>
            <p:cNvCxnSpPr>
              <a:cxnSpLocks/>
              <a:endCxn id="62" idx="4"/>
            </p:cNvCxnSpPr>
            <p:nvPr/>
          </p:nvCxnSpPr>
          <p:spPr>
            <a:xfrm flipH="1">
              <a:off x="6862390" y="2335506"/>
              <a:ext cx="187878" cy="13750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6" name="箭头: V 形 185">
            <a:extLst>
              <a:ext uri="{FF2B5EF4-FFF2-40B4-BE49-F238E27FC236}">
                <a16:creationId xmlns:a16="http://schemas.microsoft.com/office/drawing/2014/main" xmlns="" id="{A6CB82FF-32C6-4AD4-961C-FE94C56C6395}"/>
              </a:ext>
            </a:extLst>
          </p:cNvPr>
          <p:cNvSpPr/>
          <p:nvPr/>
        </p:nvSpPr>
        <p:spPr>
          <a:xfrm>
            <a:off x="3397154" y="1068327"/>
            <a:ext cx="1454702" cy="350807"/>
          </a:xfrm>
          <a:prstGeom prst="chevro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 dirty="0" err="1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eM</a:t>
            </a:r>
            <a:r>
              <a:rPr lang="zh-CN" altLang="en-US" sz="1200" b="1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igration</a:t>
            </a:r>
            <a:endParaRPr lang="zh-CN" altLang="en-US" sz="1200" b="1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87" name="箭头: V 形 186">
            <a:extLst>
              <a:ext uri="{FF2B5EF4-FFF2-40B4-BE49-F238E27FC236}">
                <a16:creationId xmlns:a16="http://schemas.microsoft.com/office/drawing/2014/main" xmlns="" id="{1EF9748D-F391-4B8C-A087-8A2E4E8C2193}"/>
              </a:ext>
            </a:extLst>
          </p:cNvPr>
          <p:cNvSpPr/>
          <p:nvPr/>
        </p:nvSpPr>
        <p:spPr>
          <a:xfrm>
            <a:off x="4763528" y="1080864"/>
            <a:ext cx="1343231" cy="350807"/>
          </a:xfrm>
          <a:prstGeom prst="chevro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Cloud </a:t>
            </a:r>
            <a:r>
              <a:rPr lang="en-US" altLang="zh-CN" sz="1200" b="1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DR</a:t>
            </a:r>
            <a:endParaRPr lang="zh-CN" altLang="en-US" sz="1200" b="1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88" name="箭头: V 形 187">
            <a:extLst>
              <a:ext uri="{FF2B5EF4-FFF2-40B4-BE49-F238E27FC236}">
                <a16:creationId xmlns:a16="http://schemas.microsoft.com/office/drawing/2014/main" xmlns="" id="{B3ABF660-E44A-44B6-977E-5BCE7384AD1D}"/>
              </a:ext>
            </a:extLst>
          </p:cNvPr>
          <p:cNvSpPr/>
          <p:nvPr/>
        </p:nvSpPr>
        <p:spPr>
          <a:xfrm>
            <a:off x="6017641" y="1068327"/>
            <a:ext cx="2457751" cy="350807"/>
          </a:xfrm>
          <a:prstGeom prst="chevro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Commercialized </a:t>
            </a:r>
            <a:r>
              <a:rPr lang="en-US" altLang="zh-CN" sz="1200" b="1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P</a:t>
            </a:r>
            <a:r>
              <a:rPr lang="zh-CN" altLang="en-US" sz="1200" b="1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roduct</a:t>
            </a:r>
            <a:endParaRPr lang="en-US" altLang="zh-CN" sz="1200" b="1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ctr"/>
            <a:r>
              <a:rPr lang="en-US" altLang="zh-CN" sz="1200" b="1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Service</a:t>
            </a:r>
            <a:endParaRPr lang="zh-CN" altLang="en-US" sz="1200" b="1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009382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矩形 76">
            <a:extLst>
              <a:ext uri="{FF2B5EF4-FFF2-40B4-BE49-F238E27FC236}">
                <a16:creationId xmlns:a16="http://schemas.microsoft.com/office/drawing/2014/main" xmlns="" id="{C516418F-2007-46AB-8367-5D121E5039AA}"/>
              </a:ext>
            </a:extLst>
          </p:cNvPr>
          <p:cNvSpPr/>
          <p:nvPr/>
        </p:nvSpPr>
        <p:spPr>
          <a:xfrm>
            <a:off x="989078" y="5276065"/>
            <a:ext cx="10345132" cy="1241954"/>
          </a:xfrm>
          <a:prstGeom prst="rect">
            <a:avLst/>
          </a:prstGeom>
          <a:solidFill>
            <a:srgbClr val="E7F0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p:sp>
        <p:nvSpPr>
          <p:cNvPr id="70" name="矩形 69">
            <a:extLst>
              <a:ext uri="{FF2B5EF4-FFF2-40B4-BE49-F238E27FC236}">
                <a16:creationId xmlns:a16="http://schemas.microsoft.com/office/drawing/2014/main" xmlns="" id="{B3F2CAA0-C176-4A45-9726-56C8F3B8ED04}"/>
              </a:ext>
            </a:extLst>
          </p:cNvPr>
          <p:cNvSpPr/>
          <p:nvPr/>
        </p:nvSpPr>
        <p:spPr>
          <a:xfrm>
            <a:off x="1055930" y="4500204"/>
            <a:ext cx="10345132" cy="598600"/>
          </a:xfrm>
          <a:prstGeom prst="rect">
            <a:avLst/>
          </a:prstGeom>
          <a:solidFill>
            <a:srgbClr val="E7F0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p:sp>
        <p:nvSpPr>
          <p:cNvPr id="5" name="矩形: 圆顶角 4">
            <a:extLst>
              <a:ext uri="{FF2B5EF4-FFF2-40B4-BE49-F238E27FC236}">
                <a16:creationId xmlns:a16="http://schemas.microsoft.com/office/drawing/2014/main" xmlns="" id="{E2FFD5F8-0C21-4454-9E26-0250429663E5}"/>
              </a:ext>
            </a:extLst>
          </p:cNvPr>
          <p:cNvSpPr/>
          <p:nvPr/>
        </p:nvSpPr>
        <p:spPr>
          <a:xfrm rot="10800000" flipV="1">
            <a:off x="1375299" y="1292198"/>
            <a:ext cx="1533308" cy="519124"/>
          </a:xfrm>
          <a:prstGeom prst="round2SameRect">
            <a:avLst>
              <a:gd name="adj1" fmla="val 50000"/>
              <a:gd name="adj2" fmla="val 0"/>
            </a:avLst>
          </a:prstGeom>
          <a:noFill/>
          <a:ln w="28575">
            <a:solidFill>
              <a:srgbClr val="F299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16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xmlns="" id="{E1411A30-50AA-4C4F-ACDD-B5D14C1F0FA4}"/>
              </a:ext>
            </a:extLst>
          </p:cNvPr>
          <p:cNvSpPr txBox="1"/>
          <p:nvPr/>
        </p:nvSpPr>
        <p:spPr>
          <a:xfrm>
            <a:off x="1420044" y="1444399"/>
            <a:ext cx="14134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240"/>
              </a:spcBef>
            </a:pPr>
            <a:r>
              <a:rPr lang="en-US" altLang="zh-CN" sz="1400" spc="6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</a:t>
            </a:r>
            <a:r>
              <a:rPr lang="zh-CN" altLang="en-US" sz="1400" spc="6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inancial</a:t>
            </a:r>
            <a:endParaRPr lang="en-US" altLang="zh-CN" sz="1400" spc="6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xmlns="" id="{0E219E12-304B-4FC6-81B0-47C62F8EEB69}"/>
              </a:ext>
            </a:extLst>
          </p:cNvPr>
          <p:cNvSpPr txBox="1"/>
          <p:nvPr/>
        </p:nvSpPr>
        <p:spPr>
          <a:xfrm>
            <a:off x="3196073" y="1328993"/>
            <a:ext cx="1880249" cy="518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240"/>
              </a:spcBef>
            </a:pPr>
            <a:r>
              <a:rPr lang="en-US" altLang="zh-CN" sz="1300" spc="6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Gov</a:t>
            </a:r>
            <a:r>
              <a:rPr lang="en-US" altLang="zh-CN" sz="1300" spc="6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en-US" altLang="zh-CN" sz="1300" spc="6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Gov</a:t>
            </a:r>
            <a:r>
              <a:rPr lang="en-US" altLang="zh-CN" sz="1300" spc="6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300" spc="6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owned</a:t>
            </a:r>
            <a:endParaRPr lang="en-US" altLang="zh-CN" sz="1300" spc="6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spcBef>
                <a:spcPts val="240"/>
              </a:spcBef>
            </a:pPr>
            <a:r>
              <a:rPr lang="en-US" altLang="zh-CN" sz="1300" spc="6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Enterprise</a:t>
            </a:r>
            <a:endParaRPr lang="en-US" altLang="zh-CN" sz="1300" spc="6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xmlns="" id="{696B656C-041D-48A8-B1EA-21A4DFFD90E7}"/>
              </a:ext>
            </a:extLst>
          </p:cNvPr>
          <p:cNvSpPr txBox="1"/>
          <p:nvPr/>
        </p:nvSpPr>
        <p:spPr>
          <a:xfrm>
            <a:off x="5284653" y="1331702"/>
            <a:ext cx="1700823" cy="518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240"/>
              </a:spcBef>
            </a:pPr>
            <a:r>
              <a:rPr lang="en-US" altLang="zh-CN" sz="1300" spc="6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Cloud</a:t>
            </a:r>
          </a:p>
          <a:p>
            <a:pPr algn="ctr">
              <a:spcBef>
                <a:spcPts val="240"/>
              </a:spcBef>
            </a:pPr>
            <a:r>
              <a:rPr lang="en-US" altLang="zh-CN" sz="1300" spc="6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Service Provider</a:t>
            </a:r>
            <a:endParaRPr lang="en-US" altLang="zh-CN" sz="1300" spc="6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xmlns="" id="{0C79F6D9-9AFF-4CBA-8CCE-79BB08DDD20B}"/>
              </a:ext>
            </a:extLst>
          </p:cNvPr>
          <p:cNvSpPr txBox="1"/>
          <p:nvPr/>
        </p:nvSpPr>
        <p:spPr>
          <a:xfrm>
            <a:off x="7369485" y="1299711"/>
            <a:ext cx="1587244" cy="518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240"/>
              </a:spcBef>
            </a:pPr>
            <a:r>
              <a:rPr lang="en-US" altLang="zh-CN" sz="1300" spc="6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IT Integrator</a:t>
            </a:r>
          </a:p>
          <a:p>
            <a:pPr algn="ctr">
              <a:spcBef>
                <a:spcPts val="240"/>
              </a:spcBef>
            </a:pPr>
            <a:r>
              <a:rPr lang="en-US" altLang="zh-CN" sz="1300" spc="6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HW vendor</a:t>
            </a:r>
            <a:endParaRPr lang="en-US" altLang="zh-CN" sz="1300" spc="6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xmlns="" id="{61F9565D-20C8-4D73-992B-E40BA987C8A2}"/>
              </a:ext>
            </a:extLst>
          </p:cNvPr>
          <p:cNvSpPr txBox="1"/>
          <p:nvPr/>
        </p:nvSpPr>
        <p:spPr>
          <a:xfrm>
            <a:off x="9470729" y="1316337"/>
            <a:ext cx="14134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240"/>
              </a:spcBef>
            </a:pPr>
            <a:r>
              <a:rPr lang="en-US" altLang="zh-CN" sz="1400" spc="6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</a:t>
            </a:r>
            <a:r>
              <a:rPr lang="zh-CN" altLang="en-US" sz="1400" spc="6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arge </a:t>
            </a:r>
            <a:r>
              <a:rPr lang="en-US" altLang="zh-CN" sz="1400" spc="6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</a:t>
            </a:r>
            <a:r>
              <a:rPr lang="zh-CN" altLang="en-US" sz="1400" spc="6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nterprise</a:t>
            </a:r>
            <a:endParaRPr lang="en-US" altLang="zh-CN" sz="1400" spc="6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: 圆顶角 11">
            <a:extLst>
              <a:ext uri="{FF2B5EF4-FFF2-40B4-BE49-F238E27FC236}">
                <a16:creationId xmlns:a16="http://schemas.microsoft.com/office/drawing/2014/main" xmlns="" id="{1C2DDEE2-A258-4A51-AF0C-4C6AF86C7231}"/>
              </a:ext>
            </a:extLst>
          </p:cNvPr>
          <p:cNvSpPr/>
          <p:nvPr/>
        </p:nvSpPr>
        <p:spPr>
          <a:xfrm rot="10800000" flipV="1">
            <a:off x="3369292" y="1292199"/>
            <a:ext cx="1533308" cy="519124"/>
          </a:xfrm>
          <a:prstGeom prst="round2SameRect">
            <a:avLst>
              <a:gd name="adj1" fmla="val 50000"/>
              <a:gd name="adj2" fmla="val 0"/>
            </a:avLst>
          </a:prstGeom>
          <a:noFill/>
          <a:ln w="28575">
            <a:solidFill>
              <a:srgbClr val="F299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160"/>
          </a:p>
        </p:txBody>
      </p:sp>
      <p:sp>
        <p:nvSpPr>
          <p:cNvPr id="13" name="矩形: 圆顶角 12">
            <a:extLst>
              <a:ext uri="{FF2B5EF4-FFF2-40B4-BE49-F238E27FC236}">
                <a16:creationId xmlns:a16="http://schemas.microsoft.com/office/drawing/2014/main" xmlns="" id="{250DF178-8FA2-467F-BE5C-052E2CA31A63}"/>
              </a:ext>
            </a:extLst>
          </p:cNvPr>
          <p:cNvSpPr/>
          <p:nvPr/>
        </p:nvSpPr>
        <p:spPr>
          <a:xfrm rot="10800000" flipV="1">
            <a:off x="5366792" y="1292196"/>
            <a:ext cx="1533308" cy="519124"/>
          </a:xfrm>
          <a:prstGeom prst="round2SameRect">
            <a:avLst>
              <a:gd name="adj1" fmla="val 50000"/>
              <a:gd name="adj2" fmla="val 0"/>
            </a:avLst>
          </a:prstGeom>
          <a:noFill/>
          <a:ln w="28575">
            <a:solidFill>
              <a:srgbClr val="F299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160"/>
          </a:p>
        </p:txBody>
      </p:sp>
      <p:sp>
        <p:nvSpPr>
          <p:cNvPr id="14" name="矩形: 圆顶角 13">
            <a:extLst>
              <a:ext uri="{FF2B5EF4-FFF2-40B4-BE49-F238E27FC236}">
                <a16:creationId xmlns:a16="http://schemas.microsoft.com/office/drawing/2014/main" xmlns="" id="{BD866923-271F-46C2-B763-83778FF166B4}"/>
              </a:ext>
            </a:extLst>
          </p:cNvPr>
          <p:cNvSpPr/>
          <p:nvPr/>
        </p:nvSpPr>
        <p:spPr>
          <a:xfrm rot="10800000" flipV="1">
            <a:off x="7387656" y="1279863"/>
            <a:ext cx="1533308" cy="519124"/>
          </a:xfrm>
          <a:prstGeom prst="round2SameRect">
            <a:avLst>
              <a:gd name="adj1" fmla="val 50000"/>
              <a:gd name="adj2" fmla="val 0"/>
            </a:avLst>
          </a:prstGeom>
          <a:noFill/>
          <a:ln w="28575">
            <a:solidFill>
              <a:srgbClr val="F299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160"/>
          </a:p>
        </p:txBody>
      </p:sp>
      <p:sp>
        <p:nvSpPr>
          <p:cNvPr id="15" name="矩形: 圆顶角 14">
            <a:extLst>
              <a:ext uri="{FF2B5EF4-FFF2-40B4-BE49-F238E27FC236}">
                <a16:creationId xmlns:a16="http://schemas.microsoft.com/office/drawing/2014/main" xmlns="" id="{33FEE9C7-12E3-4910-8AE2-F41CE3CA32F0}"/>
              </a:ext>
            </a:extLst>
          </p:cNvPr>
          <p:cNvSpPr/>
          <p:nvPr/>
        </p:nvSpPr>
        <p:spPr>
          <a:xfrm rot="10800000" flipV="1">
            <a:off x="9405158" y="1279863"/>
            <a:ext cx="1533308" cy="519124"/>
          </a:xfrm>
          <a:prstGeom prst="round2SameRect">
            <a:avLst>
              <a:gd name="adj1" fmla="val 50000"/>
              <a:gd name="adj2" fmla="val 0"/>
            </a:avLst>
          </a:prstGeom>
          <a:noFill/>
          <a:ln w="28575">
            <a:solidFill>
              <a:srgbClr val="F299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16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xmlns="" id="{B832D8CC-33EA-41F6-A84C-441D1F393E4E}"/>
              </a:ext>
            </a:extLst>
          </p:cNvPr>
          <p:cNvSpPr/>
          <p:nvPr/>
        </p:nvSpPr>
        <p:spPr>
          <a:xfrm>
            <a:off x="1058937" y="3828152"/>
            <a:ext cx="10345132" cy="431576"/>
          </a:xfrm>
          <a:prstGeom prst="rect">
            <a:avLst/>
          </a:prstGeom>
          <a:solidFill>
            <a:srgbClr val="E7F0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p:sp>
        <p:nvSpPr>
          <p:cNvPr id="17" name="箭头: 左右 16">
            <a:extLst>
              <a:ext uri="{FF2B5EF4-FFF2-40B4-BE49-F238E27FC236}">
                <a16:creationId xmlns:a16="http://schemas.microsoft.com/office/drawing/2014/main" xmlns="" id="{F4A900BA-4DFF-496B-BAEC-0B1C3E290AA0}"/>
              </a:ext>
            </a:extLst>
          </p:cNvPr>
          <p:cNvSpPr/>
          <p:nvPr/>
        </p:nvSpPr>
        <p:spPr>
          <a:xfrm>
            <a:off x="1039898" y="3114445"/>
            <a:ext cx="10331921" cy="528644"/>
          </a:xfrm>
          <a:prstGeom prst="leftRightArrow">
            <a:avLst>
              <a:gd name="adj1" fmla="val 98917"/>
              <a:gd name="adj2" fmla="val 50000"/>
            </a:avLst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3000">
                <a:schemeClr val="accent1">
                  <a:lumMod val="45000"/>
                  <a:lumOff val="5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xmlns="" id="{54E14DB9-316E-4A70-A897-2FB46E55E61A}"/>
              </a:ext>
            </a:extLst>
          </p:cNvPr>
          <p:cNvSpPr/>
          <p:nvPr/>
        </p:nvSpPr>
        <p:spPr>
          <a:xfrm>
            <a:off x="1039898" y="1914152"/>
            <a:ext cx="10331921" cy="10601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xmlns="" id="{F7EAC1F8-0E4C-405D-9BAA-8309F8DA3030}"/>
              </a:ext>
            </a:extLst>
          </p:cNvPr>
          <p:cNvCxnSpPr>
            <a:cxnSpLocks/>
          </p:cNvCxnSpPr>
          <p:nvPr/>
        </p:nvCxnSpPr>
        <p:spPr>
          <a:xfrm>
            <a:off x="3147778" y="1859308"/>
            <a:ext cx="0" cy="470880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>
            <a:extLst>
              <a:ext uri="{FF2B5EF4-FFF2-40B4-BE49-F238E27FC236}">
                <a16:creationId xmlns:a16="http://schemas.microsoft.com/office/drawing/2014/main" xmlns="" id="{60CFE383-D116-4EB1-A143-65AA69012564}"/>
              </a:ext>
            </a:extLst>
          </p:cNvPr>
          <p:cNvSpPr txBox="1"/>
          <p:nvPr/>
        </p:nvSpPr>
        <p:spPr>
          <a:xfrm>
            <a:off x="1375299" y="3105565"/>
            <a:ext cx="1647532" cy="5129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05740" indent="-97156">
              <a:spcBef>
                <a:spcPts val="360"/>
              </a:spcBef>
              <a:buFont typeface="Arial" panose="020B0604020202020204" pitchFamily="34" charset="0"/>
              <a:buChar char="•"/>
            </a:pPr>
            <a:r>
              <a:rPr lang="en-US" altLang="zh-CN" sz="1200" spc="6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Branding</a:t>
            </a:r>
          </a:p>
          <a:p>
            <a:pPr marL="205740" indent="-97156">
              <a:spcBef>
                <a:spcPts val="360"/>
              </a:spcBef>
              <a:buFont typeface="Arial" panose="020B0604020202020204" pitchFamily="34" charset="0"/>
              <a:buChar char="•"/>
            </a:pPr>
            <a:r>
              <a:rPr lang="zh-CN" altLang="en-US" sz="1200" spc="6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淬炼</a:t>
            </a:r>
            <a:r>
              <a:rPr lang="zh-CN" altLang="en-US" sz="1200" spc="6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</a:t>
            </a:r>
            <a:endParaRPr lang="en-US" altLang="zh-CN" sz="1200" spc="6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xmlns="" id="{7A9DAD6F-FE77-4994-BF07-46F4D9EAD81F}"/>
              </a:ext>
            </a:extLst>
          </p:cNvPr>
          <p:cNvCxnSpPr>
            <a:cxnSpLocks/>
          </p:cNvCxnSpPr>
          <p:nvPr/>
        </p:nvCxnSpPr>
        <p:spPr>
          <a:xfrm>
            <a:off x="5187010" y="1893450"/>
            <a:ext cx="0" cy="470880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xmlns="" id="{C3395A10-F9BC-42EE-A33A-429B1EA220D8}"/>
              </a:ext>
            </a:extLst>
          </p:cNvPr>
          <p:cNvCxnSpPr>
            <a:cxnSpLocks/>
          </p:cNvCxnSpPr>
          <p:nvPr/>
        </p:nvCxnSpPr>
        <p:spPr>
          <a:xfrm>
            <a:off x="7165454" y="1856032"/>
            <a:ext cx="0" cy="470880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xmlns="" id="{790CBAE0-FB4B-4BBD-9126-F7CC973DFE40}"/>
              </a:ext>
            </a:extLst>
          </p:cNvPr>
          <p:cNvCxnSpPr>
            <a:cxnSpLocks/>
          </p:cNvCxnSpPr>
          <p:nvPr/>
        </p:nvCxnSpPr>
        <p:spPr>
          <a:xfrm>
            <a:off x="9160758" y="1822724"/>
            <a:ext cx="0" cy="470880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本框 38">
            <a:extLst>
              <a:ext uri="{FF2B5EF4-FFF2-40B4-BE49-F238E27FC236}">
                <a16:creationId xmlns:a16="http://schemas.microsoft.com/office/drawing/2014/main" xmlns="" id="{F6250DD8-447C-49BE-8393-D07801181BE5}"/>
              </a:ext>
            </a:extLst>
          </p:cNvPr>
          <p:cNvSpPr txBox="1"/>
          <p:nvPr/>
        </p:nvSpPr>
        <p:spPr>
          <a:xfrm rot="16200000">
            <a:off x="183398" y="2339025"/>
            <a:ext cx="9639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8584" algn="ctr">
              <a:spcBef>
                <a:spcPts val="300"/>
              </a:spcBef>
            </a:pPr>
            <a:r>
              <a:rPr lang="en-US" altLang="zh-CN" sz="1200" b="1" spc="60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zh-CN" altLang="en-US" sz="1200" b="1" spc="60" dirty="0" smtClean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roduct</a:t>
            </a:r>
            <a:endParaRPr lang="en-US" altLang="zh-CN" sz="1200" b="1" spc="6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xmlns="" id="{FF7516C5-8BE9-4748-8090-189B7B8E19CA}"/>
              </a:ext>
            </a:extLst>
          </p:cNvPr>
          <p:cNvSpPr txBox="1"/>
          <p:nvPr/>
        </p:nvSpPr>
        <p:spPr>
          <a:xfrm>
            <a:off x="1152475" y="1952928"/>
            <a:ext cx="1798230" cy="425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300"/>
              </a:lnSpc>
              <a:spcBef>
                <a:spcPts val="240"/>
              </a:spcBef>
            </a:pPr>
            <a:r>
              <a:rPr lang="zh-CN" altLang="en-US" sz="1200" spc="6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Private Cloud</a:t>
            </a:r>
            <a:endParaRPr lang="en-US" altLang="zh-CN" sz="1200" spc="6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ts val="1300"/>
              </a:lnSpc>
            </a:pPr>
            <a:r>
              <a:rPr lang="en-US" altLang="zh-CN" sz="1200" spc="6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(OpenStack</a:t>
            </a:r>
            <a:r>
              <a:rPr lang="zh-CN" altLang="en-US" sz="1200" spc="6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platform</a:t>
            </a:r>
            <a:r>
              <a:rPr lang="en-US" altLang="zh-CN" sz="1200" spc="6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xmlns="" id="{FE0BC277-8E35-41D3-8089-5534576A568F}"/>
              </a:ext>
            </a:extLst>
          </p:cNvPr>
          <p:cNvSpPr txBox="1"/>
          <p:nvPr/>
        </p:nvSpPr>
        <p:spPr>
          <a:xfrm>
            <a:off x="1055930" y="2666884"/>
            <a:ext cx="2131625" cy="259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300"/>
              </a:lnSpc>
              <a:spcBef>
                <a:spcPts val="240"/>
              </a:spcBef>
            </a:pPr>
            <a:r>
              <a:rPr lang="en-US" altLang="zh-CN" sz="1200" spc="6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zh-CN" altLang="en-US" sz="1200" spc="6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loud</a:t>
            </a:r>
            <a:r>
              <a:rPr lang="en-US" altLang="zh-CN" sz="1200" spc="6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DR</a:t>
            </a:r>
            <a:endParaRPr lang="en-US" altLang="zh-CN" sz="1200" spc="6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xmlns="" id="{F0DCC356-4FF6-45D0-9131-4F55AE28FED3}"/>
              </a:ext>
            </a:extLst>
          </p:cNvPr>
          <p:cNvSpPr txBox="1"/>
          <p:nvPr/>
        </p:nvSpPr>
        <p:spPr>
          <a:xfrm>
            <a:off x="1267638" y="2382339"/>
            <a:ext cx="1555887" cy="259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300"/>
              </a:lnSpc>
              <a:spcBef>
                <a:spcPts val="240"/>
              </a:spcBef>
            </a:pPr>
            <a:r>
              <a:rPr lang="en-US" altLang="zh-CN" sz="1200" spc="6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eM</a:t>
            </a:r>
            <a:r>
              <a:rPr lang="zh-CN" altLang="en-US" sz="1200" spc="6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igration</a:t>
            </a:r>
            <a:endParaRPr lang="en-US" altLang="zh-CN" sz="1200" spc="6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xmlns="" id="{2DC1F74F-3071-45B5-8B5F-8271E33238C0}"/>
              </a:ext>
            </a:extLst>
          </p:cNvPr>
          <p:cNvSpPr txBox="1"/>
          <p:nvPr/>
        </p:nvSpPr>
        <p:spPr>
          <a:xfrm>
            <a:off x="3389156" y="2100548"/>
            <a:ext cx="1556475" cy="259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300"/>
              </a:lnSpc>
              <a:spcBef>
                <a:spcPts val="240"/>
              </a:spcBef>
            </a:pPr>
            <a:r>
              <a:rPr lang="en-US" altLang="zh-CN" sz="1200" spc="6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eM</a:t>
            </a:r>
            <a:r>
              <a:rPr lang="zh-CN" altLang="en-US" sz="1200" spc="6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igration</a:t>
            </a:r>
            <a:endParaRPr lang="en-US" altLang="zh-CN" sz="1200" spc="6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xmlns="" id="{8FA12FAE-2561-4362-A200-0A703D6CAF5A}"/>
              </a:ext>
            </a:extLst>
          </p:cNvPr>
          <p:cNvSpPr txBox="1"/>
          <p:nvPr/>
        </p:nvSpPr>
        <p:spPr>
          <a:xfrm>
            <a:off x="3096084" y="2489315"/>
            <a:ext cx="2137807" cy="259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300"/>
              </a:lnSpc>
              <a:spcBef>
                <a:spcPts val="240"/>
              </a:spcBef>
            </a:pPr>
            <a:r>
              <a:rPr lang="en-US" altLang="zh-CN" sz="1200" spc="6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zh-CN" altLang="en-US" sz="1200" spc="6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loud</a:t>
            </a:r>
            <a:r>
              <a:rPr lang="en-US" altLang="zh-CN" sz="1200" spc="6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DR</a:t>
            </a:r>
            <a:endParaRPr lang="en-US" altLang="zh-CN" sz="1200" spc="6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xmlns="" id="{52165EEC-1B79-4805-B3F8-872222DE12C7}"/>
              </a:ext>
            </a:extLst>
          </p:cNvPr>
          <p:cNvSpPr txBox="1"/>
          <p:nvPr/>
        </p:nvSpPr>
        <p:spPr>
          <a:xfrm>
            <a:off x="5115412" y="2498195"/>
            <a:ext cx="2138427" cy="259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300"/>
              </a:lnSpc>
              <a:spcBef>
                <a:spcPts val="240"/>
              </a:spcBef>
            </a:pPr>
            <a:r>
              <a:rPr lang="en-US" altLang="zh-CN" sz="1200" spc="6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zh-CN" altLang="en-US" sz="1200" spc="6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loud</a:t>
            </a:r>
            <a:r>
              <a:rPr lang="en-US" altLang="zh-CN" sz="1200" spc="6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DR</a:t>
            </a:r>
            <a:endParaRPr lang="en-US" altLang="zh-CN" sz="1200" spc="6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xmlns="" id="{BAFCBD1C-B93F-4520-84CB-22B149FB2144}"/>
              </a:ext>
            </a:extLst>
          </p:cNvPr>
          <p:cNvSpPr txBox="1"/>
          <p:nvPr/>
        </p:nvSpPr>
        <p:spPr>
          <a:xfrm>
            <a:off x="5407691" y="2099743"/>
            <a:ext cx="1509757" cy="259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300"/>
              </a:lnSpc>
              <a:spcBef>
                <a:spcPts val="240"/>
              </a:spcBef>
            </a:pPr>
            <a:r>
              <a:rPr lang="zh-CN" altLang="en-US" sz="1200" spc="6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Cloud migration</a:t>
            </a:r>
            <a:endParaRPr lang="en-US" altLang="zh-CN" sz="1200" spc="6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xmlns="" id="{E26A6BD8-2FF3-4FAB-8A5B-45675F7713C5}"/>
              </a:ext>
            </a:extLst>
          </p:cNvPr>
          <p:cNvSpPr txBox="1"/>
          <p:nvPr/>
        </p:nvSpPr>
        <p:spPr>
          <a:xfrm>
            <a:off x="7157717" y="2049903"/>
            <a:ext cx="2028884" cy="425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300"/>
              </a:lnSpc>
              <a:spcBef>
                <a:spcPts val="240"/>
              </a:spcBef>
            </a:pPr>
            <a:r>
              <a:rPr lang="zh-CN" altLang="en-US" sz="1200" spc="6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Private Cloud</a:t>
            </a:r>
            <a:endParaRPr lang="en-US" altLang="zh-CN" sz="1200" spc="6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ts val="1300"/>
              </a:lnSpc>
            </a:pPr>
            <a:r>
              <a:rPr lang="en-US" altLang="zh-CN" sz="900" spc="6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900" spc="6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Standard </a:t>
            </a:r>
            <a:r>
              <a:rPr lang="en-US" altLang="zh-CN" sz="900" spc="6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integrated </a:t>
            </a:r>
            <a:r>
              <a:rPr lang="zh-CN" altLang="en-US" sz="900" spc="6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machine</a:t>
            </a:r>
            <a:r>
              <a:rPr lang="en-US" altLang="zh-CN" sz="900" spc="6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xmlns="" id="{09C785F9-5D1A-47E2-8F70-3F7936535757}"/>
              </a:ext>
            </a:extLst>
          </p:cNvPr>
          <p:cNvSpPr txBox="1"/>
          <p:nvPr/>
        </p:nvSpPr>
        <p:spPr>
          <a:xfrm>
            <a:off x="10245600" y="2465663"/>
            <a:ext cx="994034" cy="259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300"/>
              </a:lnSpc>
              <a:spcBef>
                <a:spcPts val="240"/>
              </a:spcBef>
            </a:pPr>
            <a:r>
              <a:rPr lang="en-US" altLang="zh-CN" sz="1200" spc="6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zh-CN" altLang="en-US" sz="1200" spc="6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loud</a:t>
            </a:r>
            <a:r>
              <a:rPr lang="en-US" altLang="zh-CN" sz="1200" spc="6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DR</a:t>
            </a:r>
            <a:endParaRPr lang="en-US" altLang="zh-CN" sz="1200" spc="6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xmlns="" id="{13796F03-C97B-4346-A924-F585C873B805}"/>
              </a:ext>
            </a:extLst>
          </p:cNvPr>
          <p:cNvSpPr txBox="1"/>
          <p:nvPr/>
        </p:nvSpPr>
        <p:spPr>
          <a:xfrm>
            <a:off x="9657653" y="2066489"/>
            <a:ext cx="1248614" cy="259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300"/>
              </a:lnSpc>
              <a:spcBef>
                <a:spcPts val="240"/>
              </a:spcBef>
            </a:pPr>
            <a:r>
              <a:rPr lang="en-US" altLang="zh-CN" sz="1200" spc="6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</a:t>
            </a:r>
            <a:r>
              <a:rPr lang="en-US" altLang="zh-CN" sz="1200" spc="6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</a:t>
            </a:r>
            <a:r>
              <a:rPr lang="zh-CN" altLang="en-US" sz="1200" spc="6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igration</a:t>
            </a:r>
            <a:endParaRPr lang="en-US" altLang="zh-CN" sz="1200" spc="6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xmlns="" id="{92DB772A-D3A1-449B-8FA9-DEE0E464DFD9}"/>
              </a:ext>
            </a:extLst>
          </p:cNvPr>
          <p:cNvSpPr txBox="1"/>
          <p:nvPr/>
        </p:nvSpPr>
        <p:spPr>
          <a:xfrm>
            <a:off x="7689599" y="2547145"/>
            <a:ext cx="994034" cy="259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300"/>
              </a:lnSpc>
              <a:spcBef>
                <a:spcPts val="240"/>
              </a:spcBef>
            </a:pPr>
            <a:r>
              <a:rPr lang="en-US" altLang="zh-CN" sz="1200" spc="6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eDR</a:t>
            </a:r>
            <a:endParaRPr lang="en-US" altLang="zh-CN" sz="1200" spc="6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xmlns="" id="{3EEF1EBC-6E11-4E08-912C-137E47B419C4}"/>
              </a:ext>
            </a:extLst>
          </p:cNvPr>
          <p:cNvSpPr txBox="1"/>
          <p:nvPr/>
        </p:nvSpPr>
        <p:spPr>
          <a:xfrm>
            <a:off x="3184781" y="3130247"/>
            <a:ext cx="1249933" cy="5129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05740" indent="-97156">
              <a:spcBef>
                <a:spcPts val="360"/>
              </a:spcBef>
              <a:buFont typeface="Arial" panose="020B0604020202020204" pitchFamily="34" charset="0"/>
              <a:buChar char="•"/>
            </a:pPr>
            <a:r>
              <a:rPr lang="en-US" altLang="zh-CN" sz="1200" spc="6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Branding</a:t>
            </a:r>
            <a:endParaRPr lang="en-US" altLang="zh-CN" sz="1200" spc="6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05740" indent="-97156">
              <a:spcBef>
                <a:spcPts val="360"/>
              </a:spcBef>
              <a:buFont typeface="Arial" panose="020B0604020202020204" pitchFamily="34" charset="0"/>
              <a:buChar char="•"/>
            </a:pPr>
            <a:r>
              <a:rPr lang="en-US" altLang="zh-CN" sz="1200" spc="6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Expand</a:t>
            </a:r>
            <a:endParaRPr lang="en-US" altLang="zh-CN" sz="1200" spc="6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xmlns="" id="{883F47CD-5225-47E7-BDE2-3EFC703DB756}"/>
              </a:ext>
            </a:extLst>
          </p:cNvPr>
          <p:cNvSpPr txBox="1"/>
          <p:nvPr/>
        </p:nvSpPr>
        <p:spPr>
          <a:xfrm>
            <a:off x="5992944" y="3027318"/>
            <a:ext cx="1382012" cy="697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05740" indent="-97156">
              <a:spcBef>
                <a:spcPts val="360"/>
              </a:spcBef>
              <a:buFont typeface="Arial" panose="020B0604020202020204" pitchFamily="34" charset="0"/>
              <a:buChar char="•"/>
            </a:pPr>
            <a:r>
              <a:rPr lang="zh-CN" altLang="en-US" sz="1200" spc="6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Profit</a:t>
            </a:r>
            <a:endParaRPr lang="en-US" altLang="zh-CN" sz="1200" spc="6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05740" indent="-97156">
              <a:spcBef>
                <a:spcPts val="360"/>
              </a:spcBef>
              <a:buFont typeface="Arial" panose="020B0604020202020204" pitchFamily="34" charset="0"/>
              <a:buChar char="•"/>
            </a:pPr>
            <a:r>
              <a:rPr lang="en-US" altLang="zh-CN" sz="1200" spc="6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Industry </a:t>
            </a:r>
            <a:r>
              <a:rPr lang="en-US" altLang="zh-CN" sz="1200" spc="6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influencers</a:t>
            </a: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xmlns="" id="{7EE81B3C-C06F-458C-81A9-863E85B02492}"/>
              </a:ext>
            </a:extLst>
          </p:cNvPr>
          <p:cNvSpPr txBox="1"/>
          <p:nvPr/>
        </p:nvSpPr>
        <p:spPr>
          <a:xfrm>
            <a:off x="5012822" y="3089956"/>
            <a:ext cx="1230891" cy="5129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05740" indent="-97156">
              <a:spcBef>
                <a:spcPts val="360"/>
              </a:spcBef>
              <a:buFont typeface="Arial" panose="020B0604020202020204" pitchFamily="34" charset="0"/>
              <a:buChar char="•"/>
            </a:pPr>
            <a:r>
              <a:rPr lang="en-US" altLang="zh-CN" sz="1200" spc="6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Branding</a:t>
            </a:r>
            <a:endParaRPr lang="en-US" altLang="zh-CN" sz="1200" spc="6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05740" indent="-97156">
              <a:spcBef>
                <a:spcPts val="360"/>
              </a:spcBef>
              <a:buFont typeface="Arial" panose="020B0604020202020204" pitchFamily="34" charset="0"/>
              <a:buChar char="•"/>
            </a:pPr>
            <a:r>
              <a:rPr lang="en-US" altLang="zh-CN" sz="1200" spc="6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Ecosystem</a:t>
            </a:r>
            <a:endParaRPr lang="en-US" altLang="zh-CN" sz="1200" spc="6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xmlns="" id="{B1B6E98E-151E-4F4B-B5F5-2D352D1C0EE0}"/>
              </a:ext>
            </a:extLst>
          </p:cNvPr>
          <p:cNvSpPr txBox="1"/>
          <p:nvPr/>
        </p:nvSpPr>
        <p:spPr>
          <a:xfrm>
            <a:off x="4198222" y="3130128"/>
            <a:ext cx="961511" cy="2846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05740" indent="-97156">
              <a:spcBef>
                <a:spcPts val="360"/>
              </a:spcBef>
              <a:buFont typeface="Arial" panose="020B0604020202020204" pitchFamily="34" charset="0"/>
              <a:buChar char="•"/>
            </a:pPr>
            <a:r>
              <a:rPr lang="zh-CN" altLang="en-US" sz="1200" spc="6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Profit</a:t>
            </a:r>
            <a:endParaRPr lang="en-US" altLang="zh-CN" sz="1200" spc="6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xmlns="" id="{6E2939F9-020F-4AF2-9A98-2BAC8B5DD24D}"/>
              </a:ext>
            </a:extLst>
          </p:cNvPr>
          <p:cNvSpPr txBox="1"/>
          <p:nvPr/>
        </p:nvSpPr>
        <p:spPr>
          <a:xfrm>
            <a:off x="7214813" y="3140568"/>
            <a:ext cx="1853854" cy="5129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05740" indent="-97156">
              <a:spcBef>
                <a:spcPts val="360"/>
              </a:spcBef>
              <a:buFont typeface="Arial" panose="020B0604020202020204" pitchFamily="34" charset="0"/>
              <a:buChar char="•"/>
            </a:pPr>
            <a:r>
              <a:rPr lang="zh-CN" altLang="en-US" sz="1200" spc="6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Profit</a:t>
            </a:r>
            <a:endParaRPr lang="en-US" altLang="zh-CN" sz="1200" spc="6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05740" indent="-97156">
              <a:spcBef>
                <a:spcPts val="360"/>
              </a:spcBef>
              <a:buFont typeface="Arial" panose="020B0604020202020204" pitchFamily="34" charset="0"/>
              <a:buChar char="•"/>
            </a:pPr>
            <a:r>
              <a:rPr lang="en-US" altLang="zh-CN" sz="1200" spc="6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Expand </a:t>
            </a:r>
            <a:r>
              <a:rPr lang="zh-CN" altLang="en-US" sz="1200" spc="6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coverage</a:t>
            </a:r>
            <a:endParaRPr lang="en-US" altLang="zh-CN" sz="1200" spc="6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xmlns="" id="{01EFD858-BD5A-4D52-9969-30F67C446676}"/>
              </a:ext>
            </a:extLst>
          </p:cNvPr>
          <p:cNvSpPr txBox="1"/>
          <p:nvPr/>
        </p:nvSpPr>
        <p:spPr>
          <a:xfrm>
            <a:off x="10197590" y="3140382"/>
            <a:ext cx="10335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05740" indent="-97156">
              <a:spcBef>
                <a:spcPts val="360"/>
              </a:spcBef>
              <a:buFont typeface="Arial" panose="020B0604020202020204" pitchFamily="34" charset="0"/>
              <a:buChar char="•"/>
            </a:pPr>
            <a:r>
              <a:rPr lang="zh-CN" altLang="en-US" sz="1200" spc="6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Profit</a:t>
            </a:r>
            <a:endParaRPr lang="en-US" altLang="zh-CN" sz="1200" spc="6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xmlns="" id="{09D0A87E-5BCC-4440-A664-EB6FC51B0429}"/>
              </a:ext>
            </a:extLst>
          </p:cNvPr>
          <p:cNvSpPr txBox="1"/>
          <p:nvPr/>
        </p:nvSpPr>
        <p:spPr>
          <a:xfrm>
            <a:off x="9177408" y="3140382"/>
            <a:ext cx="1364140" cy="531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05740" indent="-97156">
              <a:spcBef>
                <a:spcPts val="360"/>
              </a:spcBef>
              <a:buFont typeface="Arial" panose="020B0604020202020204" pitchFamily="34" charset="0"/>
              <a:buChar char="•"/>
            </a:pPr>
            <a:r>
              <a:rPr lang="en-US" altLang="zh-CN" sz="1200" spc="6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Branding</a:t>
            </a:r>
            <a:endParaRPr lang="en-US" altLang="zh-CN" sz="1200" spc="6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05740" indent="-97156">
              <a:spcBef>
                <a:spcPts val="360"/>
              </a:spcBef>
              <a:buFont typeface="Arial" panose="020B0604020202020204" pitchFamily="34" charset="0"/>
              <a:buChar char="•"/>
            </a:pPr>
            <a:r>
              <a:rPr lang="zh-CN" altLang="en-US" sz="1200" spc="6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行业辐射</a:t>
            </a:r>
            <a:endParaRPr lang="en-US" altLang="zh-CN" sz="1200" spc="6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xmlns="" id="{79942806-319B-4C98-B771-AD12667D57AC}"/>
              </a:ext>
            </a:extLst>
          </p:cNvPr>
          <p:cNvSpPr txBox="1"/>
          <p:nvPr/>
        </p:nvSpPr>
        <p:spPr>
          <a:xfrm rot="16200000">
            <a:off x="80532" y="3272563"/>
            <a:ext cx="10696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8584" algn="ctr">
              <a:spcBef>
                <a:spcPts val="300"/>
              </a:spcBef>
            </a:pPr>
            <a:r>
              <a:rPr lang="en-US" altLang="zh-CN" sz="1200" b="1" spc="60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zh-CN" altLang="en-US" sz="1200" b="1" spc="60" dirty="0" smtClean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urpose</a:t>
            </a:r>
            <a:endParaRPr lang="en-US" altLang="zh-CN" sz="1200" b="1" spc="6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xmlns="" id="{223D8826-B53C-4D78-B106-AE4BE23AC332}"/>
              </a:ext>
            </a:extLst>
          </p:cNvPr>
          <p:cNvSpPr txBox="1"/>
          <p:nvPr/>
        </p:nvSpPr>
        <p:spPr>
          <a:xfrm rot="16200000">
            <a:off x="188701" y="4022305"/>
            <a:ext cx="8035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8584" algn="ctr">
              <a:spcBef>
                <a:spcPts val="300"/>
              </a:spcBef>
            </a:pPr>
            <a:r>
              <a:rPr lang="en-US" altLang="zh-CN" sz="1200" b="1" spc="60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</a:t>
            </a:r>
            <a:r>
              <a:rPr lang="zh-CN" altLang="en-US" sz="1200" b="1" spc="60" dirty="0" smtClean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ode</a:t>
            </a:r>
            <a:endParaRPr lang="en-US" altLang="zh-CN" sz="1200" b="1" spc="60" dirty="0">
              <a:solidFill>
                <a:schemeClr val="accent5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xmlns="" id="{780B9D35-F71B-4777-B70C-B2FFBF3F7F5D}"/>
              </a:ext>
            </a:extLst>
          </p:cNvPr>
          <p:cNvSpPr txBox="1"/>
          <p:nvPr/>
        </p:nvSpPr>
        <p:spPr>
          <a:xfrm>
            <a:off x="1554036" y="3913276"/>
            <a:ext cx="994034" cy="259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300"/>
              </a:lnSpc>
              <a:spcBef>
                <a:spcPts val="240"/>
              </a:spcBef>
            </a:pPr>
            <a:r>
              <a:rPr lang="en-US" altLang="zh-CN" sz="1200" spc="6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zh-CN" altLang="en-US" sz="1200" spc="6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roject</a:t>
            </a:r>
            <a:endParaRPr lang="en-US" altLang="zh-CN" sz="1200" spc="6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xmlns="" id="{720AC264-301A-4131-881B-9396E6E9CCB9}"/>
              </a:ext>
            </a:extLst>
          </p:cNvPr>
          <p:cNvSpPr txBox="1"/>
          <p:nvPr/>
        </p:nvSpPr>
        <p:spPr>
          <a:xfrm>
            <a:off x="3634578" y="3918400"/>
            <a:ext cx="994034" cy="259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300"/>
              </a:lnSpc>
              <a:spcBef>
                <a:spcPts val="240"/>
              </a:spcBef>
            </a:pPr>
            <a:r>
              <a:rPr lang="en-US" altLang="zh-CN" sz="1200" spc="6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zh-CN" altLang="en-US" sz="1200" spc="6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roject</a:t>
            </a:r>
            <a:endParaRPr lang="en-US" altLang="zh-CN" sz="1200" spc="6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xmlns="" id="{9DBE92C1-2BDF-4E8E-A774-1CC51636EB19}"/>
              </a:ext>
            </a:extLst>
          </p:cNvPr>
          <p:cNvSpPr txBox="1"/>
          <p:nvPr/>
        </p:nvSpPr>
        <p:spPr>
          <a:xfrm>
            <a:off x="5502144" y="3929505"/>
            <a:ext cx="1319000" cy="259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300"/>
              </a:lnSpc>
              <a:spcBef>
                <a:spcPts val="240"/>
              </a:spcBef>
            </a:pPr>
            <a:r>
              <a:rPr lang="zh-CN" altLang="en-US" sz="1200" spc="6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Profit </a:t>
            </a:r>
            <a:r>
              <a:rPr lang="en-US" altLang="zh-CN" sz="1200" spc="6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zh-CN" altLang="en-US" sz="1200" spc="6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haring</a:t>
            </a:r>
            <a:endParaRPr lang="en-US" altLang="zh-CN" sz="1200" spc="6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xmlns="" id="{11117DE6-F247-4BFF-BA38-E53ED9516D11}"/>
              </a:ext>
            </a:extLst>
          </p:cNvPr>
          <p:cNvSpPr txBox="1"/>
          <p:nvPr/>
        </p:nvSpPr>
        <p:spPr>
          <a:xfrm>
            <a:off x="7290780" y="3929505"/>
            <a:ext cx="735472" cy="259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300"/>
              </a:lnSpc>
              <a:spcBef>
                <a:spcPts val="240"/>
              </a:spcBef>
            </a:pPr>
            <a:r>
              <a:rPr lang="en-US" altLang="zh-CN" sz="1200" spc="6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Agent</a:t>
            </a:r>
            <a:endParaRPr lang="en-US" altLang="zh-CN" sz="1200" spc="6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xmlns="" id="{E2FC907C-58AB-4A40-871F-C6569E12D818}"/>
              </a:ext>
            </a:extLst>
          </p:cNvPr>
          <p:cNvSpPr txBox="1"/>
          <p:nvPr/>
        </p:nvSpPr>
        <p:spPr>
          <a:xfrm>
            <a:off x="8051210" y="3929505"/>
            <a:ext cx="1083706" cy="259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300"/>
              </a:lnSpc>
              <a:spcBef>
                <a:spcPts val="240"/>
              </a:spcBef>
            </a:pPr>
            <a:r>
              <a:rPr lang="en-US" altLang="zh-CN" sz="1200" spc="6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zh-CN" altLang="en-US" sz="1200" spc="6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ntegrat</a:t>
            </a:r>
            <a:r>
              <a:rPr lang="en-US" altLang="zh-CN" sz="1200" spc="6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or</a:t>
            </a:r>
            <a:endParaRPr lang="en-US" altLang="zh-CN" sz="1200" spc="6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xmlns="" id="{1C7975F6-6846-4B2F-AC3A-11DFDFB42760}"/>
              </a:ext>
            </a:extLst>
          </p:cNvPr>
          <p:cNvSpPr txBox="1"/>
          <p:nvPr/>
        </p:nvSpPr>
        <p:spPr>
          <a:xfrm>
            <a:off x="9097018" y="3829635"/>
            <a:ext cx="2285117" cy="451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300"/>
              </a:lnSpc>
              <a:spcBef>
                <a:spcPts val="240"/>
              </a:spcBef>
            </a:pPr>
            <a:r>
              <a:rPr lang="en-US" altLang="zh-CN" sz="1200" spc="6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Commercialized</a:t>
            </a:r>
            <a:r>
              <a:rPr lang="zh-CN" altLang="en-US" sz="1200" spc="6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spc="6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zh-CN" altLang="en-US" sz="1200" spc="6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roducts</a:t>
            </a:r>
            <a:endParaRPr lang="en-US" altLang="zh-CN" sz="1200" spc="60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ts val="1300"/>
              </a:lnSpc>
              <a:spcBef>
                <a:spcPts val="240"/>
              </a:spcBef>
            </a:pPr>
            <a:r>
              <a:rPr lang="en-US" altLang="zh-CN" sz="1200" spc="6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zh-CN" altLang="en-US" sz="1200" spc="6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ervice</a:t>
            </a:r>
            <a:endParaRPr lang="en-US" altLang="zh-CN" sz="1200" spc="6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xmlns="" id="{D73E2B03-3255-4295-A7BD-6777340F6C66}"/>
              </a:ext>
            </a:extLst>
          </p:cNvPr>
          <p:cNvSpPr txBox="1"/>
          <p:nvPr/>
        </p:nvSpPr>
        <p:spPr>
          <a:xfrm rot="16200000">
            <a:off x="166" y="4602384"/>
            <a:ext cx="1183462" cy="500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8584" algn="ctr">
              <a:spcBef>
                <a:spcPts val="300"/>
              </a:spcBef>
            </a:pPr>
            <a:r>
              <a:rPr lang="en-US" altLang="zh-CN" sz="1200" b="1" spc="60" dirty="0" smtClean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Target</a:t>
            </a:r>
            <a:endParaRPr lang="en-US" altLang="zh-CN" sz="1200" b="1" spc="60" dirty="0">
              <a:solidFill>
                <a:schemeClr val="accent5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08584" algn="ctr">
              <a:spcBef>
                <a:spcPts val="300"/>
              </a:spcBef>
            </a:pPr>
            <a:r>
              <a:rPr lang="en-US" altLang="zh-CN" sz="1200" b="1" spc="60" dirty="0" smtClean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Customer</a:t>
            </a:r>
            <a:endParaRPr lang="en-US" altLang="zh-CN" sz="1200" b="1" spc="60" dirty="0">
              <a:solidFill>
                <a:schemeClr val="accent5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xmlns="" id="{F42AAC74-D6D7-4024-84DA-191D81D61CBA}"/>
              </a:ext>
            </a:extLst>
          </p:cNvPr>
          <p:cNvSpPr txBox="1"/>
          <p:nvPr/>
        </p:nvSpPr>
        <p:spPr>
          <a:xfrm>
            <a:off x="918664" y="4519021"/>
            <a:ext cx="2289903" cy="5924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300"/>
              </a:lnSpc>
              <a:spcBef>
                <a:spcPts val="240"/>
              </a:spcBef>
            </a:pPr>
            <a:r>
              <a:rPr lang="zh-CN" altLang="en-US" sz="1100" spc="6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城商</a:t>
            </a:r>
            <a:r>
              <a:rPr lang="en-US" altLang="zh-CN" sz="1100" spc="6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100" spc="6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农商行</a:t>
            </a:r>
            <a:endParaRPr lang="en-US" altLang="zh-CN" sz="1100" spc="6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ts val="1300"/>
              </a:lnSpc>
            </a:pPr>
            <a:r>
              <a:rPr lang="en-US" altLang="zh-CN" sz="1100" spc="6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1100" spc="6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一、二级法人</a:t>
            </a:r>
            <a:r>
              <a:rPr lang="en-US" altLang="zh-CN" sz="1100" spc="6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  <a:p>
            <a:pPr algn="ctr">
              <a:lnSpc>
                <a:spcPts val="1300"/>
              </a:lnSpc>
            </a:pPr>
            <a:r>
              <a:rPr lang="zh-CN" altLang="en-US" sz="1100" spc="6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（全国约</a:t>
            </a:r>
            <a:r>
              <a:rPr lang="en-US" altLang="zh-CN" sz="1100" spc="6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2300</a:t>
            </a:r>
            <a:r>
              <a:rPr lang="zh-CN" altLang="en-US" sz="1100" spc="6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家，独立采购权）</a:t>
            </a:r>
            <a:endParaRPr lang="en-US" altLang="zh-CN" sz="1100" spc="6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3" name="文本框 72">
            <a:extLst>
              <a:ext uri="{FF2B5EF4-FFF2-40B4-BE49-F238E27FC236}">
                <a16:creationId xmlns:a16="http://schemas.microsoft.com/office/drawing/2014/main" xmlns="" id="{1BB6124C-0293-4E2E-B8EA-082317313791}"/>
              </a:ext>
            </a:extLst>
          </p:cNvPr>
          <p:cNvSpPr txBox="1"/>
          <p:nvPr/>
        </p:nvSpPr>
        <p:spPr>
          <a:xfrm>
            <a:off x="3167793" y="4588271"/>
            <a:ext cx="1975290" cy="451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300"/>
              </a:lnSpc>
              <a:spcBef>
                <a:spcPts val="240"/>
              </a:spcBef>
            </a:pPr>
            <a:r>
              <a:rPr lang="zh-CN" altLang="en-US" sz="1600" spc="6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地级市政府</a:t>
            </a:r>
            <a:endParaRPr lang="en-US" altLang="zh-CN" sz="1600" spc="6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ts val="1300"/>
              </a:lnSpc>
              <a:spcBef>
                <a:spcPts val="240"/>
              </a:spcBef>
            </a:pPr>
            <a:r>
              <a:rPr lang="zh-CN" altLang="en-US" sz="1200" spc="6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（全国约</a:t>
            </a:r>
            <a:r>
              <a:rPr lang="en-US" altLang="zh-CN" sz="1200" spc="6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300</a:t>
            </a:r>
            <a:r>
              <a:rPr lang="zh-CN" altLang="en-US" sz="1200" spc="6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个）</a:t>
            </a:r>
            <a:endParaRPr lang="en-US" altLang="zh-CN" sz="1200" spc="6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4" name="文本框 73">
            <a:extLst>
              <a:ext uri="{FF2B5EF4-FFF2-40B4-BE49-F238E27FC236}">
                <a16:creationId xmlns:a16="http://schemas.microsoft.com/office/drawing/2014/main" xmlns="" id="{F92DB7E6-C1D2-4613-969A-8EF131F092B7}"/>
              </a:ext>
            </a:extLst>
          </p:cNvPr>
          <p:cNvSpPr txBox="1"/>
          <p:nvPr/>
        </p:nvSpPr>
        <p:spPr>
          <a:xfrm>
            <a:off x="5054698" y="4472885"/>
            <a:ext cx="2162736" cy="6822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300"/>
              </a:lnSpc>
              <a:spcBef>
                <a:spcPts val="240"/>
              </a:spcBef>
            </a:pPr>
            <a:r>
              <a:rPr lang="zh-CN" altLang="en-US" sz="1100" spc="6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Public cloud </a:t>
            </a:r>
            <a:r>
              <a:rPr lang="en-US" altLang="zh-CN" sz="1100" spc="6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service provider</a:t>
            </a:r>
            <a:r>
              <a:rPr lang="zh-CN" altLang="en-US" sz="1100" spc="6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endParaRPr lang="en-US" altLang="zh-CN" sz="1100" spc="6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ts val="1300"/>
              </a:lnSpc>
              <a:spcBef>
                <a:spcPts val="720"/>
              </a:spcBef>
            </a:pPr>
            <a:r>
              <a:rPr lang="zh-CN" altLang="en-US" sz="1100" spc="6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Large </a:t>
            </a:r>
            <a:r>
              <a:rPr lang="en-US" altLang="zh-CN" sz="1100" spc="6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</a:t>
            </a:r>
            <a:r>
              <a:rPr lang="zh-CN" altLang="en-US" sz="1100" spc="6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hird</a:t>
            </a:r>
            <a:r>
              <a:rPr lang="zh-CN" altLang="en-US" sz="1100" spc="6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100" spc="6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party</a:t>
            </a:r>
            <a:r>
              <a:rPr lang="en-US" altLang="zh-CN" sz="1100" spc="6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IDC</a:t>
            </a:r>
            <a:endParaRPr lang="en-US" altLang="zh-CN" sz="1100" spc="6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5" name="文本框 74">
            <a:extLst>
              <a:ext uri="{FF2B5EF4-FFF2-40B4-BE49-F238E27FC236}">
                <a16:creationId xmlns:a16="http://schemas.microsoft.com/office/drawing/2014/main" xmlns="" id="{04FBB36C-C6FF-4F03-8182-613D72CE9E24}"/>
              </a:ext>
            </a:extLst>
          </p:cNvPr>
          <p:cNvSpPr txBox="1"/>
          <p:nvPr/>
        </p:nvSpPr>
        <p:spPr>
          <a:xfrm>
            <a:off x="7176608" y="4480010"/>
            <a:ext cx="2017252" cy="6822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300"/>
              </a:lnSpc>
              <a:spcBef>
                <a:spcPts val="240"/>
              </a:spcBef>
            </a:pPr>
            <a:r>
              <a:rPr lang="en-US" altLang="zh-CN" sz="1100" spc="6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IT </a:t>
            </a:r>
            <a:r>
              <a:rPr lang="zh-CN" altLang="en-US" sz="1100" spc="6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Integrators</a:t>
            </a:r>
            <a:endParaRPr lang="en-US" altLang="zh-CN" sz="1100" spc="6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ts val="1300"/>
              </a:lnSpc>
              <a:spcBef>
                <a:spcPts val="720"/>
              </a:spcBef>
            </a:pPr>
            <a:r>
              <a:rPr lang="en-US" altLang="zh-CN" sz="1100" spc="6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zh-CN" altLang="en-US" sz="1100" spc="6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erver</a:t>
            </a:r>
            <a:r>
              <a:rPr lang="en-US" altLang="zh-CN" sz="1100" spc="6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100" spc="6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Storage hardware vendors</a:t>
            </a:r>
            <a:endParaRPr lang="en-US" altLang="zh-CN" sz="1100" spc="6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6" name="文本框 75">
            <a:extLst>
              <a:ext uri="{FF2B5EF4-FFF2-40B4-BE49-F238E27FC236}">
                <a16:creationId xmlns:a16="http://schemas.microsoft.com/office/drawing/2014/main" xmlns="" id="{A7FBC56E-E23C-4918-854E-5E3C3D935913}"/>
              </a:ext>
            </a:extLst>
          </p:cNvPr>
          <p:cNvSpPr txBox="1"/>
          <p:nvPr/>
        </p:nvSpPr>
        <p:spPr>
          <a:xfrm>
            <a:off x="9238866" y="4718883"/>
            <a:ext cx="2079476" cy="259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300"/>
              </a:lnSpc>
              <a:spcBef>
                <a:spcPts val="240"/>
              </a:spcBef>
            </a:pPr>
            <a:r>
              <a:rPr lang="en-US" altLang="zh-CN" sz="1200" spc="6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Large E</a:t>
            </a:r>
            <a:r>
              <a:rPr lang="zh-CN" altLang="en-US" sz="1200" spc="6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nterprise</a:t>
            </a:r>
            <a:endParaRPr lang="en-US" altLang="zh-CN" sz="1200" spc="6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8" name="文本框 77">
            <a:extLst>
              <a:ext uri="{FF2B5EF4-FFF2-40B4-BE49-F238E27FC236}">
                <a16:creationId xmlns:a16="http://schemas.microsoft.com/office/drawing/2014/main" xmlns="" id="{42C5BE5D-6794-4D86-8377-7DFB05711FB2}"/>
              </a:ext>
            </a:extLst>
          </p:cNvPr>
          <p:cNvSpPr txBox="1"/>
          <p:nvPr/>
        </p:nvSpPr>
        <p:spPr>
          <a:xfrm rot="16200000">
            <a:off x="152169" y="5693206"/>
            <a:ext cx="8765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8584">
              <a:spcBef>
                <a:spcPts val="300"/>
              </a:spcBef>
            </a:pPr>
            <a:r>
              <a:rPr lang="en-US" altLang="zh-CN" sz="1200" b="1" spc="60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zh-CN" altLang="en-US" sz="1200" b="1" spc="60" dirty="0" smtClean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tatus</a:t>
            </a:r>
            <a:endParaRPr lang="en-US" altLang="zh-CN" sz="1200" b="1" spc="60" dirty="0">
              <a:solidFill>
                <a:schemeClr val="accent5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9" name="文本框 78">
            <a:extLst>
              <a:ext uri="{FF2B5EF4-FFF2-40B4-BE49-F238E27FC236}">
                <a16:creationId xmlns:a16="http://schemas.microsoft.com/office/drawing/2014/main" xmlns="" id="{6990AF60-2FA4-4D64-933A-708850FDBAA3}"/>
              </a:ext>
            </a:extLst>
          </p:cNvPr>
          <p:cNvSpPr txBox="1"/>
          <p:nvPr/>
        </p:nvSpPr>
        <p:spPr>
          <a:xfrm>
            <a:off x="1063080" y="5449464"/>
            <a:ext cx="2017489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8586" indent="-108586">
              <a:lnSpc>
                <a:spcPts val="1300"/>
              </a:lnSpc>
              <a:spcBef>
                <a:spcPts val="720"/>
              </a:spcBef>
              <a:buFont typeface="Arial" panose="020B0604020202020204" pitchFamily="34" charset="0"/>
              <a:buChar char="•"/>
            </a:pPr>
            <a:r>
              <a:rPr lang="zh-CN" altLang="en-US" sz="1200" spc="6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Jiangsu </a:t>
            </a:r>
            <a:r>
              <a:rPr lang="zh-CN" altLang="en-US" sz="1200" spc="6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Rural </a:t>
            </a:r>
            <a:r>
              <a:rPr lang="zh-CN" altLang="en-US" sz="1200" spc="6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Credit </a:t>
            </a:r>
            <a:r>
              <a:rPr lang="zh-CN" altLang="en-US" sz="1200" spc="6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Union</a:t>
            </a:r>
            <a:r>
              <a:rPr lang="en-US" altLang="zh-CN" sz="1200" spc="6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800" spc="6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800" spc="6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Grade I</a:t>
            </a:r>
            <a:r>
              <a:rPr lang="zh-CN" altLang="en-US" sz="800" spc="6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en-US" altLang="zh-CN" sz="800" spc="6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08586" indent="-108586">
              <a:lnSpc>
                <a:spcPts val="1300"/>
              </a:lnSpc>
              <a:spcBef>
                <a:spcPts val="720"/>
              </a:spcBef>
              <a:buFont typeface="Arial" panose="020B0604020202020204" pitchFamily="34" charset="0"/>
              <a:buChar char="•"/>
            </a:pPr>
            <a:r>
              <a:rPr lang="zh-CN" altLang="en-US" sz="1200" spc="6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沭阳农</a:t>
            </a:r>
            <a:r>
              <a:rPr lang="zh-CN" altLang="en-US" sz="1200" spc="6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商行</a:t>
            </a:r>
            <a:r>
              <a:rPr lang="en-US" altLang="zh-CN" sz="800" spc="6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800" spc="6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800" spc="6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Grade II</a:t>
            </a:r>
            <a:r>
              <a:rPr lang="zh-CN" altLang="en-US" sz="800" spc="6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en-US" altLang="zh-CN" sz="800" spc="6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08586" indent="-108586">
              <a:lnSpc>
                <a:spcPts val="1300"/>
              </a:lnSpc>
              <a:spcBef>
                <a:spcPts val="720"/>
              </a:spcBef>
              <a:buFont typeface="Arial" panose="020B0604020202020204" pitchFamily="34" charset="0"/>
              <a:buChar char="•"/>
            </a:pPr>
            <a:r>
              <a:rPr lang="zh-CN" altLang="en-US" sz="1200" spc="6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Bank of Nanjing</a:t>
            </a:r>
            <a:endParaRPr lang="en-US" altLang="zh-CN" sz="1200" spc="6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0" name="文本框 79">
            <a:extLst>
              <a:ext uri="{FF2B5EF4-FFF2-40B4-BE49-F238E27FC236}">
                <a16:creationId xmlns:a16="http://schemas.microsoft.com/office/drawing/2014/main" xmlns="" id="{8FC4CC7F-43E5-4950-B907-D567AA6D9C35}"/>
              </a:ext>
            </a:extLst>
          </p:cNvPr>
          <p:cNvSpPr txBox="1"/>
          <p:nvPr/>
        </p:nvSpPr>
        <p:spPr>
          <a:xfrm>
            <a:off x="3210782" y="5320219"/>
            <a:ext cx="2017489" cy="1195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8586" indent="-108586">
              <a:lnSpc>
                <a:spcPts val="1300"/>
              </a:lnSpc>
              <a:spcBef>
                <a:spcPts val="720"/>
              </a:spcBef>
              <a:buFont typeface="Arial" panose="020B0604020202020204" pitchFamily="34" charset="0"/>
              <a:buChar char="•"/>
            </a:pPr>
            <a:r>
              <a:rPr lang="zh-CN" altLang="en-US" sz="1200" spc="6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Jingzhou </a:t>
            </a:r>
            <a:r>
              <a:rPr lang="zh-CN" altLang="en-US" sz="1200" spc="6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City</a:t>
            </a:r>
            <a:r>
              <a:rPr lang="en-US" altLang="zh-CN" sz="1200" spc="6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200" spc="6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(地级市)</a:t>
            </a:r>
            <a:endParaRPr lang="en-US" altLang="zh-CN" sz="1200" spc="6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08586" indent="-108586">
              <a:lnSpc>
                <a:spcPts val="1300"/>
              </a:lnSpc>
              <a:spcBef>
                <a:spcPts val="720"/>
              </a:spcBef>
              <a:buFont typeface="Arial" panose="020B0604020202020204" pitchFamily="34" charset="0"/>
              <a:buChar char="•"/>
            </a:pPr>
            <a:r>
              <a:rPr lang="zh-CN" altLang="en-US" sz="1200" spc="6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贵州金阳县</a:t>
            </a:r>
            <a:r>
              <a:rPr lang="zh-CN" altLang="en-US" sz="1050" spc="6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（县级）</a:t>
            </a:r>
            <a:endParaRPr lang="en-US" altLang="zh-CN" sz="1050" spc="6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08586" indent="-108586">
              <a:lnSpc>
                <a:spcPts val="1300"/>
              </a:lnSpc>
              <a:spcBef>
                <a:spcPts val="720"/>
              </a:spcBef>
              <a:buFont typeface="Arial" panose="020B0604020202020204" pitchFamily="34" charset="0"/>
              <a:buChar char="•"/>
            </a:pPr>
            <a:r>
              <a:rPr lang="zh-CN" altLang="en-US" sz="1200" spc="6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上海市吴泾第二电厂</a:t>
            </a:r>
            <a:endParaRPr lang="en-US" altLang="zh-CN" sz="1200" spc="6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08586" indent="-108586">
              <a:lnSpc>
                <a:spcPts val="1300"/>
              </a:lnSpc>
              <a:spcBef>
                <a:spcPts val="720"/>
              </a:spcBef>
              <a:buFont typeface="Arial" panose="020B0604020202020204" pitchFamily="34" charset="0"/>
              <a:buChar char="•"/>
            </a:pPr>
            <a:r>
              <a:rPr lang="zh-CN" altLang="en-US" sz="1200" spc="6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Shanghai </a:t>
            </a:r>
            <a:r>
              <a:rPr lang="en-US" altLang="zh-CN" sz="1200" spc="6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the 6th</a:t>
            </a:r>
            <a:r>
              <a:rPr lang="zh-CN" altLang="en-US" sz="1200" spc="6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200" spc="6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People's Hospital</a:t>
            </a:r>
            <a:endParaRPr lang="en-US" altLang="zh-CN" sz="1200" spc="6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xmlns="" id="{3347A0A2-EC67-4E3F-8FF1-C4E91C22A882}"/>
              </a:ext>
            </a:extLst>
          </p:cNvPr>
          <p:cNvSpPr txBox="1"/>
          <p:nvPr/>
        </p:nvSpPr>
        <p:spPr>
          <a:xfrm>
            <a:off x="5154841" y="5528473"/>
            <a:ext cx="2091585" cy="259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8586" indent="-108586">
              <a:lnSpc>
                <a:spcPts val="1300"/>
              </a:lnSpc>
              <a:spcBef>
                <a:spcPts val="720"/>
              </a:spcBef>
              <a:buFont typeface="Arial" panose="020B0604020202020204" pitchFamily="34" charset="0"/>
              <a:buChar char="•"/>
            </a:pPr>
            <a:r>
              <a:rPr lang="en-US" altLang="zh-CN" sz="1200" spc="6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AWS, </a:t>
            </a:r>
            <a:r>
              <a:rPr lang="zh-CN" altLang="en-US" sz="1200" spc="6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Ali</a:t>
            </a:r>
            <a:r>
              <a:rPr lang="en-US" altLang="zh-CN" sz="1200" spc="6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zh-CN" altLang="en-US" sz="1200" spc="6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loud</a:t>
            </a:r>
            <a:r>
              <a:rPr lang="zh-CN" altLang="en-US" sz="1200" spc="6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en-US" altLang="zh-CN" sz="1200" spc="6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Ksyun</a:t>
            </a:r>
            <a:endParaRPr lang="en-US" altLang="zh-CN" sz="1200" spc="6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2" name="文本框 81">
            <a:extLst>
              <a:ext uri="{FF2B5EF4-FFF2-40B4-BE49-F238E27FC236}">
                <a16:creationId xmlns:a16="http://schemas.microsoft.com/office/drawing/2014/main" xmlns="" id="{238B9B9B-1E14-425C-B608-119A3B07389C}"/>
              </a:ext>
            </a:extLst>
          </p:cNvPr>
          <p:cNvSpPr txBox="1"/>
          <p:nvPr/>
        </p:nvSpPr>
        <p:spPr>
          <a:xfrm>
            <a:off x="5236008" y="5921890"/>
            <a:ext cx="1896346" cy="425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8586" indent="-108586">
              <a:lnSpc>
                <a:spcPts val="1300"/>
              </a:lnSpc>
              <a:spcBef>
                <a:spcPts val="720"/>
              </a:spcBef>
              <a:buFont typeface="Arial" panose="020B0604020202020204" pitchFamily="34" charset="0"/>
              <a:buChar char="•"/>
            </a:pPr>
            <a:r>
              <a:rPr lang="zh-CN" altLang="en-US" sz="1200" spc="6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GDS</a:t>
            </a:r>
            <a:r>
              <a:rPr lang="en-US" altLang="zh-CN" sz="1200" spc="6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 </a:t>
            </a:r>
            <a:r>
              <a:rPr lang="en-US" altLang="zh-CN" sz="1200" spc="6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PBS/ </a:t>
            </a:r>
            <a:r>
              <a:rPr lang="zh-CN" altLang="en-US" sz="1200" spc="6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Foxconn</a:t>
            </a:r>
            <a:r>
              <a:rPr lang="en-US" altLang="zh-CN" sz="1200" spc="6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en-US" altLang="zh-CN" sz="1200" spc="6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Travelsky</a:t>
            </a:r>
            <a:endParaRPr lang="en-US" altLang="zh-CN" sz="1200" spc="6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3" name="文本框 82">
            <a:extLst>
              <a:ext uri="{FF2B5EF4-FFF2-40B4-BE49-F238E27FC236}">
                <a16:creationId xmlns:a16="http://schemas.microsoft.com/office/drawing/2014/main" xmlns="" id="{73811B74-A318-47E0-860C-CDC0603FDAE2}"/>
              </a:ext>
            </a:extLst>
          </p:cNvPr>
          <p:cNvSpPr txBox="1"/>
          <p:nvPr/>
        </p:nvSpPr>
        <p:spPr>
          <a:xfrm>
            <a:off x="7252400" y="5314506"/>
            <a:ext cx="18115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8586" indent="-108586">
              <a:spcBef>
                <a:spcPts val="720"/>
              </a:spcBef>
              <a:buFont typeface="Arial" panose="020B0604020202020204" pitchFamily="34" charset="0"/>
              <a:buChar char="•"/>
            </a:pPr>
            <a:r>
              <a:rPr lang="en-US" altLang="zh-CN" sz="1200" spc="6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</a:t>
            </a:r>
            <a:r>
              <a:rPr lang="en-US" altLang="zh-CN" sz="1200" spc="6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nissoft</a:t>
            </a:r>
            <a:r>
              <a:rPr lang="zh-CN" altLang="en-US" sz="1200" spc="6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en-US" altLang="zh-CN" sz="1200" spc="6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Chinaforwards</a:t>
            </a:r>
            <a:r>
              <a:rPr lang="en-US" altLang="zh-CN" sz="1200" spc="6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en-US" altLang="zh-CN" sz="1200" spc="6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Rainbowtech</a:t>
            </a:r>
            <a:endParaRPr lang="en-US" altLang="zh-CN" sz="1200" spc="6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5" name="文本框 84">
            <a:extLst>
              <a:ext uri="{FF2B5EF4-FFF2-40B4-BE49-F238E27FC236}">
                <a16:creationId xmlns:a16="http://schemas.microsoft.com/office/drawing/2014/main" xmlns="" id="{92BD7B11-58A9-4D66-B331-437CDEEE6392}"/>
              </a:ext>
            </a:extLst>
          </p:cNvPr>
          <p:cNvSpPr txBox="1"/>
          <p:nvPr/>
        </p:nvSpPr>
        <p:spPr>
          <a:xfrm>
            <a:off x="7234667" y="6042939"/>
            <a:ext cx="1901134" cy="259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8586" indent="-108586">
              <a:lnSpc>
                <a:spcPts val="1300"/>
              </a:lnSpc>
              <a:spcBef>
                <a:spcPts val="720"/>
              </a:spcBef>
              <a:buFont typeface="Arial" panose="020B0604020202020204" pitchFamily="34" charset="0"/>
              <a:buChar char="•"/>
            </a:pPr>
            <a:r>
              <a:rPr lang="en-US" altLang="zh-CN" sz="1200" spc="6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Infortrend</a:t>
            </a:r>
            <a:r>
              <a:rPr lang="en-US" altLang="zh-CN" sz="1200" spc="6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/AMD</a:t>
            </a:r>
            <a:endParaRPr lang="en-US" altLang="zh-CN" sz="1200" spc="6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6" name="文本框 85">
            <a:extLst>
              <a:ext uri="{FF2B5EF4-FFF2-40B4-BE49-F238E27FC236}">
                <a16:creationId xmlns:a16="http://schemas.microsoft.com/office/drawing/2014/main" xmlns="" id="{30087818-5BE5-49C8-963A-F106F5F065FF}"/>
              </a:ext>
            </a:extLst>
          </p:cNvPr>
          <p:cNvSpPr txBox="1"/>
          <p:nvPr/>
        </p:nvSpPr>
        <p:spPr>
          <a:xfrm>
            <a:off x="9278798" y="5493880"/>
            <a:ext cx="1932044" cy="7720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8586" indent="-108586">
              <a:lnSpc>
                <a:spcPts val="1300"/>
              </a:lnSpc>
              <a:spcBef>
                <a:spcPts val="720"/>
              </a:spcBef>
              <a:buFont typeface="Arial" panose="020B0604020202020204" pitchFamily="34" charset="0"/>
              <a:buChar char="•"/>
            </a:pPr>
            <a:r>
              <a:rPr lang="zh-CN" altLang="en-US" sz="1200" spc="6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ZTE</a:t>
            </a:r>
            <a:endParaRPr lang="en-US" altLang="zh-CN" sz="1200" spc="6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08586" indent="-108586">
              <a:lnSpc>
                <a:spcPts val="1300"/>
              </a:lnSpc>
              <a:spcBef>
                <a:spcPts val="720"/>
              </a:spcBef>
              <a:buFont typeface="Arial" panose="020B0604020202020204" pitchFamily="34" charset="0"/>
              <a:buChar char="•"/>
            </a:pPr>
            <a:r>
              <a:rPr lang="zh-CN" altLang="en-US" sz="1200" spc="6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Fosun Group</a:t>
            </a:r>
            <a:endParaRPr lang="en-US" altLang="zh-CN" sz="1200" spc="6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08586" indent="-108586">
              <a:lnSpc>
                <a:spcPts val="1300"/>
              </a:lnSpc>
              <a:spcBef>
                <a:spcPts val="720"/>
              </a:spcBef>
              <a:buFont typeface="Arial" panose="020B0604020202020204" pitchFamily="34" charset="0"/>
              <a:buChar char="•"/>
            </a:pPr>
            <a:r>
              <a:rPr lang="zh-CN" altLang="en-US" sz="1200" spc="6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Shenergy Group</a:t>
            </a:r>
            <a:endParaRPr lang="en-US" altLang="zh-CN" sz="1200" spc="6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8" name="文本框 87">
            <a:extLst>
              <a:ext uri="{FF2B5EF4-FFF2-40B4-BE49-F238E27FC236}">
                <a16:creationId xmlns:a16="http://schemas.microsoft.com/office/drawing/2014/main" xmlns="" id="{B62DD0F2-30A8-4361-8D48-12A8E14C8C3B}"/>
              </a:ext>
            </a:extLst>
          </p:cNvPr>
          <p:cNvSpPr txBox="1"/>
          <p:nvPr/>
        </p:nvSpPr>
        <p:spPr>
          <a:xfrm>
            <a:off x="9251566" y="2468326"/>
            <a:ext cx="994034" cy="259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300"/>
              </a:lnSpc>
              <a:spcBef>
                <a:spcPts val="240"/>
              </a:spcBef>
            </a:pPr>
            <a:r>
              <a:rPr lang="en-US" altLang="zh-CN" sz="1200" spc="6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eDR</a:t>
            </a:r>
            <a:endParaRPr lang="en-US" altLang="zh-CN" sz="1200" spc="6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xmlns="" id="{B799C252-5EC6-48A6-9C8A-4F6CBA1625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Sales </a:t>
            </a:r>
            <a:r>
              <a:rPr lang="en-US" altLang="zh-CN" dirty="0" smtClean="0"/>
              <a:t>Structure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73693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TextBox 3">
            <a:extLst>
              <a:ext uri="{FF2B5EF4-FFF2-40B4-BE49-F238E27FC236}">
                <a16:creationId xmlns:a16="http://schemas.microsoft.com/office/drawing/2014/main" xmlns="" id="{EFDFD65E-2A89-4BE2-9420-49EE3FFD1192}"/>
              </a:ext>
            </a:extLst>
          </p:cNvPr>
          <p:cNvSpPr txBox="1"/>
          <p:nvPr/>
        </p:nvSpPr>
        <p:spPr>
          <a:xfrm>
            <a:off x="306418" y="5459035"/>
            <a:ext cx="1908745" cy="609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360" dirty="0" err="1" smtClean="0">
                <a:solidFill>
                  <a:srgbClr val="7030A0">
                    <a:alpha val="87000"/>
                  </a:srgbClr>
                </a:solidFill>
                <a:latin typeface="华文彩云" panose="02010800040101010101" pitchFamily="2" charset="-122"/>
                <a:ea typeface="华文彩云" panose="02010800040101010101" pitchFamily="2" charset="-122"/>
                <a:cs typeface="Arial" panose="020B0604020202020204" pitchFamily="34" charset="0"/>
              </a:rPr>
              <a:t>Yr</a:t>
            </a:r>
            <a:r>
              <a:rPr lang="en-US" altLang="zh-CN" sz="3360" dirty="0" smtClean="0">
                <a:solidFill>
                  <a:srgbClr val="7030A0">
                    <a:alpha val="87000"/>
                  </a:srgbClr>
                </a:solidFill>
                <a:latin typeface="华文彩云" panose="02010800040101010101" pitchFamily="2" charset="-122"/>
                <a:ea typeface="华文彩云" panose="02010800040101010101" pitchFamily="2" charset="-122"/>
                <a:cs typeface="Arial" panose="020B0604020202020204" pitchFamily="34" charset="0"/>
              </a:rPr>
              <a:t> 2017</a:t>
            </a:r>
            <a:endParaRPr lang="en-US" sz="3360" dirty="0">
              <a:solidFill>
                <a:srgbClr val="7030A0">
                  <a:alpha val="87000"/>
                </a:srgbClr>
              </a:solidFill>
              <a:latin typeface="华文彩云" panose="02010800040101010101" pitchFamily="2" charset="-122"/>
              <a:ea typeface="华文彩云" panose="020108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97" name="TextBox 3">
            <a:extLst>
              <a:ext uri="{FF2B5EF4-FFF2-40B4-BE49-F238E27FC236}">
                <a16:creationId xmlns:a16="http://schemas.microsoft.com/office/drawing/2014/main" xmlns="" id="{B2E50271-223A-4E5F-94BF-10E8CB15BDD6}"/>
              </a:ext>
            </a:extLst>
          </p:cNvPr>
          <p:cNvSpPr txBox="1"/>
          <p:nvPr/>
        </p:nvSpPr>
        <p:spPr>
          <a:xfrm>
            <a:off x="286667" y="4526444"/>
            <a:ext cx="1908745" cy="609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360" dirty="0" err="1" smtClean="0">
                <a:solidFill>
                  <a:srgbClr val="7030A0">
                    <a:alpha val="87000"/>
                  </a:srgbClr>
                </a:solidFill>
                <a:latin typeface="华文彩云" panose="02010800040101010101" pitchFamily="2" charset="-122"/>
                <a:ea typeface="华文彩云" panose="02010800040101010101" pitchFamily="2" charset="-122"/>
                <a:cs typeface="Arial" panose="020B0604020202020204" pitchFamily="34" charset="0"/>
              </a:rPr>
              <a:t>Yr</a:t>
            </a:r>
            <a:r>
              <a:rPr lang="en-US" altLang="zh-CN" sz="3360" dirty="0" smtClean="0">
                <a:solidFill>
                  <a:srgbClr val="7030A0">
                    <a:alpha val="87000"/>
                  </a:srgbClr>
                </a:solidFill>
                <a:latin typeface="华文彩云" panose="02010800040101010101" pitchFamily="2" charset="-122"/>
                <a:ea typeface="华文彩云" panose="02010800040101010101" pitchFamily="2" charset="-122"/>
                <a:cs typeface="Arial" panose="020B0604020202020204" pitchFamily="34" charset="0"/>
              </a:rPr>
              <a:t> 2018</a:t>
            </a:r>
            <a:endParaRPr lang="en-US" sz="3360" dirty="0">
              <a:solidFill>
                <a:srgbClr val="7030A0">
                  <a:alpha val="87000"/>
                </a:srgbClr>
              </a:solidFill>
              <a:latin typeface="华文彩云" panose="02010800040101010101" pitchFamily="2" charset="-122"/>
              <a:ea typeface="华文彩云" panose="020108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99" name="TextBox 3">
            <a:extLst>
              <a:ext uri="{FF2B5EF4-FFF2-40B4-BE49-F238E27FC236}">
                <a16:creationId xmlns:a16="http://schemas.microsoft.com/office/drawing/2014/main" xmlns="" id="{DE7A9693-A2F4-4820-B13C-B8228D5902DD}"/>
              </a:ext>
            </a:extLst>
          </p:cNvPr>
          <p:cNvSpPr txBox="1"/>
          <p:nvPr/>
        </p:nvSpPr>
        <p:spPr>
          <a:xfrm>
            <a:off x="152894" y="3572564"/>
            <a:ext cx="1908745" cy="609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360" dirty="0" err="1" smtClean="0">
                <a:solidFill>
                  <a:srgbClr val="7030A0">
                    <a:alpha val="87000"/>
                  </a:srgbClr>
                </a:solidFill>
                <a:latin typeface="华文彩云" panose="02010800040101010101" pitchFamily="2" charset="-122"/>
                <a:ea typeface="华文彩云" panose="02010800040101010101" pitchFamily="2" charset="-122"/>
                <a:cs typeface="Arial" panose="020B0604020202020204" pitchFamily="34" charset="0"/>
              </a:rPr>
              <a:t>Yr</a:t>
            </a:r>
            <a:r>
              <a:rPr lang="en-US" altLang="zh-CN" sz="3360" dirty="0" smtClean="0">
                <a:solidFill>
                  <a:srgbClr val="7030A0">
                    <a:alpha val="87000"/>
                  </a:srgbClr>
                </a:solidFill>
                <a:latin typeface="华文彩云" panose="02010800040101010101" pitchFamily="2" charset="-122"/>
                <a:ea typeface="华文彩云" panose="02010800040101010101" pitchFamily="2" charset="-122"/>
                <a:cs typeface="Arial" panose="020B0604020202020204" pitchFamily="34" charset="0"/>
              </a:rPr>
              <a:t> 2019</a:t>
            </a:r>
            <a:endParaRPr lang="en-US" sz="3360" dirty="0">
              <a:solidFill>
                <a:srgbClr val="7030A0">
                  <a:alpha val="87000"/>
                </a:srgbClr>
              </a:solidFill>
              <a:latin typeface="华文彩云" panose="02010800040101010101" pitchFamily="2" charset="-122"/>
              <a:ea typeface="华文彩云" panose="020108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100" name="TextBox 3">
            <a:extLst>
              <a:ext uri="{FF2B5EF4-FFF2-40B4-BE49-F238E27FC236}">
                <a16:creationId xmlns:a16="http://schemas.microsoft.com/office/drawing/2014/main" xmlns="" id="{D68963D8-0DA2-4683-8E76-D86974C59409}"/>
              </a:ext>
            </a:extLst>
          </p:cNvPr>
          <p:cNvSpPr txBox="1"/>
          <p:nvPr/>
        </p:nvSpPr>
        <p:spPr>
          <a:xfrm>
            <a:off x="150491" y="2639973"/>
            <a:ext cx="1908745" cy="609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360" dirty="0" err="1" smtClean="0">
                <a:solidFill>
                  <a:srgbClr val="7030A0">
                    <a:alpha val="87000"/>
                  </a:srgbClr>
                </a:solidFill>
                <a:latin typeface="华文彩云" panose="02010800040101010101" pitchFamily="2" charset="-122"/>
                <a:ea typeface="华文彩云" panose="02010800040101010101" pitchFamily="2" charset="-122"/>
                <a:cs typeface="Arial" panose="020B0604020202020204" pitchFamily="34" charset="0"/>
              </a:rPr>
              <a:t>Yr</a:t>
            </a:r>
            <a:r>
              <a:rPr lang="en-US" altLang="zh-CN" sz="3360" dirty="0" smtClean="0">
                <a:solidFill>
                  <a:srgbClr val="7030A0">
                    <a:alpha val="87000"/>
                  </a:srgbClr>
                </a:solidFill>
                <a:latin typeface="华文彩云" panose="02010800040101010101" pitchFamily="2" charset="-122"/>
                <a:ea typeface="华文彩云" panose="02010800040101010101" pitchFamily="2" charset="-122"/>
                <a:cs typeface="Arial" panose="020B0604020202020204" pitchFamily="34" charset="0"/>
              </a:rPr>
              <a:t> 2020</a:t>
            </a:r>
            <a:endParaRPr lang="en-US" sz="3360" dirty="0">
              <a:solidFill>
                <a:srgbClr val="7030A0">
                  <a:alpha val="87000"/>
                </a:srgbClr>
              </a:solidFill>
              <a:latin typeface="华文彩云" panose="02010800040101010101" pitchFamily="2" charset="-122"/>
              <a:ea typeface="华文彩云" panose="02010800040101010101" pitchFamily="2" charset="-122"/>
              <a:cs typeface="Arial" panose="020B0604020202020204" pitchFamily="34" charset="0"/>
            </a:endParaRPr>
          </a:p>
        </p:txBody>
      </p:sp>
      <p:grpSp>
        <p:nvGrpSpPr>
          <p:cNvPr id="101" name="组合 100">
            <a:extLst>
              <a:ext uri="{FF2B5EF4-FFF2-40B4-BE49-F238E27FC236}">
                <a16:creationId xmlns:a16="http://schemas.microsoft.com/office/drawing/2014/main" xmlns="" id="{E2334E4B-BA1F-4455-BE92-D1FCC1608629}"/>
              </a:ext>
            </a:extLst>
          </p:cNvPr>
          <p:cNvGrpSpPr/>
          <p:nvPr/>
        </p:nvGrpSpPr>
        <p:grpSpPr>
          <a:xfrm>
            <a:off x="2194752" y="2599291"/>
            <a:ext cx="1243783" cy="741626"/>
            <a:chOff x="2201842" y="2266757"/>
            <a:chExt cx="1569772" cy="936000"/>
          </a:xfrm>
        </p:grpSpPr>
        <p:sp>
          <p:nvSpPr>
            <p:cNvPr id="102" name="文本框 101">
              <a:extLst>
                <a:ext uri="{FF2B5EF4-FFF2-40B4-BE49-F238E27FC236}">
                  <a16:creationId xmlns:a16="http://schemas.microsoft.com/office/drawing/2014/main" xmlns="" id="{49E03BB6-6F84-48A1-A76E-04FD96CDC890}"/>
                </a:ext>
              </a:extLst>
            </p:cNvPr>
            <p:cNvSpPr txBox="1"/>
            <p:nvPr/>
          </p:nvSpPr>
          <p:spPr>
            <a:xfrm>
              <a:off x="2201842" y="2384522"/>
              <a:ext cx="1569772" cy="6758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80" b="1" dirty="0" smtClean="0">
                  <a:solidFill>
                    <a:srgbClr val="7030A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22.5B</a:t>
              </a:r>
              <a:endParaRPr lang="zh-CN" altLang="en-US" sz="144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03" name="弧形 74">
              <a:extLst>
                <a:ext uri="{FF2B5EF4-FFF2-40B4-BE49-F238E27FC236}">
                  <a16:creationId xmlns:a16="http://schemas.microsoft.com/office/drawing/2014/main" xmlns="" id="{CC9E22B4-7420-41B3-9569-1025476C649B}"/>
                </a:ext>
              </a:extLst>
            </p:cNvPr>
            <p:cNvSpPr/>
            <p:nvPr/>
          </p:nvSpPr>
          <p:spPr>
            <a:xfrm rot="2666649">
              <a:off x="2238224" y="2266757"/>
              <a:ext cx="933900" cy="936000"/>
            </a:xfrm>
            <a:prstGeom prst="arc">
              <a:avLst>
                <a:gd name="adj1" fmla="val 21534898"/>
                <a:gd name="adj2" fmla="val 16129802"/>
              </a:avLst>
            </a:prstGeom>
            <a:ln w="73025" cmpd="dbl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822809"/>
              <a:endParaRPr lang="zh-CN" altLang="en-US" sz="1680">
                <a:solidFill>
                  <a:srgbClr val="7030A0"/>
                </a:solidFill>
                <a:latin typeface="Century Gothic"/>
                <a:ea typeface="微软雅黑"/>
              </a:endParaRPr>
            </a:p>
          </p:txBody>
        </p:sp>
      </p:grpSp>
      <p:grpSp>
        <p:nvGrpSpPr>
          <p:cNvPr id="104" name="组合 103">
            <a:extLst>
              <a:ext uri="{FF2B5EF4-FFF2-40B4-BE49-F238E27FC236}">
                <a16:creationId xmlns:a16="http://schemas.microsoft.com/office/drawing/2014/main" xmlns="" id="{7623B922-A90B-4E30-A090-251D173B4C3B}"/>
              </a:ext>
            </a:extLst>
          </p:cNvPr>
          <p:cNvGrpSpPr/>
          <p:nvPr/>
        </p:nvGrpSpPr>
        <p:grpSpPr>
          <a:xfrm>
            <a:off x="2233737" y="3566012"/>
            <a:ext cx="1285532" cy="741625"/>
            <a:chOff x="2226977" y="2266757"/>
            <a:chExt cx="1622461" cy="936000"/>
          </a:xfrm>
        </p:grpSpPr>
        <p:sp>
          <p:nvSpPr>
            <p:cNvPr id="105" name="文本框 104">
              <a:extLst>
                <a:ext uri="{FF2B5EF4-FFF2-40B4-BE49-F238E27FC236}">
                  <a16:creationId xmlns:a16="http://schemas.microsoft.com/office/drawing/2014/main" xmlns="" id="{626DA99D-15B6-4639-AC2F-58F0A75CD80E}"/>
                </a:ext>
              </a:extLst>
            </p:cNvPr>
            <p:cNvSpPr txBox="1"/>
            <p:nvPr/>
          </p:nvSpPr>
          <p:spPr>
            <a:xfrm>
              <a:off x="2226977" y="2380903"/>
              <a:ext cx="1622461" cy="6758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80" b="1" dirty="0" smtClean="0">
                  <a:solidFill>
                    <a:srgbClr val="7030A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10.3B</a:t>
              </a:r>
              <a:endParaRPr lang="zh-CN" altLang="en-US" sz="144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06" name="弧形 74">
              <a:extLst>
                <a:ext uri="{FF2B5EF4-FFF2-40B4-BE49-F238E27FC236}">
                  <a16:creationId xmlns:a16="http://schemas.microsoft.com/office/drawing/2014/main" xmlns="" id="{ECB62FC7-C069-4016-ADF6-03BB48D29E3C}"/>
                </a:ext>
              </a:extLst>
            </p:cNvPr>
            <p:cNvSpPr/>
            <p:nvPr/>
          </p:nvSpPr>
          <p:spPr>
            <a:xfrm rot="2666649">
              <a:off x="2238224" y="2266757"/>
              <a:ext cx="933900" cy="936000"/>
            </a:xfrm>
            <a:prstGeom prst="arc">
              <a:avLst>
                <a:gd name="adj1" fmla="val 21534898"/>
                <a:gd name="adj2" fmla="val 16129802"/>
              </a:avLst>
            </a:prstGeom>
            <a:ln w="73025" cmpd="dbl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822809"/>
              <a:endParaRPr lang="zh-CN" altLang="en-US" sz="1680">
                <a:solidFill>
                  <a:srgbClr val="7030A0"/>
                </a:solidFill>
                <a:latin typeface="Century Gothic"/>
                <a:ea typeface="微软雅黑"/>
              </a:endParaRPr>
            </a:p>
          </p:txBody>
        </p:sp>
      </p:grpSp>
      <p:grpSp>
        <p:nvGrpSpPr>
          <p:cNvPr id="107" name="组合 106">
            <a:extLst>
              <a:ext uri="{FF2B5EF4-FFF2-40B4-BE49-F238E27FC236}">
                <a16:creationId xmlns:a16="http://schemas.microsoft.com/office/drawing/2014/main" xmlns="" id="{1101BB4A-85AD-41CF-B3C3-91442916B0EF}"/>
              </a:ext>
            </a:extLst>
          </p:cNvPr>
          <p:cNvGrpSpPr/>
          <p:nvPr/>
        </p:nvGrpSpPr>
        <p:grpSpPr>
          <a:xfrm>
            <a:off x="2250228" y="4523837"/>
            <a:ext cx="1214737" cy="741625"/>
            <a:chOff x="2238224" y="2266757"/>
            <a:chExt cx="1533113" cy="936000"/>
          </a:xfrm>
        </p:grpSpPr>
        <p:sp>
          <p:nvSpPr>
            <p:cNvPr id="108" name="文本框 107">
              <a:extLst>
                <a:ext uri="{FF2B5EF4-FFF2-40B4-BE49-F238E27FC236}">
                  <a16:creationId xmlns:a16="http://schemas.microsoft.com/office/drawing/2014/main" xmlns="" id="{D9E7F587-AC69-4EC6-BE1E-A2D2CB4DBDF0}"/>
                </a:ext>
              </a:extLst>
            </p:cNvPr>
            <p:cNvSpPr txBox="1"/>
            <p:nvPr/>
          </p:nvSpPr>
          <p:spPr>
            <a:xfrm>
              <a:off x="2301611" y="2380903"/>
              <a:ext cx="1469726" cy="6758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80" b="1" dirty="0" smtClean="0">
                  <a:solidFill>
                    <a:srgbClr val="7030A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0.85B</a:t>
              </a:r>
              <a:endParaRPr lang="zh-CN" altLang="en-US" sz="144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09" name="弧形 74">
              <a:extLst>
                <a:ext uri="{FF2B5EF4-FFF2-40B4-BE49-F238E27FC236}">
                  <a16:creationId xmlns:a16="http://schemas.microsoft.com/office/drawing/2014/main" xmlns="" id="{A97D699C-8026-4D20-BB92-C1501C0E4931}"/>
                </a:ext>
              </a:extLst>
            </p:cNvPr>
            <p:cNvSpPr/>
            <p:nvPr/>
          </p:nvSpPr>
          <p:spPr>
            <a:xfrm rot="2666649">
              <a:off x="2238224" y="2266757"/>
              <a:ext cx="933900" cy="936000"/>
            </a:xfrm>
            <a:prstGeom prst="arc">
              <a:avLst>
                <a:gd name="adj1" fmla="val 21534898"/>
                <a:gd name="adj2" fmla="val 16129802"/>
              </a:avLst>
            </a:prstGeom>
            <a:ln w="73025" cmpd="dbl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822809"/>
              <a:endParaRPr lang="zh-CN" altLang="en-US" sz="1680">
                <a:solidFill>
                  <a:srgbClr val="7030A0"/>
                </a:solidFill>
                <a:latin typeface="Century Gothic"/>
                <a:ea typeface="微软雅黑"/>
              </a:endParaRPr>
            </a:p>
          </p:txBody>
        </p:sp>
      </p:grpSp>
      <p:grpSp>
        <p:nvGrpSpPr>
          <p:cNvPr id="110" name="组合 109">
            <a:extLst>
              <a:ext uri="{FF2B5EF4-FFF2-40B4-BE49-F238E27FC236}">
                <a16:creationId xmlns:a16="http://schemas.microsoft.com/office/drawing/2014/main" xmlns="" id="{07137E5B-D9AD-4541-BD7B-1B97A0D8EC26}"/>
              </a:ext>
            </a:extLst>
          </p:cNvPr>
          <p:cNvGrpSpPr/>
          <p:nvPr/>
        </p:nvGrpSpPr>
        <p:grpSpPr>
          <a:xfrm>
            <a:off x="2251595" y="5520393"/>
            <a:ext cx="1247294" cy="741625"/>
            <a:chOff x="2238224" y="2266757"/>
            <a:chExt cx="1574203" cy="936000"/>
          </a:xfrm>
        </p:grpSpPr>
        <p:sp>
          <p:nvSpPr>
            <p:cNvPr id="111" name="文本框 110">
              <a:extLst>
                <a:ext uri="{FF2B5EF4-FFF2-40B4-BE49-F238E27FC236}">
                  <a16:creationId xmlns:a16="http://schemas.microsoft.com/office/drawing/2014/main" xmlns="" id="{5B4B4A5E-6B72-4AD7-A631-26079C2AAFBB}"/>
                </a:ext>
              </a:extLst>
            </p:cNvPr>
            <p:cNvSpPr txBox="1"/>
            <p:nvPr/>
          </p:nvSpPr>
          <p:spPr>
            <a:xfrm>
              <a:off x="2441091" y="2372300"/>
              <a:ext cx="1371336" cy="6758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80" b="1" dirty="0" smtClean="0">
                  <a:solidFill>
                    <a:srgbClr val="7030A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7B</a:t>
              </a:r>
              <a:endParaRPr lang="zh-CN" altLang="en-US" sz="144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12" name="弧形 74">
              <a:extLst>
                <a:ext uri="{FF2B5EF4-FFF2-40B4-BE49-F238E27FC236}">
                  <a16:creationId xmlns:a16="http://schemas.microsoft.com/office/drawing/2014/main" xmlns="" id="{EE3EEF10-257C-49B5-8071-3A6177712824}"/>
                </a:ext>
              </a:extLst>
            </p:cNvPr>
            <p:cNvSpPr/>
            <p:nvPr/>
          </p:nvSpPr>
          <p:spPr>
            <a:xfrm rot="2666649">
              <a:off x="2238224" y="2266757"/>
              <a:ext cx="933900" cy="936000"/>
            </a:xfrm>
            <a:prstGeom prst="arc">
              <a:avLst>
                <a:gd name="adj1" fmla="val 21534898"/>
                <a:gd name="adj2" fmla="val 16129802"/>
              </a:avLst>
            </a:prstGeom>
            <a:ln w="73025" cmpd="dbl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822809"/>
              <a:endParaRPr lang="zh-CN" altLang="en-US" sz="1680">
                <a:solidFill>
                  <a:srgbClr val="7030A0"/>
                </a:solidFill>
                <a:latin typeface="Century Gothic"/>
                <a:ea typeface="微软雅黑"/>
              </a:endParaRPr>
            </a:p>
          </p:txBody>
        </p:sp>
      </p:grpSp>
      <p:grpSp>
        <p:nvGrpSpPr>
          <p:cNvPr id="113" name="组合 112">
            <a:extLst>
              <a:ext uri="{FF2B5EF4-FFF2-40B4-BE49-F238E27FC236}">
                <a16:creationId xmlns:a16="http://schemas.microsoft.com/office/drawing/2014/main" xmlns="" id="{E6E6666C-E506-4586-A938-DB9D7254238A}"/>
              </a:ext>
            </a:extLst>
          </p:cNvPr>
          <p:cNvGrpSpPr/>
          <p:nvPr/>
        </p:nvGrpSpPr>
        <p:grpSpPr>
          <a:xfrm>
            <a:off x="1177309" y="758516"/>
            <a:ext cx="2341960" cy="1107996"/>
            <a:chOff x="794827" y="707323"/>
            <a:chExt cx="1951632" cy="923329"/>
          </a:xfrm>
        </p:grpSpPr>
        <p:sp>
          <p:nvSpPr>
            <p:cNvPr id="114" name="TextBox 39">
              <a:extLst>
                <a:ext uri="{FF2B5EF4-FFF2-40B4-BE49-F238E27FC236}">
                  <a16:creationId xmlns:a16="http://schemas.microsoft.com/office/drawing/2014/main" xmlns="" id="{ECDE2BFD-C315-49D6-BA9E-8A01792864D1}"/>
                </a:ext>
              </a:extLst>
            </p:cNvPr>
            <p:cNvSpPr txBox="1"/>
            <p:nvPr/>
          </p:nvSpPr>
          <p:spPr>
            <a:xfrm>
              <a:off x="794827" y="729715"/>
              <a:ext cx="908670" cy="6924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800" b="1" dirty="0">
                  <a:solidFill>
                    <a:srgbClr val="EC339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itchFamily="34" charset="-122"/>
                </a:rPr>
                <a:t>¥</a:t>
              </a:r>
            </a:p>
          </p:txBody>
        </p:sp>
        <p:sp>
          <p:nvSpPr>
            <p:cNvPr id="115" name="矩形 114">
              <a:extLst>
                <a:ext uri="{FF2B5EF4-FFF2-40B4-BE49-F238E27FC236}">
                  <a16:creationId xmlns:a16="http://schemas.microsoft.com/office/drawing/2014/main" xmlns="" id="{DE715DBB-E379-4F25-A148-32594C4CDF06}"/>
                </a:ext>
              </a:extLst>
            </p:cNvPr>
            <p:cNvSpPr/>
            <p:nvPr/>
          </p:nvSpPr>
          <p:spPr>
            <a:xfrm>
              <a:off x="1222004" y="707323"/>
              <a:ext cx="1524455" cy="92332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4800" b="1" dirty="0" smtClean="0">
                  <a:solidFill>
                    <a:srgbClr val="EC3398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33.7B</a:t>
              </a:r>
              <a:endParaRPr lang="en-US" altLang="zh-CN" sz="4800" dirty="0" smtClean="0">
                <a:solidFill>
                  <a:srgbClr val="EC3398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  <a:p>
              <a:endParaRPr lang="zh-CN" altLang="en-US" dirty="0"/>
            </a:p>
          </p:txBody>
        </p:sp>
      </p:grpSp>
      <p:sp>
        <p:nvSpPr>
          <p:cNvPr id="116" name="矩形 115">
            <a:extLst>
              <a:ext uri="{FF2B5EF4-FFF2-40B4-BE49-F238E27FC236}">
                <a16:creationId xmlns:a16="http://schemas.microsoft.com/office/drawing/2014/main" xmlns="" id="{9F874BA5-41A1-4671-AD52-7415F4278C67}"/>
              </a:ext>
            </a:extLst>
          </p:cNvPr>
          <p:cNvSpPr/>
          <p:nvPr/>
        </p:nvSpPr>
        <p:spPr>
          <a:xfrm>
            <a:off x="941844" y="1378061"/>
            <a:ext cx="2747654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2160"/>
              </a:lnSpc>
            </a:pPr>
            <a:r>
              <a:rPr lang="zh-CN" altLang="en-US" sz="1600" spc="12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China</a:t>
            </a:r>
            <a:r>
              <a:rPr lang="en-US" altLang="zh-CN" sz="1600" spc="12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+ </a:t>
            </a:r>
            <a:r>
              <a:rPr lang="zh-CN" altLang="en-US" sz="1600" spc="12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overseas</a:t>
            </a:r>
            <a:endParaRPr lang="en-US" altLang="zh-CN" sz="1600" spc="12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ts val="2160"/>
              </a:lnSpc>
            </a:pPr>
            <a:r>
              <a:rPr lang="en-US" altLang="zh-CN" sz="1600" spc="12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Forecasting RMB 33.7B by the end of Yr2020</a:t>
            </a:r>
            <a:endParaRPr lang="zh-CN" altLang="en-US" sz="1600" spc="12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7" name="矩形 116">
            <a:extLst>
              <a:ext uri="{FF2B5EF4-FFF2-40B4-BE49-F238E27FC236}">
                <a16:creationId xmlns:a16="http://schemas.microsoft.com/office/drawing/2014/main" xmlns="" id="{5C1D3E62-E4BE-4761-B8A0-832AAF94698B}"/>
              </a:ext>
            </a:extLst>
          </p:cNvPr>
          <p:cNvSpPr/>
          <p:nvPr/>
        </p:nvSpPr>
        <p:spPr>
          <a:xfrm>
            <a:off x="3624653" y="2797126"/>
            <a:ext cx="758891" cy="422515"/>
          </a:xfrm>
          <a:prstGeom prst="rect">
            <a:avLst/>
          </a:prstGeom>
          <a:solidFill>
            <a:srgbClr val="B4C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160" dirty="0"/>
          </a:p>
        </p:txBody>
      </p:sp>
      <p:sp>
        <p:nvSpPr>
          <p:cNvPr id="152" name="矩形 151">
            <a:extLst>
              <a:ext uri="{FF2B5EF4-FFF2-40B4-BE49-F238E27FC236}">
                <a16:creationId xmlns:a16="http://schemas.microsoft.com/office/drawing/2014/main" xmlns="" id="{2B6B271D-99EF-4DC7-A3B9-87AD2C15BB20}"/>
              </a:ext>
            </a:extLst>
          </p:cNvPr>
          <p:cNvSpPr/>
          <p:nvPr/>
        </p:nvSpPr>
        <p:spPr>
          <a:xfrm>
            <a:off x="5632979" y="2797126"/>
            <a:ext cx="1010663" cy="422515"/>
          </a:xfrm>
          <a:prstGeom prst="rect">
            <a:avLst/>
          </a:prstGeom>
          <a:solidFill>
            <a:srgbClr val="EE82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160" dirty="0"/>
          </a:p>
        </p:txBody>
      </p:sp>
      <p:sp>
        <p:nvSpPr>
          <p:cNvPr id="153" name="矩形 152">
            <a:extLst>
              <a:ext uri="{FF2B5EF4-FFF2-40B4-BE49-F238E27FC236}">
                <a16:creationId xmlns:a16="http://schemas.microsoft.com/office/drawing/2014/main" xmlns="" id="{6385A079-8D08-47D7-8137-4C5B8E164651}"/>
              </a:ext>
            </a:extLst>
          </p:cNvPr>
          <p:cNvSpPr/>
          <p:nvPr/>
        </p:nvSpPr>
        <p:spPr>
          <a:xfrm>
            <a:off x="4433926" y="2800798"/>
            <a:ext cx="1148671" cy="422515"/>
          </a:xfrm>
          <a:prstGeom prst="rect">
            <a:avLst/>
          </a:prstGeom>
          <a:solidFill>
            <a:srgbClr val="93ED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160" dirty="0"/>
          </a:p>
        </p:txBody>
      </p:sp>
      <p:sp>
        <p:nvSpPr>
          <p:cNvPr id="154" name="矩形 153">
            <a:extLst>
              <a:ext uri="{FF2B5EF4-FFF2-40B4-BE49-F238E27FC236}">
                <a16:creationId xmlns:a16="http://schemas.microsoft.com/office/drawing/2014/main" xmlns="" id="{FFD8780A-611B-409E-9A45-CE8EBA35CAEC}"/>
              </a:ext>
            </a:extLst>
          </p:cNvPr>
          <p:cNvSpPr/>
          <p:nvPr/>
        </p:nvSpPr>
        <p:spPr>
          <a:xfrm>
            <a:off x="3601943" y="3691931"/>
            <a:ext cx="547864" cy="422515"/>
          </a:xfrm>
          <a:prstGeom prst="rect">
            <a:avLst/>
          </a:prstGeom>
          <a:solidFill>
            <a:srgbClr val="B4C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160" dirty="0"/>
          </a:p>
        </p:txBody>
      </p:sp>
      <p:sp>
        <p:nvSpPr>
          <p:cNvPr id="155" name="矩形 154">
            <a:extLst>
              <a:ext uri="{FF2B5EF4-FFF2-40B4-BE49-F238E27FC236}">
                <a16:creationId xmlns:a16="http://schemas.microsoft.com/office/drawing/2014/main" xmlns="" id="{3FA7599D-C4E5-458C-BAE5-868FFF722839}"/>
              </a:ext>
            </a:extLst>
          </p:cNvPr>
          <p:cNvSpPr/>
          <p:nvPr/>
        </p:nvSpPr>
        <p:spPr>
          <a:xfrm>
            <a:off x="4202996" y="3691626"/>
            <a:ext cx="678008" cy="422515"/>
          </a:xfrm>
          <a:prstGeom prst="rect">
            <a:avLst/>
          </a:prstGeom>
          <a:solidFill>
            <a:srgbClr val="93ED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160" dirty="0"/>
          </a:p>
        </p:txBody>
      </p:sp>
      <p:sp>
        <p:nvSpPr>
          <p:cNvPr id="156" name="矩形 155">
            <a:extLst>
              <a:ext uri="{FF2B5EF4-FFF2-40B4-BE49-F238E27FC236}">
                <a16:creationId xmlns:a16="http://schemas.microsoft.com/office/drawing/2014/main" xmlns="" id="{5BD8A701-9EF0-4C03-8C38-76B0BBD376C6}"/>
              </a:ext>
            </a:extLst>
          </p:cNvPr>
          <p:cNvSpPr/>
          <p:nvPr/>
        </p:nvSpPr>
        <p:spPr>
          <a:xfrm>
            <a:off x="4930094" y="3688467"/>
            <a:ext cx="595904" cy="424538"/>
          </a:xfrm>
          <a:prstGeom prst="rect">
            <a:avLst/>
          </a:prstGeom>
          <a:solidFill>
            <a:srgbClr val="F3A3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160" dirty="0"/>
          </a:p>
        </p:txBody>
      </p:sp>
      <p:sp>
        <p:nvSpPr>
          <p:cNvPr id="157" name="矩形 156">
            <a:extLst>
              <a:ext uri="{FF2B5EF4-FFF2-40B4-BE49-F238E27FC236}">
                <a16:creationId xmlns:a16="http://schemas.microsoft.com/office/drawing/2014/main" xmlns="" id="{DD967019-0A11-49AB-928A-2E653FFE0014}"/>
              </a:ext>
            </a:extLst>
          </p:cNvPr>
          <p:cNvSpPr/>
          <p:nvPr/>
        </p:nvSpPr>
        <p:spPr>
          <a:xfrm>
            <a:off x="3601944" y="4672543"/>
            <a:ext cx="217966" cy="422515"/>
          </a:xfrm>
          <a:prstGeom prst="rect">
            <a:avLst/>
          </a:prstGeom>
          <a:solidFill>
            <a:srgbClr val="B4C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160" dirty="0"/>
          </a:p>
        </p:txBody>
      </p:sp>
      <p:sp>
        <p:nvSpPr>
          <p:cNvPr id="158" name="矩形 157">
            <a:extLst>
              <a:ext uri="{FF2B5EF4-FFF2-40B4-BE49-F238E27FC236}">
                <a16:creationId xmlns:a16="http://schemas.microsoft.com/office/drawing/2014/main" xmlns="" id="{2D33D558-7756-470F-9D88-6B69B2DE2C45}"/>
              </a:ext>
            </a:extLst>
          </p:cNvPr>
          <p:cNvSpPr/>
          <p:nvPr/>
        </p:nvSpPr>
        <p:spPr>
          <a:xfrm>
            <a:off x="4022530" y="4680175"/>
            <a:ext cx="127277" cy="422515"/>
          </a:xfrm>
          <a:prstGeom prst="rect">
            <a:avLst/>
          </a:prstGeom>
          <a:solidFill>
            <a:srgbClr val="F3A3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160" dirty="0"/>
          </a:p>
        </p:txBody>
      </p:sp>
      <p:sp>
        <p:nvSpPr>
          <p:cNvPr id="159" name="矩形 158">
            <a:extLst>
              <a:ext uri="{FF2B5EF4-FFF2-40B4-BE49-F238E27FC236}">
                <a16:creationId xmlns:a16="http://schemas.microsoft.com/office/drawing/2014/main" xmlns="" id="{22E9725D-DE55-4ECD-B089-29A8FC801250}"/>
              </a:ext>
            </a:extLst>
          </p:cNvPr>
          <p:cNvSpPr/>
          <p:nvPr/>
        </p:nvSpPr>
        <p:spPr>
          <a:xfrm>
            <a:off x="3875294" y="4681219"/>
            <a:ext cx="105502" cy="422515"/>
          </a:xfrm>
          <a:prstGeom prst="rect">
            <a:avLst/>
          </a:prstGeom>
          <a:solidFill>
            <a:srgbClr val="93ED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160" dirty="0"/>
          </a:p>
        </p:txBody>
      </p:sp>
      <p:sp>
        <p:nvSpPr>
          <p:cNvPr id="160" name="矩形 159">
            <a:extLst>
              <a:ext uri="{FF2B5EF4-FFF2-40B4-BE49-F238E27FC236}">
                <a16:creationId xmlns:a16="http://schemas.microsoft.com/office/drawing/2014/main" xmlns="" id="{36219CB4-0659-4380-A4D8-E385594A6CB0}"/>
              </a:ext>
            </a:extLst>
          </p:cNvPr>
          <p:cNvSpPr/>
          <p:nvPr/>
        </p:nvSpPr>
        <p:spPr>
          <a:xfrm>
            <a:off x="3606522" y="5703129"/>
            <a:ext cx="101528" cy="422515"/>
          </a:xfrm>
          <a:prstGeom prst="rect">
            <a:avLst/>
          </a:prstGeom>
          <a:solidFill>
            <a:srgbClr val="B4C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160" dirty="0"/>
          </a:p>
        </p:txBody>
      </p:sp>
      <p:sp>
        <p:nvSpPr>
          <p:cNvPr id="161" name="矩形 160">
            <a:extLst>
              <a:ext uri="{FF2B5EF4-FFF2-40B4-BE49-F238E27FC236}">
                <a16:creationId xmlns:a16="http://schemas.microsoft.com/office/drawing/2014/main" xmlns="" id="{53247542-DE73-45F6-A16D-861A94DDF0FF}"/>
              </a:ext>
            </a:extLst>
          </p:cNvPr>
          <p:cNvSpPr/>
          <p:nvPr/>
        </p:nvSpPr>
        <p:spPr>
          <a:xfrm>
            <a:off x="3864894" y="5707883"/>
            <a:ext cx="63151" cy="422515"/>
          </a:xfrm>
          <a:prstGeom prst="rect">
            <a:avLst/>
          </a:prstGeom>
          <a:solidFill>
            <a:srgbClr val="F3A3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160" dirty="0"/>
          </a:p>
        </p:txBody>
      </p:sp>
      <p:sp>
        <p:nvSpPr>
          <p:cNvPr id="162" name="文本框 161">
            <a:extLst>
              <a:ext uri="{FF2B5EF4-FFF2-40B4-BE49-F238E27FC236}">
                <a16:creationId xmlns:a16="http://schemas.microsoft.com/office/drawing/2014/main" xmlns="" id="{11E1ACC9-01C6-4737-ADE1-B0ABB78B472D}"/>
              </a:ext>
            </a:extLst>
          </p:cNvPr>
          <p:cNvSpPr txBox="1"/>
          <p:nvPr/>
        </p:nvSpPr>
        <p:spPr>
          <a:xfrm>
            <a:off x="3731140" y="2840236"/>
            <a:ext cx="466794" cy="3323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56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2.0</a:t>
            </a:r>
            <a:endParaRPr lang="zh-CN" altLang="en-US" sz="156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3" name="文本框 162">
            <a:extLst>
              <a:ext uri="{FF2B5EF4-FFF2-40B4-BE49-F238E27FC236}">
                <a16:creationId xmlns:a16="http://schemas.microsoft.com/office/drawing/2014/main" xmlns="" id="{52B5D49C-6A09-42F0-B6BE-125C6F7FF578}"/>
              </a:ext>
            </a:extLst>
          </p:cNvPr>
          <p:cNvSpPr txBox="1"/>
          <p:nvPr/>
        </p:nvSpPr>
        <p:spPr>
          <a:xfrm>
            <a:off x="4767899" y="2844705"/>
            <a:ext cx="466794" cy="3323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56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4.5</a:t>
            </a:r>
            <a:endParaRPr lang="zh-CN" altLang="en-US" sz="156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5" name="文本框 164">
            <a:extLst>
              <a:ext uri="{FF2B5EF4-FFF2-40B4-BE49-F238E27FC236}">
                <a16:creationId xmlns:a16="http://schemas.microsoft.com/office/drawing/2014/main" xmlns="" id="{6C485EBA-E37F-4151-9227-BBFCC12A279A}"/>
              </a:ext>
            </a:extLst>
          </p:cNvPr>
          <p:cNvSpPr txBox="1"/>
          <p:nvPr/>
        </p:nvSpPr>
        <p:spPr>
          <a:xfrm>
            <a:off x="3600366" y="3754967"/>
            <a:ext cx="466794" cy="3323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56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1.5</a:t>
            </a:r>
            <a:endParaRPr lang="zh-CN" altLang="en-US" sz="156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6" name="文本框 165">
            <a:extLst>
              <a:ext uri="{FF2B5EF4-FFF2-40B4-BE49-F238E27FC236}">
                <a16:creationId xmlns:a16="http://schemas.microsoft.com/office/drawing/2014/main" xmlns="" id="{B97B8C52-54B5-4182-A38A-8D12033E50B6}"/>
              </a:ext>
            </a:extLst>
          </p:cNvPr>
          <p:cNvSpPr txBox="1"/>
          <p:nvPr/>
        </p:nvSpPr>
        <p:spPr>
          <a:xfrm>
            <a:off x="4389729" y="3721993"/>
            <a:ext cx="318661" cy="332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56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156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7" name="文本框 166">
            <a:extLst>
              <a:ext uri="{FF2B5EF4-FFF2-40B4-BE49-F238E27FC236}">
                <a16:creationId xmlns:a16="http://schemas.microsoft.com/office/drawing/2014/main" xmlns="" id="{286EDAF7-C7FC-4277-934F-7FF5226B8638}"/>
              </a:ext>
            </a:extLst>
          </p:cNvPr>
          <p:cNvSpPr txBox="1"/>
          <p:nvPr/>
        </p:nvSpPr>
        <p:spPr>
          <a:xfrm>
            <a:off x="4963434" y="3726097"/>
            <a:ext cx="542365" cy="332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56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1.8</a:t>
            </a:r>
            <a:endParaRPr lang="zh-CN" altLang="en-US" sz="156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8" name="文本框 167">
            <a:extLst>
              <a:ext uri="{FF2B5EF4-FFF2-40B4-BE49-F238E27FC236}">
                <a16:creationId xmlns:a16="http://schemas.microsoft.com/office/drawing/2014/main" xmlns="" id="{89BD279B-A235-44FE-9EBB-5F8252840EAA}"/>
              </a:ext>
            </a:extLst>
          </p:cNvPr>
          <p:cNvSpPr txBox="1"/>
          <p:nvPr/>
        </p:nvSpPr>
        <p:spPr>
          <a:xfrm>
            <a:off x="3465719" y="4719777"/>
            <a:ext cx="447558" cy="313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4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0.5</a:t>
            </a:r>
            <a:endParaRPr lang="zh-CN" altLang="en-US" sz="144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9" name="文本框 168">
            <a:extLst>
              <a:ext uri="{FF2B5EF4-FFF2-40B4-BE49-F238E27FC236}">
                <a16:creationId xmlns:a16="http://schemas.microsoft.com/office/drawing/2014/main" xmlns="" id="{2DA2CE46-3A4B-443A-99FB-293B49D00331}"/>
              </a:ext>
            </a:extLst>
          </p:cNvPr>
          <p:cNvSpPr txBox="1"/>
          <p:nvPr/>
        </p:nvSpPr>
        <p:spPr>
          <a:xfrm>
            <a:off x="3961445" y="4693581"/>
            <a:ext cx="447558" cy="313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4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0.2</a:t>
            </a:r>
            <a:endParaRPr lang="zh-CN" altLang="en-US" sz="144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0" name="文本框 169">
            <a:extLst>
              <a:ext uri="{FF2B5EF4-FFF2-40B4-BE49-F238E27FC236}">
                <a16:creationId xmlns:a16="http://schemas.microsoft.com/office/drawing/2014/main" xmlns="" id="{D75416AC-5D9C-43EA-ABE2-47ACA5D5D5A0}"/>
              </a:ext>
            </a:extLst>
          </p:cNvPr>
          <p:cNvSpPr txBox="1"/>
          <p:nvPr/>
        </p:nvSpPr>
        <p:spPr>
          <a:xfrm>
            <a:off x="3668940" y="4420864"/>
            <a:ext cx="556563" cy="313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4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0.15</a:t>
            </a:r>
            <a:endParaRPr lang="zh-CN" altLang="en-US" sz="144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1" name="文本框 170">
            <a:extLst>
              <a:ext uri="{FF2B5EF4-FFF2-40B4-BE49-F238E27FC236}">
                <a16:creationId xmlns:a16="http://schemas.microsoft.com/office/drawing/2014/main" xmlns="" id="{FB266DF6-6930-4D6B-974E-A182230951D9}"/>
              </a:ext>
            </a:extLst>
          </p:cNvPr>
          <p:cNvSpPr txBox="1"/>
          <p:nvPr/>
        </p:nvSpPr>
        <p:spPr>
          <a:xfrm>
            <a:off x="3494417" y="5437818"/>
            <a:ext cx="293670" cy="313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4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endParaRPr lang="zh-CN" altLang="en-US" sz="108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2" name="文本框 171">
            <a:extLst>
              <a:ext uri="{FF2B5EF4-FFF2-40B4-BE49-F238E27FC236}">
                <a16:creationId xmlns:a16="http://schemas.microsoft.com/office/drawing/2014/main" xmlns="" id="{B22D591E-AE59-4F70-BF0A-5C3EF32E3DA4}"/>
              </a:ext>
            </a:extLst>
          </p:cNvPr>
          <p:cNvSpPr txBox="1"/>
          <p:nvPr/>
        </p:nvSpPr>
        <p:spPr>
          <a:xfrm>
            <a:off x="3623293" y="5443811"/>
            <a:ext cx="293670" cy="313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4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108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3" name="矩形 172">
            <a:extLst>
              <a:ext uri="{FF2B5EF4-FFF2-40B4-BE49-F238E27FC236}">
                <a16:creationId xmlns:a16="http://schemas.microsoft.com/office/drawing/2014/main" xmlns="" id="{EB9D7B7E-25B6-43EA-98CE-32FC16ECBC93}"/>
              </a:ext>
            </a:extLst>
          </p:cNvPr>
          <p:cNvSpPr/>
          <p:nvPr/>
        </p:nvSpPr>
        <p:spPr>
          <a:xfrm>
            <a:off x="3814049" y="1948869"/>
            <a:ext cx="1628079" cy="3744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2160"/>
              </a:lnSpc>
            </a:pPr>
            <a:r>
              <a:rPr lang="en-US" altLang="zh-CN" sz="1400" spc="12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ProphetCloud</a:t>
            </a:r>
            <a:endParaRPr lang="zh-CN" altLang="en-US" sz="1400" spc="12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4" name="矩形 173">
            <a:extLst>
              <a:ext uri="{FF2B5EF4-FFF2-40B4-BE49-F238E27FC236}">
                <a16:creationId xmlns:a16="http://schemas.microsoft.com/office/drawing/2014/main" xmlns="" id="{770401B9-2534-4325-964D-F23C01A4070C}"/>
              </a:ext>
            </a:extLst>
          </p:cNvPr>
          <p:cNvSpPr/>
          <p:nvPr/>
        </p:nvSpPr>
        <p:spPr>
          <a:xfrm>
            <a:off x="4237938" y="2336269"/>
            <a:ext cx="820800" cy="86400"/>
          </a:xfrm>
          <a:prstGeom prst="rect">
            <a:avLst/>
          </a:prstGeom>
          <a:solidFill>
            <a:srgbClr val="B4C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160" dirty="0"/>
          </a:p>
        </p:txBody>
      </p:sp>
      <p:sp>
        <p:nvSpPr>
          <p:cNvPr id="175" name="矩形 174">
            <a:extLst>
              <a:ext uri="{FF2B5EF4-FFF2-40B4-BE49-F238E27FC236}">
                <a16:creationId xmlns:a16="http://schemas.microsoft.com/office/drawing/2014/main" xmlns="" id="{C589B629-952C-42F8-9442-182CEC36B9AA}"/>
              </a:ext>
            </a:extLst>
          </p:cNvPr>
          <p:cNvSpPr/>
          <p:nvPr/>
        </p:nvSpPr>
        <p:spPr>
          <a:xfrm>
            <a:off x="6475016" y="1957706"/>
            <a:ext cx="1225579" cy="3527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2160"/>
              </a:lnSpc>
            </a:pPr>
            <a:r>
              <a:rPr lang="en-US" altLang="zh-CN" sz="1400" spc="12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eDR</a:t>
            </a:r>
            <a:endParaRPr lang="zh-CN" altLang="en-US" sz="1400" spc="12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6" name="矩形 175">
            <a:extLst>
              <a:ext uri="{FF2B5EF4-FFF2-40B4-BE49-F238E27FC236}">
                <a16:creationId xmlns:a16="http://schemas.microsoft.com/office/drawing/2014/main" xmlns="" id="{7750C671-7CFA-467C-82E8-07CD700C334B}"/>
              </a:ext>
            </a:extLst>
          </p:cNvPr>
          <p:cNvSpPr/>
          <p:nvPr/>
        </p:nvSpPr>
        <p:spPr>
          <a:xfrm>
            <a:off x="6696690" y="2322642"/>
            <a:ext cx="820800" cy="86400"/>
          </a:xfrm>
          <a:prstGeom prst="rect">
            <a:avLst/>
          </a:prstGeom>
          <a:solidFill>
            <a:srgbClr val="F3A3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160" dirty="0"/>
          </a:p>
        </p:txBody>
      </p:sp>
      <p:sp>
        <p:nvSpPr>
          <p:cNvPr id="179" name="矩形 178">
            <a:extLst>
              <a:ext uri="{FF2B5EF4-FFF2-40B4-BE49-F238E27FC236}">
                <a16:creationId xmlns:a16="http://schemas.microsoft.com/office/drawing/2014/main" xmlns="" id="{CECD3E8E-23FA-41A5-8DCF-45083A07535F}"/>
              </a:ext>
            </a:extLst>
          </p:cNvPr>
          <p:cNvSpPr/>
          <p:nvPr/>
        </p:nvSpPr>
        <p:spPr>
          <a:xfrm>
            <a:off x="6694024" y="2797320"/>
            <a:ext cx="2728391" cy="422515"/>
          </a:xfrm>
          <a:prstGeom prst="rect">
            <a:avLst/>
          </a:prstGeom>
          <a:pattFill prst="dkUpDiag">
            <a:fgClr>
              <a:srgbClr val="EE82B3"/>
            </a:fgClr>
            <a:bgClr>
              <a:schemeClr val="bg1">
                <a:lumMod val="9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160" dirty="0"/>
          </a:p>
        </p:txBody>
      </p:sp>
      <p:sp>
        <p:nvSpPr>
          <p:cNvPr id="180" name="矩形 179">
            <a:extLst>
              <a:ext uri="{FF2B5EF4-FFF2-40B4-BE49-F238E27FC236}">
                <a16:creationId xmlns:a16="http://schemas.microsoft.com/office/drawing/2014/main" xmlns="" id="{85611FFA-AB3E-4D5D-98CF-A5096780372B}"/>
              </a:ext>
            </a:extLst>
          </p:cNvPr>
          <p:cNvSpPr/>
          <p:nvPr/>
        </p:nvSpPr>
        <p:spPr>
          <a:xfrm>
            <a:off x="5585634" y="3686167"/>
            <a:ext cx="1344706" cy="422515"/>
          </a:xfrm>
          <a:prstGeom prst="rect">
            <a:avLst/>
          </a:prstGeom>
          <a:pattFill prst="dkUpDiag">
            <a:fgClr>
              <a:srgbClr val="EE82B3"/>
            </a:fgClr>
            <a:bgClr>
              <a:schemeClr val="bg1">
                <a:lumMod val="9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160" dirty="0"/>
          </a:p>
        </p:txBody>
      </p:sp>
      <p:sp>
        <p:nvSpPr>
          <p:cNvPr id="181" name="文本框 180">
            <a:extLst>
              <a:ext uri="{FF2B5EF4-FFF2-40B4-BE49-F238E27FC236}">
                <a16:creationId xmlns:a16="http://schemas.microsoft.com/office/drawing/2014/main" xmlns="" id="{BEA942BA-3BC5-4224-AEE8-4E5471FFEEBE}"/>
              </a:ext>
            </a:extLst>
          </p:cNvPr>
          <p:cNvSpPr txBox="1"/>
          <p:nvPr/>
        </p:nvSpPr>
        <p:spPr>
          <a:xfrm>
            <a:off x="6056684" y="3721993"/>
            <a:ext cx="443532" cy="332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56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endParaRPr lang="zh-CN" altLang="en-US" sz="156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2" name="矩形 181">
            <a:extLst>
              <a:ext uri="{FF2B5EF4-FFF2-40B4-BE49-F238E27FC236}">
                <a16:creationId xmlns:a16="http://schemas.microsoft.com/office/drawing/2014/main" xmlns="" id="{3F6CA93D-F8F7-4F4A-9479-1685F1820635}"/>
              </a:ext>
            </a:extLst>
          </p:cNvPr>
          <p:cNvSpPr/>
          <p:nvPr/>
        </p:nvSpPr>
        <p:spPr>
          <a:xfrm>
            <a:off x="7550325" y="1791883"/>
            <a:ext cx="1381089" cy="5438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400" spc="12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DRaaS</a:t>
            </a:r>
            <a:endParaRPr lang="en-US" altLang="zh-CN" sz="800" spc="12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ts val="2160"/>
              </a:lnSpc>
            </a:pPr>
            <a:r>
              <a:rPr lang="en-US" altLang="zh-CN" sz="800" spc="12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</a:t>
            </a:r>
            <a:r>
              <a:rPr lang="zh-CN" altLang="en-US" sz="800" spc="12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China</a:t>
            </a:r>
            <a:r>
              <a:rPr lang="en-US" altLang="zh-CN" sz="800" spc="12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+APAC]</a:t>
            </a:r>
            <a:endParaRPr lang="en-US" altLang="zh-CN" sz="800" spc="12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3" name="矩形 182">
            <a:extLst>
              <a:ext uri="{FF2B5EF4-FFF2-40B4-BE49-F238E27FC236}">
                <a16:creationId xmlns:a16="http://schemas.microsoft.com/office/drawing/2014/main" xmlns="" id="{9AAA7E95-5A5B-41A9-B3EF-74D71BB404E2}"/>
              </a:ext>
            </a:extLst>
          </p:cNvPr>
          <p:cNvSpPr/>
          <p:nvPr/>
        </p:nvSpPr>
        <p:spPr>
          <a:xfrm>
            <a:off x="7819445" y="2316886"/>
            <a:ext cx="820800" cy="86400"/>
          </a:xfrm>
          <a:prstGeom prst="rect">
            <a:avLst/>
          </a:prstGeom>
          <a:pattFill prst="dkUpDiag">
            <a:fgClr>
              <a:srgbClr val="EE82B3"/>
            </a:fgClr>
            <a:bgClr>
              <a:schemeClr val="bg1">
                <a:lumMod val="9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160" dirty="0"/>
          </a:p>
        </p:txBody>
      </p:sp>
      <p:sp>
        <p:nvSpPr>
          <p:cNvPr id="184" name="文本框 183">
            <a:extLst>
              <a:ext uri="{FF2B5EF4-FFF2-40B4-BE49-F238E27FC236}">
                <a16:creationId xmlns:a16="http://schemas.microsoft.com/office/drawing/2014/main" xmlns="" id="{1335318C-F430-4B8E-8EE6-2CF1F2E934F7}"/>
              </a:ext>
            </a:extLst>
          </p:cNvPr>
          <p:cNvSpPr txBox="1"/>
          <p:nvPr/>
        </p:nvSpPr>
        <p:spPr>
          <a:xfrm>
            <a:off x="7755068" y="2854226"/>
            <a:ext cx="504370" cy="332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56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</a:t>
            </a:r>
            <a:endParaRPr lang="zh-CN" altLang="en-US" sz="156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85" name="图表 184">
            <a:extLst>
              <a:ext uri="{FF2B5EF4-FFF2-40B4-BE49-F238E27FC236}">
                <a16:creationId xmlns:a16="http://schemas.microsoft.com/office/drawing/2014/main" xmlns="" id="{306142BD-9C5B-4473-9A7B-10481B2513D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1913999"/>
              </p:ext>
            </p:extLst>
          </p:nvPr>
        </p:nvGraphicFramePr>
        <p:xfrm>
          <a:off x="7934055" y="3686167"/>
          <a:ext cx="3014719" cy="28644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0" name="矩形 59">
            <a:extLst>
              <a:ext uri="{FF2B5EF4-FFF2-40B4-BE49-F238E27FC236}">
                <a16:creationId xmlns:a16="http://schemas.microsoft.com/office/drawing/2014/main" xmlns="" id="{A380A0F5-FE7C-4369-B333-2A5F8AF4D30E}"/>
              </a:ext>
            </a:extLst>
          </p:cNvPr>
          <p:cNvSpPr/>
          <p:nvPr/>
        </p:nvSpPr>
        <p:spPr>
          <a:xfrm>
            <a:off x="5237520" y="1954638"/>
            <a:ext cx="1427147" cy="3466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2160"/>
              </a:lnSpc>
            </a:pPr>
            <a:r>
              <a:rPr lang="en-US" altLang="zh-CN" sz="140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eMigration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xmlns="" id="{1B6B5ECF-3C19-423F-82BB-837E6BF3D133}"/>
              </a:ext>
            </a:extLst>
          </p:cNvPr>
          <p:cNvSpPr/>
          <p:nvPr/>
        </p:nvSpPr>
        <p:spPr>
          <a:xfrm>
            <a:off x="5508856" y="2334796"/>
            <a:ext cx="820800" cy="86400"/>
          </a:xfrm>
          <a:prstGeom prst="rect">
            <a:avLst/>
          </a:prstGeom>
          <a:solidFill>
            <a:srgbClr val="93ED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160" dirty="0" smtClean="0"/>
              <a:t> </a:t>
            </a:r>
            <a:endParaRPr lang="zh-CN" altLang="en-US" sz="2160" dirty="0"/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xmlns="" id="{3B45C044-6303-4F48-A6AE-0B726D8C58BE}"/>
              </a:ext>
            </a:extLst>
          </p:cNvPr>
          <p:cNvSpPr/>
          <p:nvPr/>
        </p:nvSpPr>
        <p:spPr>
          <a:xfrm>
            <a:off x="3759099" y="5703129"/>
            <a:ext cx="63151" cy="422515"/>
          </a:xfrm>
          <a:prstGeom prst="rect">
            <a:avLst/>
          </a:prstGeom>
          <a:solidFill>
            <a:srgbClr val="93ED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160" dirty="0"/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xmlns="" id="{A8E50C78-C2BF-4E9D-9DCD-0ED6F79F83E8}"/>
              </a:ext>
            </a:extLst>
          </p:cNvPr>
          <p:cNvSpPr txBox="1"/>
          <p:nvPr/>
        </p:nvSpPr>
        <p:spPr>
          <a:xfrm>
            <a:off x="3731809" y="5443498"/>
            <a:ext cx="293670" cy="313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4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108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xmlns="" id="{1712D5B5-FF50-4233-BBF1-ADA52727D8B5}"/>
              </a:ext>
            </a:extLst>
          </p:cNvPr>
          <p:cNvSpPr txBox="1"/>
          <p:nvPr/>
        </p:nvSpPr>
        <p:spPr>
          <a:xfrm>
            <a:off x="5916570" y="2849278"/>
            <a:ext cx="301686" cy="3323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56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sz="156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xmlns="" id="{6251DF49-503F-4BD3-B592-2DAD9930A6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Revenue Planning</a:t>
            </a:r>
          </a:p>
        </p:txBody>
      </p:sp>
    </p:spTree>
    <p:extLst>
      <p:ext uri="{BB962C8B-B14F-4D97-AF65-F5344CB8AC3E}">
        <p14:creationId xmlns:p14="http://schemas.microsoft.com/office/powerpoint/2010/main" val="28935204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组合 41">
            <a:extLst>
              <a:ext uri="{FF2B5EF4-FFF2-40B4-BE49-F238E27FC236}">
                <a16:creationId xmlns:a16="http://schemas.microsoft.com/office/drawing/2014/main" xmlns="" id="{98447B3B-6D98-4E17-9391-DADDBAC70111}"/>
              </a:ext>
            </a:extLst>
          </p:cNvPr>
          <p:cNvGrpSpPr/>
          <p:nvPr/>
        </p:nvGrpSpPr>
        <p:grpSpPr>
          <a:xfrm>
            <a:off x="1459729" y="3126773"/>
            <a:ext cx="1343363" cy="1343363"/>
            <a:chOff x="3830219" y="840554"/>
            <a:chExt cx="1800000" cy="1800000"/>
          </a:xfrm>
        </p:grpSpPr>
        <p:sp>
          <p:nvSpPr>
            <p:cNvPr id="43" name="弧形 74">
              <a:extLst>
                <a:ext uri="{FF2B5EF4-FFF2-40B4-BE49-F238E27FC236}">
                  <a16:creationId xmlns:a16="http://schemas.microsoft.com/office/drawing/2014/main" xmlns="" id="{D0C7381D-0ADA-4154-87F7-5B9F2D4A6A1E}"/>
                </a:ext>
              </a:extLst>
            </p:cNvPr>
            <p:cNvSpPr/>
            <p:nvPr/>
          </p:nvSpPr>
          <p:spPr>
            <a:xfrm rot="16200000">
              <a:off x="4010219" y="1020554"/>
              <a:ext cx="1440000" cy="1440000"/>
            </a:xfrm>
            <a:prstGeom prst="arc">
              <a:avLst>
                <a:gd name="adj1" fmla="val 21534898"/>
                <a:gd name="adj2" fmla="val 14442992"/>
              </a:avLst>
            </a:prstGeom>
            <a:ln w="1587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822809"/>
              <a:endParaRPr lang="zh-CN" altLang="en-US" sz="1680">
                <a:solidFill>
                  <a:prstClr val="black"/>
                </a:solidFill>
                <a:latin typeface="Century Gothic"/>
                <a:ea typeface="微软雅黑"/>
              </a:endParaRPr>
            </a:p>
          </p:txBody>
        </p:sp>
        <p:sp>
          <p:nvSpPr>
            <p:cNvPr id="44" name="弧形 75">
              <a:extLst>
                <a:ext uri="{FF2B5EF4-FFF2-40B4-BE49-F238E27FC236}">
                  <a16:creationId xmlns:a16="http://schemas.microsoft.com/office/drawing/2014/main" xmlns="" id="{D4E0218B-AA98-44E9-AD63-EDEF290DC355}"/>
                </a:ext>
              </a:extLst>
            </p:cNvPr>
            <p:cNvSpPr/>
            <p:nvPr/>
          </p:nvSpPr>
          <p:spPr>
            <a:xfrm rot="16200000">
              <a:off x="3830219" y="840554"/>
              <a:ext cx="1800000" cy="1800000"/>
            </a:xfrm>
            <a:prstGeom prst="arc">
              <a:avLst>
                <a:gd name="adj1" fmla="val 21546835"/>
                <a:gd name="adj2" fmla="val 15457826"/>
              </a:avLst>
            </a:prstGeom>
            <a:ln w="158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822809"/>
              <a:endParaRPr lang="zh-CN" altLang="en-US" sz="1680">
                <a:solidFill>
                  <a:prstClr val="black"/>
                </a:solidFill>
                <a:latin typeface="Century Gothic"/>
                <a:ea typeface="微软雅黑"/>
              </a:endParaRPr>
            </a:p>
          </p:txBody>
        </p:sp>
        <p:sp>
          <p:nvSpPr>
            <p:cNvPr id="45" name="Freeform 122">
              <a:extLst>
                <a:ext uri="{FF2B5EF4-FFF2-40B4-BE49-F238E27FC236}">
                  <a16:creationId xmlns:a16="http://schemas.microsoft.com/office/drawing/2014/main" xmlns="" id="{9AD7D1BE-0DE7-4355-B2A6-A8A8A9C3A6D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63664" y="1294154"/>
              <a:ext cx="958809" cy="957600"/>
            </a:xfrm>
            <a:custGeom>
              <a:avLst/>
              <a:gdLst/>
              <a:ahLst/>
              <a:cxnLst>
                <a:cxn ang="0">
                  <a:pos x="212" y="2"/>
                </a:cxn>
                <a:cxn ang="0">
                  <a:pos x="144" y="20"/>
                </a:cxn>
                <a:cxn ang="0">
                  <a:pos x="86" y="56"/>
                </a:cxn>
                <a:cxn ang="0">
                  <a:pos x="40" y="106"/>
                </a:cxn>
                <a:cxn ang="0">
                  <a:pos x="10" y="168"/>
                </a:cxn>
                <a:cxn ang="0">
                  <a:pos x="0" y="238"/>
                </a:cxn>
                <a:cxn ang="0">
                  <a:pos x="4" y="286"/>
                </a:cxn>
                <a:cxn ang="0">
                  <a:pos x="28" y="352"/>
                </a:cxn>
                <a:cxn ang="0">
                  <a:pos x="68" y="406"/>
                </a:cxn>
                <a:cxn ang="0">
                  <a:pos x="124" y="446"/>
                </a:cxn>
                <a:cxn ang="0">
                  <a:pos x="188" y="470"/>
                </a:cxn>
                <a:cxn ang="0">
                  <a:pos x="236" y="476"/>
                </a:cxn>
                <a:cxn ang="0">
                  <a:pos x="308" y="464"/>
                </a:cxn>
                <a:cxn ang="0">
                  <a:pos x="370" y="434"/>
                </a:cxn>
                <a:cxn ang="0">
                  <a:pos x="420" y="390"/>
                </a:cxn>
                <a:cxn ang="0">
                  <a:pos x="456" y="330"/>
                </a:cxn>
                <a:cxn ang="0">
                  <a:pos x="472" y="262"/>
                </a:cxn>
                <a:cxn ang="0">
                  <a:pos x="472" y="214"/>
                </a:cxn>
                <a:cxn ang="0">
                  <a:pos x="456" y="146"/>
                </a:cxn>
                <a:cxn ang="0">
                  <a:pos x="420" y="88"/>
                </a:cxn>
                <a:cxn ang="0">
                  <a:pos x="370" y="42"/>
                </a:cxn>
                <a:cxn ang="0">
                  <a:pos x="308" y="12"/>
                </a:cxn>
                <a:cxn ang="0">
                  <a:pos x="236" y="0"/>
                </a:cxn>
                <a:cxn ang="0">
                  <a:pos x="236" y="438"/>
                </a:cxn>
                <a:cxn ang="0">
                  <a:pos x="178" y="430"/>
                </a:cxn>
                <a:cxn ang="0">
                  <a:pos x="124" y="404"/>
                </a:cxn>
                <a:cxn ang="0">
                  <a:pos x="82" y="366"/>
                </a:cxn>
                <a:cxn ang="0">
                  <a:pos x="52" y="316"/>
                </a:cxn>
                <a:cxn ang="0">
                  <a:pos x="38" y="258"/>
                </a:cxn>
                <a:cxn ang="0">
                  <a:pos x="38" y="218"/>
                </a:cxn>
                <a:cxn ang="0">
                  <a:pos x="52" y="160"/>
                </a:cxn>
                <a:cxn ang="0">
                  <a:pos x="82" y="110"/>
                </a:cxn>
                <a:cxn ang="0">
                  <a:pos x="124" y="72"/>
                </a:cxn>
                <a:cxn ang="0">
                  <a:pos x="178" y="46"/>
                </a:cxn>
                <a:cxn ang="0">
                  <a:pos x="236" y="38"/>
                </a:cxn>
                <a:cxn ang="0">
                  <a:pos x="278" y="42"/>
                </a:cxn>
                <a:cxn ang="0">
                  <a:pos x="332" y="62"/>
                </a:cxn>
                <a:cxn ang="0">
                  <a:pos x="378" y="96"/>
                </a:cxn>
                <a:cxn ang="0">
                  <a:pos x="414" y="142"/>
                </a:cxn>
                <a:cxn ang="0">
                  <a:pos x="434" y="198"/>
                </a:cxn>
                <a:cxn ang="0">
                  <a:pos x="438" y="238"/>
                </a:cxn>
                <a:cxn ang="0">
                  <a:pos x="428" y="298"/>
                </a:cxn>
                <a:cxn ang="0">
                  <a:pos x="404" y="350"/>
                </a:cxn>
                <a:cxn ang="0">
                  <a:pos x="364" y="392"/>
                </a:cxn>
                <a:cxn ang="0">
                  <a:pos x="314" y="424"/>
                </a:cxn>
                <a:cxn ang="0">
                  <a:pos x="258" y="438"/>
                </a:cxn>
              </a:cxnLst>
              <a:rect l="0" t="0" r="r" b="b"/>
              <a:pathLst>
                <a:path w="474" h="476">
                  <a:moveTo>
                    <a:pt x="236" y="0"/>
                  </a:moveTo>
                  <a:lnTo>
                    <a:pt x="236" y="0"/>
                  </a:lnTo>
                  <a:lnTo>
                    <a:pt x="212" y="2"/>
                  </a:lnTo>
                  <a:lnTo>
                    <a:pt x="188" y="6"/>
                  </a:lnTo>
                  <a:lnTo>
                    <a:pt x="166" y="12"/>
                  </a:lnTo>
                  <a:lnTo>
                    <a:pt x="144" y="20"/>
                  </a:lnTo>
                  <a:lnTo>
                    <a:pt x="124" y="30"/>
                  </a:lnTo>
                  <a:lnTo>
                    <a:pt x="104" y="42"/>
                  </a:lnTo>
                  <a:lnTo>
                    <a:pt x="86" y="56"/>
                  </a:lnTo>
                  <a:lnTo>
                    <a:pt x="68" y="70"/>
                  </a:lnTo>
                  <a:lnTo>
                    <a:pt x="54" y="88"/>
                  </a:lnTo>
                  <a:lnTo>
                    <a:pt x="40" y="106"/>
                  </a:lnTo>
                  <a:lnTo>
                    <a:pt x="28" y="126"/>
                  </a:lnTo>
                  <a:lnTo>
                    <a:pt x="18" y="146"/>
                  </a:lnTo>
                  <a:lnTo>
                    <a:pt x="10" y="168"/>
                  </a:lnTo>
                  <a:lnTo>
                    <a:pt x="4" y="190"/>
                  </a:lnTo>
                  <a:lnTo>
                    <a:pt x="0" y="214"/>
                  </a:lnTo>
                  <a:lnTo>
                    <a:pt x="0" y="238"/>
                  </a:lnTo>
                  <a:lnTo>
                    <a:pt x="0" y="238"/>
                  </a:lnTo>
                  <a:lnTo>
                    <a:pt x="0" y="262"/>
                  </a:lnTo>
                  <a:lnTo>
                    <a:pt x="4" y="286"/>
                  </a:lnTo>
                  <a:lnTo>
                    <a:pt x="10" y="308"/>
                  </a:lnTo>
                  <a:lnTo>
                    <a:pt x="18" y="330"/>
                  </a:lnTo>
                  <a:lnTo>
                    <a:pt x="28" y="352"/>
                  </a:lnTo>
                  <a:lnTo>
                    <a:pt x="40" y="370"/>
                  </a:lnTo>
                  <a:lnTo>
                    <a:pt x="54" y="390"/>
                  </a:lnTo>
                  <a:lnTo>
                    <a:pt x="68" y="406"/>
                  </a:lnTo>
                  <a:lnTo>
                    <a:pt x="86" y="422"/>
                  </a:lnTo>
                  <a:lnTo>
                    <a:pt x="104" y="434"/>
                  </a:lnTo>
                  <a:lnTo>
                    <a:pt x="124" y="446"/>
                  </a:lnTo>
                  <a:lnTo>
                    <a:pt x="144" y="456"/>
                  </a:lnTo>
                  <a:lnTo>
                    <a:pt x="166" y="464"/>
                  </a:lnTo>
                  <a:lnTo>
                    <a:pt x="188" y="470"/>
                  </a:lnTo>
                  <a:lnTo>
                    <a:pt x="212" y="474"/>
                  </a:lnTo>
                  <a:lnTo>
                    <a:pt x="236" y="476"/>
                  </a:lnTo>
                  <a:lnTo>
                    <a:pt x="236" y="476"/>
                  </a:lnTo>
                  <a:lnTo>
                    <a:pt x="260" y="474"/>
                  </a:lnTo>
                  <a:lnTo>
                    <a:pt x="284" y="470"/>
                  </a:lnTo>
                  <a:lnTo>
                    <a:pt x="308" y="464"/>
                  </a:lnTo>
                  <a:lnTo>
                    <a:pt x="330" y="456"/>
                  </a:lnTo>
                  <a:lnTo>
                    <a:pt x="350" y="446"/>
                  </a:lnTo>
                  <a:lnTo>
                    <a:pt x="370" y="434"/>
                  </a:lnTo>
                  <a:lnTo>
                    <a:pt x="388" y="422"/>
                  </a:lnTo>
                  <a:lnTo>
                    <a:pt x="404" y="406"/>
                  </a:lnTo>
                  <a:lnTo>
                    <a:pt x="420" y="390"/>
                  </a:lnTo>
                  <a:lnTo>
                    <a:pt x="434" y="370"/>
                  </a:lnTo>
                  <a:lnTo>
                    <a:pt x="446" y="352"/>
                  </a:lnTo>
                  <a:lnTo>
                    <a:pt x="456" y="330"/>
                  </a:lnTo>
                  <a:lnTo>
                    <a:pt x="464" y="308"/>
                  </a:lnTo>
                  <a:lnTo>
                    <a:pt x="470" y="286"/>
                  </a:lnTo>
                  <a:lnTo>
                    <a:pt x="472" y="262"/>
                  </a:lnTo>
                  <a:lnTo>
                    <a:pt x="474" y="238"/>
                  </a:lnTo>
                  <a:lnTo>
                    <a:pt x="474" y="238"/>
                  </a:lnTo>
                  <a:lnTo>
                    <a:pt x="472" y="214"/>
                  </a:lnTo>
                  <a:lnTo>
                    <a:pt x="470" y="190"/>
                  </a:lnTo>
                  <a:lnTo>
                    <a:pt x="464" y="168"/>
                  </a:lnTo>
                  <a:lnTo>
                    <a:pt x="456" y="146"/>
                  </a:lnTo>
                  <a:lnTo>
                    <a:pt x="446" y="126"/>
                  </a:lnTo>
                  <a:lnTo>
                    <a:pt x="434" y="106"/>
                  </a:lnTo>
                  <a:lnTo>
                    <a:pt x="420" y="88"/>
                  </a:lnTo>
                  <a:lnTo>
                    <a:pt x="404" y="70"/>
                  </a:lnTo>
                  <a:lnTo>
                    <a:pt x="388" y="56"/>
                  </a:lnTo>
                  <a:lnTo>
                    <a:pt x="370" y="42"/>
                  </a:lnTo>
                  <a:lnTo>
                    <a:pt x="350" y="30"/>
                  </a:lnTo>
                  <a:lnTo>
                    <a:pt x="330" y="20"/>
                  </a:lnTo>
                  <a:lnTo>
                    <a:pt x="308" y="12"/>
                  </a:lnTo>
                  <a:lnTo>
                    <a:pt x="284" y="6"/>
                  </a:lnTo>
                  <a:lnTo>
                    <a:pt x="260" y="2"/>
                  </a:lnTo>
                  <a:lnTo>
                    <a:pt x="236" y="0"/>
                  </a:lnTo>
                  <a:lnTo>
                    <a:pt x="236" y="0"/>
                  </a:lnTo>
                  <a:close/>
                  <a:moveTo>
                    <a:pt x="236" y="438"/>
                  </a:moveTo>
                  <a:lnTo>
                    <a:pt x="236" y="438"/>
                  </a:lnTo>
                  <a:lnTo>
                    <a:pt x="216" y="438"/>
                  </a:lnTo>
                  <a:lnTo>
                    <a:pt x="196" y="434"/>
                  </a:lnTo>
                  <a:lnTo>
                    <a:pt x="178" y="430"/>
                  </a:lnTo>
                  <a:lnTo>
                    <a:pt x="158" y="424"/>
                  </a:lnTo>
                  <a:lnTo>
                    <a:pt x="142" y="414"/>
                  </a:lnTo>
                  <a:lnTo>
                    <a:pt x="124" y="404"/>
                  </a:lnTo>
                  <a:lnTo>
                    <a:pt x="110" y="392"/>
                  </a:lnTo>
                  <a:lnTo>
                    <a:pt x="94" y="380"/>
                  </a:lnTo>
                  <a:lnTo>
                    <a:pt x="82" y="366"/>
                  </a:lnTo>
                  <a:lnTo>
                    <a:pt x="70" y="350"/>
                  </a:lnTo>
                  <a:lnTo>
                    <a:pt x="60" y="334"/>
                  </a:lnTo>
                  <a:lnTo>
                    <a:pt x="52" y="316"/>
                  </a:lnTo>
                  <a:lnTo>
                    <a:pt x="46" y="298"/>
                  </a:lnTo>
                  <a:lnTo>
                    <a:pt x="40" y="278"/>
                  </a:lnTo>
                  <a:lnTo>
                    <a:pt x="38" y="258"/>
                  </a:lnTo>
                  <a:lnTo>
                    <a:pt x="36" y="238"/>
                  </a:lnTo>
                  <a:lnTo>
                    <a:pt x="36" y="238"/>
                  </a:lnTo>
                  <a:lnTo>
                    <a:pt x="38" y="218"/>
                  </a:lnTo>
                  <a:lnTo>
                    <a:pt x="40" y="198"/>
                  </a:lnTo>
                  <a:lnTo>
                    <a:pt x="46" y="178"/>
                  </a:lnTo>
                  <a:lnTo>
                    <a:pt x="52" y="160"/>
                  </a:lnTo>
                  <a:lnTo>
                    <a:pt x="60" y="142"/>
                  </a:lnTo>
                  <a:lnTo>
                    <a:pt x="70" y="126"/>
                  </a:lnTo>
                  <a:lnTo>
                    <a:pt x="82" y="110"/>
                  </a:lnTo>
                  <a:lnTo>
                    <a:pt x="94" y="96"/>
                  </a:lnTo>
                  <a:lnTo>
                    <a:pt x="110" y="84"/>
                  </a:lnTo>
                  <a:lnTo>
                    <a:pt x="124" y="72"/>
                  </a:lnTo>
                  <a:lnTo>
                    <a:pt x="142" y="62"/>
                  </a:lnTo>
                  <a:lnTo>
                    <a:pt x="158" y="54"/>
                  </a:lnTo>
                  <a:lnTo>
                    <a:pt x="178" y="46"/>
                  </a:lnTo>
                  <a:lnTo>
                    <a:pt x="196" y="42"/>
                  </a:lnTo>
                  <a:lnTo>
                    <a:pt x="216" y="38"/>
                  </a:lnTo>
                  <a:lnTo>
                    <a:pt x="236" y="38"/>
                  </a:lnTo>
                  <a:lnTo>
                    <a:pt x="236" y="38"/>
                  </a:lnTo>
                  <a:lnTo>
                    <a:pt x="258" y="38"/>
                  </a:lnTo>
                  <a:lnTo>
                    <a:pt x="278" y="42"/>
                  </a:lnTo>
                  <a:lnTo>
                    <a:pt x="296" y="46"/>
                  </a:lnTo>
                  <a:lnTo>
                    <a:pt x="314" y="54"/>
                  </a:lnTo>
                  <a:lnTo>
                    <a:pt x="332" y="62"/>
                  </a:lnTo>
                  <a:lnTo>
                    <a:pt x="348" y="72"/>
                  </a:lnTo>
                  <a:lnTo>
                    <a:pt x="364" y="84"/>
                  </a:lnTo>
                  <a:lnTo>
                    <a:pt x="378" y="96"/>
                  </a:lnTo>
                  <a:lnTo>
                    <a:pt x="392" y="110"/>
                  </a:lnTo>
                  <a:lnTo>
                    <a:pt x="404" y="126"/>
                  </a:lnTo>
                  <a:lnTo>
                    <a:pt x="414" y="142"/>
                  </a:lnTo>
                  <a:lnTo>
                    <a:pt x="422" y="160"/>
                  </a:lnTo>
                  <a:lnTo>
                    <a:pt x="428" y="178"/>
                  </a:lnTo>
                  <a:lnTo>
                    <a:pt x="434" y="198"/>
                  </a:lnTo>
                  <a:lnTo>
                    <a:pt x="436" y="218"/>
                  </a:lnTo>
                  <a:lnTo>
                    <a:pt x="438" y="238"/>
                  </a:lnTo>
                  <a:lnTo>
                    <a:pt x="438" y="238"/>
                  </a:lnTo>
                  <a:lnTo>
                    <a:pt x="436" y="258"/>
                  </a:lnTo>
                  <a:lnTo>
                    <a:pt x="434" y="278"/>
                  </a:lnTo>
                  <a:lnTo>
                    <a:pt x="428" y="298"/>
                  </a:lnTo>
                  <a:lnTo>
                    <a:pt x="422" y="316"/>
                  </a:lnTo>
                  <a:lnTo>
                    <a:pt x="414" y="334"/>
                  </a:lnTo>
                  <a:lnTo>
                    <a:pt x="404" y="350"/>
                  </a:lnTo>
                  <a:lnTo>
                    <a:pt x="392" y="366"/>
                  </a:lnTo>
                  <a:lnTo>
                    <a:pt x="378" y="380"/>
                  </a:lnTo>
                  <a:lnTo>
                    <a:pt x="364" y="392"/>
                  </a:lnTo>
                  <a:lnTo>
                    <a:pt x="348" y="404"/>
                  </a:lnTo>
                  <a:lnTo>
                    <a:pt x="332" y="414"/>
                  </a:lnTo>
                  <a:lnTo>
                    <a:pt x="314" y="424"/>
                  </a:lnTo>
                  <a:lnTo>
                    <a:pt x="296" y="430"/>
                  </a:lnTo>
                  <a:lnTo>
                    <a:pt x="278" y="434"/>
                  </a:lnTo>
                  <a:lnTo>
                    <a:pt x="258" y="438"/>
                  </a:lnTo>
                  <a:lnTo>
                    <a:pt x="236" y="438"/>
                  </a:lnTo>
                  <a:lnTo>
                    <a:pt x="236" y="438"/>
                  </a:lnTo>
                  <a:close/>
                </a:path>
              </a:pathLst>
            </a:custGeom>
            <a:solidFill>
              <a:srgbClr val="ED3F9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09714" tIns="54857" rIns="109714" bIns="54857" numCol="1" anchor="t" anchorCtr="0" compatLnSpc="1">
              <a:prstTxWarp prst="textNoShape">
                <a:avLst/>
              </a:prstTxWarp>
            </a:bodyPr>
            <a:lstStyle/>
            <a:p>
              <a:pPr defTabSz="548594"/>
              <a:endParaRPr lang="zh-CN" altLang="en-US" sz="2880" u="sng">
                <a:solidFill>
                  <a:srgbClr val="000000"/>
                </a:solidFill>
                <a:latin typeface="Century Gothic"/>
                <a:ea typeface="微软雅黑"/>
              </a:endParaRPr>
            </a:p>
          </p:txBody>
        </p:sp>
        <p:sp>
          <p:nvSpPr>
            <p:cNvPr id="46" name="Freeform 123">
              <a:extLst>
                <a:ext uri="{FF2B5EF4-FFF2-40B4-BE49-F238E27FC236}">
                  <a16:creationId xmlns:a16="http://schemas.microsoft.com/office/drawing/2014/main" xmlns="" id="{4461EC77-8816-49FA-BE2A-C0CBDB38A27B}"/>
                </a:ext>
              </a:extLst>
            </p:cNvPr>
            <p:cNvSpPr>
              <a:spLocks/>
            </p:cNvSpPr>
            <p:nvPr/>
          </p:nvSpPr>
          <p:spPr bwMode="auto">
            <a:xfrm>
              <a:off x="4573718" y="1441880"/>
              <a:ext cx="360097" cy="616874"/>
            </a:xfrm>
            <a:custGeom>
              <a:avLst/>
              <a:gdLst/>
              <a:ahLst/>
              <a:cxnLst>
                <a:cxn ang="0">
                  <a:pos x="182" y="168"/>
                </a:cxn>
                <a:cxn ang="0">
                  <a:pos x="172" y="144"/>
                </a:cxn>
                <a:cxn ang="0">
                  <a:pos x="154" y="126"/>
                </a:cxn>
                <a:cxn ang="0">
                  <a:pos x="126" y="116"/>
                </a:cxn>
                <a:cxn ang="0">
                  <a:pos x="76" y="104"/>
                </a:cxn>
                <a:cxn ang="0">
                  <a:pos x="66" y="94"/>
                </a:cxn>
                <a:cxn ang="0">
                  <a:pos x="66" y="80"/>
                </a:cxn>
                <a:cxn ang="0">
                  <a:pos x="78" y="68"/>
                </a:cxn>
                <a:cxn ang="0">
                  <a:pos x="92" y="66"/>
                </a:cxn>
                <a:cxn ang="0">
                  <a:pos x="116" y="72"/>
                </a:cxn>
                <a:cxn ang="0">
                  <a:pos x="128" y="84"/>
                </a:cxn>
                <a:cxn ang="0">
                  <a:pos x="130" y="86"/>
                </a:cxn>
                <a:cxn ang="0">
                  <a:pos x="172" y="88"/>
                </a:cxn>
                <a:cxn ang="0">
                  <a:pos x="178" y="84"/>
                </a:cxn>
                <a:cxn ang="0">
                  <a:pos x="176" y="78"/>
                </a:cxn>
                <a:cxn ang="0">
                  <a:pos x="160" y="52"/>
                </a:cxn>
                <a:cxn ang="0">
                  <a:pos x="136" y="36"/>
                </a:cxn>
                <a:cxn ang="0">
                  <a:pos x="114" y="8"/>
                </a:cxn>
                <a:cxn ang="0">
                  <a:pos x="112" y="2"/>
                </a:cxn>
                <a:cxn ang="0">
                  <a:pos x="76" y="0"/>
                </a:cxn>
                <a:cxn ang="0">
                  <a:pos x="70" y="2"/>
                </a:cxn>
                <a:cxn ang="0">
                  <a:pos x="68" y="30"/>
                </a:cxn>
                <a:cxn ang="0">
                  <a:pos x="34" y="46"/>
                </a:cxn>
                <a:cxn ang="0">
                  <a:pos x="18" y="64"/>
                </a:cxn>
                <a:cxn ang="0">
                  <a:pos x="10" y="96"/>
                </a:cxn>
                <a:cxn ang="0">
                  <a:pos x="14" y="116"/>
                </a:cxn>
                <a:cxn ang="0">
                  <a:pos x="24" y="134"/>
                </a:cxn>
                <a:cxn ang="0">
                  <a:pos x="70" y="156"/>
                </a:cxn>
                <a:cxn ang="0">
                  <a:pos x="108" y="166"/>
                </a:cxn>
                <a:cxn ang="0">
                  <a:pos x="124" y="178"/>
                </a:cxn>
                <a:cxn ang="0">
                  <a:pos x="124" y="194"/>
                </a:cxn>
                <a:cxn ang="0">
                  <a:pos x="94" y="206"/>
                </a:cxn>
                <a:cxn ang="0">
                  <a:pos x="72" y="202"/>
                </a:cxn>
                <a:cxn ang="0">
                  <a:pos x="60" y="194"/>
                </a:cxn>
                <a:cxn ang="0">
                  <a:pos x="52" y="182"/>
                </a:cxn>
                <a:cxn ang="0">
                  <a:pos x="50" y="180"/>
                </a:cxn>
                <a:cxn ang="0">
                  <a:pos x="4" y="180"/>
                </a:cxn>
                <a:cxn ang="0">
                  <a:pos x="0" y="184"/>
                </a:cxn>
                <a:cxn ang="0">
                  <a:pos x="4" y="198"/>
                </a:cxn>
                <a:cxn ang="0">
                  <a:pos x="24" y="226"/>
                </a:cxn>
                <a:cxn ang="0">
                  <a:pos x="56" y="242"/>
                </a:cxn>
                <a:cxn ang="0">
                  <a:pos x="68" y="268"/>
                </a:cxn>
                <a:cxn ang="0">
                  <a:pos x="76" y="276"/>
                </a:cxn>
                <a:cxn ang="0">
                  <a:pos x="108" y="276"/>
                </a:cxn>
                <a:cxn ang="0">
                  <a:pos x="114" y="268"/>
                </a:cxn>
                <a:cxn ang="0">
                  <a:pos x="128" y="242"/>
                </a:cxn>
                <a:cxn ang="0">
                  <a:pos x="162" y="224"/>
                </a:cxn>
                <a:cxn ang="0">
                  <a:pos x="178" y="202"/>
                </a:cxn>
                <a:cxn ang="0">
                  <a:pos x="182" y="178"/>
                </a:cxn>
              </a:cxnLst>
              <a:rect l="0" t="0" r="r" b="b"/>
              <a:pathLst>
                <a:path w="182" h="276">
                  <a:moveTo>
                    <a:pt x="182" y="178"/>
                  </a:moveTo>
                  <a:lnTo>
                    <a:pt x="182" y="178"/>
                  </a:lnTo>
                  <a:lnTo>
                    <a:pt x="182" y="168"/>
                  </a:lnTo>
                  <a:lnTo>
                    <a:pt x="180" y="158"/>
                  </a:lnTo>
                  <a:lnTo>
                    <a:pt x="176" y="150"/>
                  </a:lnTo>
                  <a:lnTo>
                    <a:pt x="172" y="144"/>
                  </a:lnTo>
                  <a:lnTo>
                    <a:pt x="172" y="144"/>
                  </a:lnTo>
                  <a:lnTo>
                    <a:pt x="160" y="130"/>
                  </a:lnTo>
                  <a:lnTo>
                    <a:pt x="154" y="126"/>
                  </a:lnTo>
                  <a:lnTo>
                    <a:pt x="146" y="122"/>
                  </a:lnTo>
                  <a:lnTo>
                    <a:pt x="146" y="122"/>
                  </a:lnTo>
                  <a:lnTo>
                    <a:pt x="126" y="116"/>
                  </a:lnTo>
                  <a:lnTo>
                    <a:pt x="92" y="108"/>
                  </a:lnTo>
                  <a:lnTo>
                    <a:pt x="92" y="108"/>
                  </a:lnTo>
                  <a:lnTo>
                    <a:pt x="76" y="104"/>
                  </a:lnTo>
                  <a:lnTo>
                    <a:pt x="70" y="100"/>
                  </a:lnTo>
                  <a:lnTo>
                    <a:pt x="70" y="100"/>
                  </a:lnTo>
                  <a:lnTo>
                    <a:pt x="66" y="94"/>
                  </a:lnTo>
                  <a:lnTo>
                    <a:pt x="64" y="86"/>
                  </a:lnTo>
                  <a:lnTo>
                    <a:pt x="64" y="86"/>
                  </a:lnTo>
                  <a:lnTo>
                    <a:pt x="66" y="80"/>
                  </a:lnTo>
                  <a:lnTo>
                    <a:pt x="68" y="74"/>
                  </a:lnTo>
                  <a:lnTo>
                    <a:pt x="72" y="70"/>
                  </a:lnTo>
                  <a:lnTo>
                    <a:pt x="78" y="68"/>
                  </a:lnTo>
                  <a:lnTo>
                    <a:pt x="84" y="66"/>
                  </a:lnTo>
                  <a:lnTo>
                    <a:pt x="92" y="66"/>
                  </a:lnTo>
                  <a:lnTo>
                    <a:pt x="92" y="66"/>
                  </a:lnTo>
                  <a:lnTo>
                    <a:pt x="100" y="66"/>
                  </a:lnTo>
                  <a:lnTo>
                    <a:pt x="108" y="68"/>
                  </a:lnTo>
                  <a:lnTo>
                    <a:pt x="116" y="72"/>
                  </a:lnTo>
                  <a:lnTo>
                    <a:pt x="122" y="76"/>
                  </a:lnTo>
                  <a:lnTo>
                    <a:pt x="122" y="76"/>
                  </a:lnTo>
                  <a:lnTo>
                    <a:pt x="128" y="84"/>
                  </a:lnTo>
                  <a:lnTo>
                    <a:pt x="128" y="84"/>
                  </a:lnTo>
                  <a:lnTo>
                    <a:pt x="130" y="86"/>
                  </a:lnTo>
                  <a:lnTo>
                    <a:pt x="130" y="86"/>
                  </a:lnTo>
                  <a:lnTo>
                    <a:pt x="130" y="88"/>
                  </a:lnTo>
                  <a:lnTo>
                    <a:pt x="134" y="88"/>
                  </a:lnTo>
                  <a:lnTo>
                    <a:pt x="172" y="88"/>
                  </a:lnTo>
                  <a:lnTo>
                    <a:pt x="172" y="88"/>
                  </a:lnTo>
                  <a:lnTo>
                    <a:pt x="176" y="86"/>
                  </a:lnTo>
                  <a:lnTo>
                    <a:pt x="178" y="84"/>
                  </a:lnTo>
                  <a:lnTo>
                    <a:pt x="178" y="84"/>
                  </a:lnTo>
                  <a:lnTo>
                    <a:pt x="176" y="78"/>
                  </a:lnTo>
                  <a:lnTo>
                    <a:pt x="176" y="78"/>
                  </a:lnTo>
                  <a:lnTo>
                    <a:pt x="172" y="68"/>
                  </a:lnTo>
                  <a:lnTo>
                    <a:pt x="166" y="60"/>
                  </a:lnTo>
                  <a:lnTo>
                    <a:pt x="160" y="52"/>
                  </a:lnTo>
                  <a:lnTo>
                    <a:pt x="152" y="46"/>
                  </a:lnTo>
                  <a:lnTo>
                    <a:pt x="144" y="40"/>
                  </a:lnTo>
                  <a:lnTo>
                    <a:pt x="136" y="36"/>
                  </a:lnTo>
                  <a:lnTo>
                    <a:pt x="124" y="32"/>
                  </a:lnTo>
                  <a:lnTo>
                    <a:pt x="114" y="30"/>
                  </a:lnTo>
                  <a:lnTo>
                    <a:pt x="114" y="8"/>
                  </a:lnTo>
                  <a:lnTo>
                    <a:pt x="114" y="8"/>
                  </a:lnTo>
                  <a:lnTo>
                    <a:pt x="114" y="4"/>
                  </a:lnTo>
                  <a:lnTo>
                    <a:pt x="112" y="2"/>
                  </a:lnTo>
                  <a:lnTo>
                    <a:pt x="108" y="0"/>
                  </a:lnTo>
                  <a:lnTo>
                    <a:pt x="106" y="0"/>
                  </a:lnTo>
                  <a:lnTo>
                    <a:pt x="76" y="0"/>
                  </a:lnTo>
                  <a:lnTo>
                    <a:pt x="76" y="0"/>
                  </a:lnTo>
                  <a:lnTo>
                    <a:pt x="72" y="0"/>
                  </a:lnTo>
                  <a:lnTo>
                    <a:pt x="70" y="2"/>
                  </a:lnTo>
                  <a:lnTo>
                    <a:pt x="68" y="8"/>
                  </a:lnTo>
                  <a:lnTo>
                    <a:pt x="68" y="30"/>
                  </a:lnTo>
                  <a:lnTo>
                    <a:pt x="68" y="30"/>
                  </a:lnTo>
                  <a:lnTo>
                    <a:pt x="54" y="34"/>
                  </a:lnTo>
                  <a:lnTo>
                    <a:pt x="44" y="40"/>
                  </a:lnTo>
                  <a:lnTo>
                    <a:pt x="34" y="46"/>
                  </a:lnTo>
                  <a:lnTo>
                    <a:pt x="26" y="54"/>
                  </a:lnTo>
                  <a:lnTo>
                    <a:pt x="26" y="54"/>
                  </a:lnTo>
                  <a:lnTo>
                    <a:pt x="18" y="64"/>
                  </a:lnTo>
                  <a:lnTo>
                    <a:pt x="14" y="74"/>
                  </a:lnTo>
                  <a:lnTo>
                    <a:pt x="10" y="84"/>
                  </a:lnTo>
                  <a:lnTo>
                    <a:pt x="10" y="96"/>
                  </a:lnTo>
                  <a:lnTo>
                    <a:pt x="10" y="96"/>
                  </a:lnTo>
                  <a:lnTo>
                    <a:pt x="10" y="106"/>
                  </a:lnTo>
                  <a:lnTo>
                    <a:pt x="14" y="116"/>
                  </a:lnTo>
                  <a:lnTo>
                    <a:pt x="18" y="126"/>
                  </a:lnTo>
                  <a:lnTo>
                    <a:pt x="24" y="134"/>
                  </a:lnTo>
                  <a:lnTo>
                    <a:pt x="24" y="134"/>
                  </a:lnTo>
                  <a:lnTo>
                    <a:pt x="34" y="142"/>
                  </a:lnTo>
                  <a:lnTo>
                    <a:pt x="50" y="150"/>
                  </a:lnTo>
                  <a:lnTo>
                    <a:pt x="70" y="156"/>
                  </a:lnTo>
                  <a:lnTo>
                    <a:pt x="94" y="162"/>
                  </a:lnTo>
                  <a:lnTo>
                    <a:pt x="94" y="162"/>
                  </a:lnTo>
                  <a:lnTo>
                    <a:pt x="108" y="166"/>
                  </a:lnTo>
                  <a:lnTo>
                    <a:pt x="118" y="170"/>
                  </a:lnTo>
                  <a:lnTo>
                    <a:pt x="118" y="170"/>
                  </a:lnTo>
                  <a:lnTo>
                    <a:pt x="124" y="178"/>
                  </a:lnTo>
                  <a:lnTo>
                    <a:pt x="126" y="186"/>
                  </a:lnTo>
                  <a:lnTo>
                    <a:pt x="126" y="186"/>
                  </a:lnTo>
                  <a:lnTo>
                    <a:pt x="124" y="194"/>
                  </a:lnTo>
                  <a:lnTo>
                    <a:pt x="120" y="200"/>
                  </a:lnTo>
                  <a:lnTo>
                    <a:pt x="110" y="204"/>
                  </a:lnTo>
                  <a:lnTo>
                    <a:pt x="94" y="206"/>
                  </a:lnTo>
                  <a:lnTo>
                    <a:pt x="94" y="206"/>
                  </a:lnTo>
                  <a:lnTo>
                    <a:pt x="82" y="206"/>
                  </a:lnTo>
                  <a:lnTo>
                    <a:pt x="72" y="202"/>
                  </a:lnTo>
                  <a:lnTo>
                    <a:pt x="72" y="202"/>
                  </a:lnTo>
                  <a:lnTo>
                    <a:pt x="66" y="200"/>
                  </a:lnTo>
                  <a:lnTo>
                    <a:pt x="60" y="194"/>
                  </a:lnTo>
                  <a:lnTo>
                    <a:pt x="56" y="190"/>
                  </a:lnTo>
                  <a:lnTo>
                    <a:pt x="52" y="184"/>
                  </a:lnTo>
                  <a:lnTo>
                    <a:pt x="52" y="182"/>
                  </a:lnTo>
                  <a:lnTo>
                    <a:pt x="52" y="182"/>
                  </a:lnTo>
                  <a:lnTo>
                    <a:pt x="52" y="182"/>
                  </a:lnTo>
                  <a:lnTo>
                    <a:pt x="50" y="180"/>
                  </a:lnTo>
                  <a:lnTo>
                    <a:pt x="48" y="180"/>
                  </a:lnTo>
                  <a:lnTo>
                    <a:pt x="4" y="180"/>
                  </a:lnTo>
                  <a:lnTo>
                    <a:pt x="4" y="180"/>
                  </a:lnTo>
                  <a:lnTo>
                    <a:pt x="0" y="182"/>
                  </a:lnTo>
                  <a:lnTo>
                    <a:pt x="0" y="184"/>
                  </a:lnTo>
                  <a:lnTo>
                    <a:pt x="0" y="184"/>
                  </a:lnTo>
                  <a:lnTo>
                    <a:pt x="0" y="186"/>
                  </a:lnTo>
                  <a:lnTo>
                    <a:pt x="0" y="186"/>
                  </a:lnTo>
                  <a:lnTo>
                    <a:pt x="4" y="198"/>
                  </a:lnTo>
                  <a:lnTo>
                    <a:pt x="10" y="210"/>
                  </a:lnTo>
                  <a:lnTo>
                    <a:pt x="16" y="218"/>
                  </a:lnTo>
                  <a:lnTo>
                    <a:pt x="24" y="226"/>
                  </a:lnTo>
                  <a:lnTo>
                    <a:pt x="34" y="232"/>
                  </a:lnTo>
                  <a:lnTo>
                    <a:pt x="44" y="238"/>
                  </a:lnTo>
                  <a:lnTo>
                    <a:pt x="56" y="242"/>
                  </a:lnTo>
                  <a:lnTo>
                    <a:pt x="68" y="246"/>
                  </a:lnTo>
                  <a:lnTo>
                    <a:pt x="68" y="268"/>
                  </a:lnTo>
                  <a:lnTo>
                    <a:pt x="68" y="268"/>
                  </a:lnTo>
                  <a:lnTo>
                    <a:pt x="68" y="272"/>
                  </a:lnTo>
                  <a:lnTo>
                    <a:pt x="70" y="274"/>
                  </a:lnTo>
                  <a:lnTo>
                    <a:pt x="76" y="276"/>
                  </a:lnTo>
                  <a:lnTo>
                    <a:pt x="106" y="276"/>
                  </a:lnTo>
                  <a:lnTo>
                    <a:pt x="106" y="276"/>
                  </a:lnTo>
                  <a:lnTo>
                    <a:pt x="108" y="276"/>
                  </a:lnTo>
                  <a:lnTo>
                    <a:pt x="112" y="274"/>
                  </a:lnTo>
                  <a:lnTo>
                    <a:pt x="114" y="272"/>
                  </a:lnTo>
                  <a:lnTo>
                    <a:pt x="114" y="268"/>
                  </a:lnTo>
                  <a:lnTo>
                    <a:pt x="114" y="246"/>
                  </a:lnTo>
                  <a:lnTo>
                    <a:pt x="114" y="246"/>
                  </a:lnTo>
                  <a:lnTo>
                    <a:pt x="128" y="242"/>
                  </a:lnTo>
                  <a:lnTo>
                    <a:pt x="142" y="238"/>
                  </a:lnTo>
                  <a:lnTo>
                    <a:pt x="152" y="232"/>
                  </a:lnTo>
                  <a:lnTo>
                    <a:pt x="162" y="224"/>
                  </a:lnTo>
                  <a:lnTo>
                    <a:pt x="162" y="224"/>
                  </a:lnTo>
                  <a:lnTo>
                    <a:pt x="170" y="214"/>
                  </a:lnTo>
                  <a:lnTo>
                    <a:pt x="178" y="202"/>
                  </a:lnTo>
                  <a:lnTo>
                    <a:pt x="180" y="190"/>
                  </a:lnTo>
                  <a:lnTo>
                    <a:pt x="182" y="178"/>
                  </a:lnTo>
                  <a:lnTo>
                    <a:pt x="182" y="178"/>
                  </a:lnTo>
                  <a:close/>
                </a:path>
              </a:pathLst>
            </a:custGeom>
            <a:solidFill>
              <a:srgbClr val="ED3F9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09714" tIns="54857" rIns="109714" bIns="54857" numCol="1" anchor="t" anchorCtr="0" compatLnSpc="1">
              <a:prstTxWarp prst="textNoShape">
                <a:avLst/>
              </a:prstTxWarp>
            </a:bodyPr>
            <a:lstStyle/>
            <a:p>
              <a:pPr defTabSz="548594"/>
              <a:endParaRPr lang="zh-CN" altLang="en-US" sz="2880" u="sng">
                <a:solidFill>
                  <a:srgbClr val="000000"/>
                </a:solidFill>
                <a:latin typeface="Century Gothic"/>
                <a:ea typeface="微软雅黑"/>
              </a:endParaRPr>
            </a:p>
          </p:txBody>
        </p:sp>
      </p:grpSp>
      <p:grpSp>
        <p:nvGrpSpPr>
          <p:cNvPr id="54" name="组合 53">
            <a:extLst>
              <a:ext uri="{FF2B5EF4-FFF2-40B4-BE49-F238E27FC236}">
                <a16:creationId xmlns:a16="http://schemas.microsoft.com/office/drawing/2014/main" xmlns="" id="{23B61DEF-4D1B-4D0F-B377-E8CA5664C0A7}"/>
              </a:ext>
            </a:extLst>
          </p:cNvPr>
          <p:cNvGrpSpPr/>
          <p:nvPr/>
        </p:nvGrpSpPr>
        <p:grpSpPr>
          <a:xfrm>
            <a:off x="1375871" y="1654504"/>
            <a:ext cx="1826282" cy="942774"/>
            <a:chOff x="6669380" y="1487419"/>
            <a:chExt cx="1521902" cy="785645"/>
          </a:xfrm>
        </p:grpSpPr>
        <p:sp>
          <p:nvSpPr>
            <p:cNvPr id="55" name="云形 54">
              <a:extLst>
                <a:ext uri="{FF2B5EF4-FFF2-40B4-BE49-F238E27FC236}">
                  <a16:creationId xmlns:a16="http://schemas.microsoft.com/office/drawing/2014/main" xmlns="" id="{480E09FD-4CFE-41C8-B2C8-EF786911ED19}"/>
                </a:ext>
              </a:extLst>
            </p:cNvPr>
            <p:cNvSpPr/>
            <p:nvPr/>
          </p:nvSpPr>
          <p:spPr>
            <a:xfrm rot="236625">
              <a:off x="6669380" y="1487419"/>
              <a:ext cx="1521902" cy="785645"/>
            </a:xfrm>
            <a:prstGeom prst="cloud">
              <a:avLst/>
            </a:prstGeom>
            <a:noFill/>
            <a:ln>
              <a:solidFill>
                <a:srgbClr val="F37D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 dirty="0">
                <a:solidFill>
                  <a:srgbClr val="CB137C"/>
                </a:solidFill>
              </a:endParaRPr>
            </a:p>
          </p:txBody>
        </p:sp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xmlns="" id="{0B0D77BC-9E23-47CE-9A55-85E27B9D8AE6}"/>
                </a:ext>
              </a:extLst>
            </p:cNvPr>
            <p:cNvSpPr txBox="1"/>
            <p:nvPr/>
          </p:nvSpPr>
          <p:spPr>
            <a:xfrm>
              <a:off x="6905089" y="1615080"/>
              <a:ext cx="1110347" cy="4873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b="1" dirty="0" err="1" smtClean="0">
                  <a:solidFill>
                    <a:srgbClr val="F16BA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CloudDR</a:t>
              </a:r>
              <a:r>
                <a:rPr lang="en-US" altLang="zh-CN" sz="1600" b="1" dirty="0" smtClean="0">
                  <a:solidFill>
                    <a:srgbClr val="F16BA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/ </a:t>
              </a:r>
            </a:p>
            <a:p>
              <a:pPr algn="ctr"/>
              <a:r>
                <a:rPr lang="en-US" altLang="zh-CN" sz="1600" b="1" dirty="0" smtClean="0">
                  <a:solidFill>
                    <a:srgbClr val="F16BA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eMigration</a:t>
              </a:r>
              <a:endParaRPr lang="zh-CN" altLang="en-US" sz="1600" b="1" dirty="0">
                <a:solidFill>
                  <a:srgbClr val="F16BAB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74" name="矩形 73">
            <a:extLst>
              <a:ext uri="{FF2B5EF4-FFF2-40B4-BE49-F238E27FC236}">
                <a16:creationId xmlns:a16="http://schemas.microsoft.com/office/drawing/2014/main" xmlns="" id="{A6F51FC9-4444-4291-BED8-9CA177C61F8D}"/>
              </a:ext>
            </a:extLst>
          </p:cNvPr>
          <p:cNvSpPr/>
          <p:nvPr/>
        </p:nvSpPr>
        <p:spPr>
          <a:xfrm>
            <a:off x="3708542" y="3612894"/>
            <a:ext cx="2342995" cy="3527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2160"/>
              </a:lnSpc>
            </a:pPr>
            <a:r>
              <a:rPr lang="en-US" altLang="zh-CN" sz="160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Development Cost</a:t>
            </a:r>
            <a:endParaRPr lang="en-US" altLang="zh-CN" sz="16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8" name="矩形 87">
            <a:extLst>
              <a:ext uri="{FF2B5EF4-FFF2-40B4-BE49-F238E27FC236}">
                <a16:creationId xmlns:a16="http://schemas.microsoft.com/office/drawing/2014/main" xmlns="" id="{8FF7D11E-EA11-4CD6-B02A-508BD1F29F87}"/>
              </a:ext>
            </a:extLst>
          </p:cNvPr>
          <p:cNvSpPr/>
          <p:nvPr/>
        </p:nvSpPr>
        <p:spPr>
          <a:xfrm>
            <a:off x="8294356" y="1568261"/>
            <a:ext cx="513282" cy="2954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 / A</a:t>
            </a:r>
            <a:endParaRPr lang="zh-CN" altLang="en-US" sz="132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9" name="矩形 88">
            <a:extLst>
              <a:ext uri="{FF2B5EF4-FFF2-40B4-BE49-F238E27FC236}">
                <a16:creationId xmlns:a16="http://schemas.microsoft.com/office/drawing/2014/main" xmlns="" id="{1D055FC0-6663-4ECB-A5E1-DFC2C9F6C65D}"/>
              </a:ext>
            </a:extLst>
          </p:cNvPr>
          <p:cNvSpPr/>
          <p:nvPr/>
        </p:nvSpPr>
        <p:spPr>
          <a:xfrm>
            <a:off x="7164808" y="2200616"/>
            <a:ext cx="1116011" cy="4257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240"/>
              </a:spcBef>
            </a:pP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Cloud </a:t>
            </a:r>
            <a:r>
              <a:rPr lang="zh-CN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platform</a:t>
            </a:r>
            <a:endParaRPr lang="en-US" altLang="zh-CN" sz="1000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240"/>
              </a:spcBef>
            </a:pPr>
            <a:r>
              <a:rPr lang="zh-CN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service </a:t>
            </a:r>
            <a:r>
              <a:rPr lang="en-US" altLang="zh-CN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charge</a:t>
            </a:r>
            <a:endParaRPr lang="en-US" altLang="zh-CN" sz="1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0" name="矩形 89">
            <a:extLst>
              <a:ext uri="{FF2B5EF4-FFF2-40B4-BE49-F238E27FC236}">
                <a16:creationId xmlns:a16="http://schemas.microsoft.com/office/drawing/2014/main" xmlns="" id="{79B7D9F6-710D-4B88-8024-FE69BFA0732D}"/>
              </a:ext>
            </a:extLst>
          </p:cNvPr>
          <p:cNvSpPr/>
          <p:nvPr/>
        </p:nvSpPr>
        <p:spPr>
          <a:xfrm>
            <a:off x="8121573" y="2313765"/>
            <a:ext cx="101021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240"/>
              </a:spcBef>
            </a:pPr>
            <a:r>
              <a:rPr lang="zh-CN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Development</a:t>
            </a:r>
            <a:endParaRPr lang="en-US" altLang="zh-CN" sz="1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1" name="矩形 90">
            <a:extLst>
              <a:ext uri="{FF2B5EF4-FFF2-40B4-BE49-F238E27FC236}">
                <a16:creationId xmlns:a16="http://schemas.microsoft.com/office/drawing/2014/main" xmlns="" id="{B5241329-A226-4080-B4D1-5B0C23DDF26E}"/>
              </a:ext>
            </a:extLst>
          </p:cNvPr>
          <p:cNvSpPr/>
          <p:nvPr/>
        </p:nvSpPr>
        <p:spPr>
          <a:xfrm>
            <a:off x="9006457" y="2212691"/>
            <a:ext cx="1015021" cy="4257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240"/>
              </a:spcBef>
            </a:pPr>
            <a:r>
              <a:rPr lang="zh-CN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Infrastructure</a:t>
            </a:r>
            <a:endParaRPr lang="en-US" altLang="zh-CN" sz="1000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spcBef>
                <a:spcPts val="240"/>
              </a:spcBef>
            </a:pPr>
            <a:r>
              <a:rPr lang="zh-CN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expansion</a:t>
            </a:r>
            <a:endParaRPr lang="en-US" altLang="zh-CN" sz="1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2" name="矩形 91">
            <a:extLst>
              <a:ext uri="{FF2B5EF4-FFF2-40B4-BE49-F238E27FC236}">
                <a16:creationId xmlns:a16="http://schemas.microsoft.com/office/drawing/2014/main" xmlns="" id="{59315160-B0D7-4092-B84B-6697CBCB505E}"/>
              </a:ext>
            </a:extLst>
          </p:cNvPr>
          <p:cNvSpPr/>
          <p:nvPr/>
        </p:nvSpPr>
        <p:spPr>
          <a:xfrm>
            <a:off x="8142310" y="1997986"/>
            <a:ext cx="630301" cy="3508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8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20%</a:t>
            </a:r>
            <a:endParaRPr lang="zh-CN" altLang="en-US" sz="1680" dirty="0"/>
          </a:p>
        </p:txBody>
      </p:sp>
      <p:sp>
        <p:nvSpPr>
          <p:cNvPr id="93" name="矩形 92">
            <a:extLst>
              <a:ext uri="{FF2B5EF4-FFF2-40B4-BE49-F238E27FC236}">
                <a16:creationId xmlns:a16="http://schemas.microsoft.com/office/drawing/2014/main" xmlns="" id="{6F8EBABC-3513-49E1-B524-A4F974FA6228}"/>
              </a:ext>
            </a:extLst>
          </p:cNvPr>
          <p:cNvSpPr/>
          <p:nvPr/>
        </p:nvSpPr>
        <p:spPr>
          <a:xfrm>
            <a:off x="8628122" y="2048239"/>
            <a:ext cx="503664" cy="2585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08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[Est.]</a:t>
            </a:r>
            <a:endParaRPr lang="zh-CN" altLang="en-US" sz="1080" dirty="0"/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xmlns="" id="{2E7C7129-9909-4CE2-85C1-0CCFC7E23E76}"/>
              </a:ext>
            </a:extLst>
          </p:cNvPr>
          <p:cNvGrpSpPr/>
          <p:nvPr/>
        </p:nvGrpSpPr>
        <p:grpSpPr>
          <a:xfrm>
            <a:off x="3428520" y="1460828"/>
            <a:ext cx="3126068" cy="1695636"/>
            <a:chOff x="2181542" y="1527643"/>
            <a:chExt cx="2605057" cy="141303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xmlns="" id="{71701137-4D7E-4CD8-B8C9-FDC8B65C7D2B}"/>
                </a:ext>
              </a:extLst>
            </p:cNvPr>
            <p:cNvSpPr/>
            <p:nvPr/>
          </p:nvSpPr>
          <p:spPr>
            <a:xfrm>
              <a:off x="2181542" y="1527643"/>
              <a:ext cx="2541137" cy="447987"/>
            </a:xfrm>
            <a:prstGeom prst="rect">
              <a:avLst/>
            </a:prstGeom>
            <a:noFill/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160"/>
            </a:p>
          </p:txBody>
        </p:sp>
        <p:sp>
          <p:nvSpPr>
            <p:cNvPr id="82" name="矩形 81">
              <a:extLst>
                <a:ext uri="{FF2B5EF4-FFF2-40B4-BE49-F238E27FC236}">
                  <a16:creationId xmlns:a16="http://schemas.microsoft.com/office/drawing/2014/main" xmlns="" id="{3C54E8A8-375E-47D8-ABB0-49196CE919A6}"/>
                </a:ext>
              </a:extLst>
            </p:cNvPr>
            <p:cNvSpPr/>
            <p:nvPr/>
          </p:nvSpPr>
          <p:spPr>
            <a:xfrm>
              <a:off x="2181542" y="1566212"/>
              <a:ext cx="1727770" cy="38044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Bef>
                  <a:spcPts val="240"/>
                </a:spcBef>
              </a:pPr>
              <a:r>
                <a:rPr lang="en-US" altLang="zh-CN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eDR Integrated </a:t>
              </a:r>
              <a:r>
                <a:rPr lang="en-US" altLang="zh-CN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</a:t>
              </a:r>
              <a:r>
                <a:rPr lang="zh-CN" altLang="en-US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achine</a:t>
              </a:r>
              <a:endPara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spcBef>
                  <a:spcPts val="240"/>
                </a:spcBef>
              </a:pPr>
              <a:r>
                <a:rPr lang="en-US" altLang="zh-CN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[</a:t>
              </a:r>
              <a:r>
                <a:rPr lang="zh-CN" altLang="en-US" sz="1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Commercializ</a:t>
              </a:r>
              <a:r>
                <a:rPr lang="en-US" altLang="zh-CN" sz="1000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ed</a:t>
              </a:r>
              <a:r>
                <a:rPr lang="en-US" altLang="zh-CN" sz="1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]</a:t>
              </a:r>
              <a:endPara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83" name="矩形 82">
              <a:extLst>
                <a:ext uri="{FF2B5EF4-FFF2-40B4-BE49-F238E27FC236}">
                  <a16:creationId xmlns:a16="http://schemas.microsoft.com/office/drawing/2014/main" xmlns="" id="{21AF7261-F9BE-47E4-8B54-E2D5E09854F7}"/>
                </a:ext>
              </a:extLst>
            </p:cNvPr>
            <p:cNvSpPr/>
            <p:nvPr/>
          </p:nvSpPr>
          <p:spPr>
            <a:xfrm>
              <a:off x="2181542" y="2022943"/>
              <a:ext cx="1493732" cy="44200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240"/>
                </a:spcBef>
              </a:pPr>
              <a:r>
                <a:rPr lang="en-US" altLang="zh-CN" sz="1200" b="1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cloudDR</a:t>
              </a:r>
              <a:r>
                <a:rPr lang="en-US" altLang="zh-CN" sz="168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endParaRPr lang="en-US" altLang="zh-CN" sz="1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spcBef>
                  <a:spcPts val="240"/>
                </a:spcBef>
              </a:pPr>
              <a:r>
                <a:rPr lang="en-US" altLang="zh-CN" sz="1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[Solution</a:t>
              </a:r>
              <a:r>
                <a:rPr lang="zh-CN" altLang="en-US" sz="1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zh-CN" alt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implementation</a:t>
              </a:r>
              <a:r>
                <a:rPr lang="en-US" altLang="zh-CN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]</a:t>
              </a:r>
              <a:endPara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84" name="矩形 83">
              <a:extLst>
                <a:ext uri="{FF2B5EF4-FFF2-40B4-BE49-F238E27FC236}">
                  <a16:creationId xmlns:a16="http://schemas.microsoft.com/office/drawing/2014/main" xmlns="" id="{E0ABB0BD-A57A-450D-893A-F15CA5EECCCA}"/>
                </a:ext>
              </a:extLst>
            </p:cNvPr>
            <p:cNvSpPr/>
            <p:nvPr/>
          </p:nvSpPr>
          <p:spPr>
            <a:xfrm>
              <a:off x="4040196" y="1559825"/>
              <a:ext cx="513228" cy="25648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$10K</a:t>
              </a:r>
              <a:endParaRPr lang="zh-CN" altLang="en-US" sz="1400" dirty="0"/>
            </a:p>
          </p:txBody>
        </p:sp>
        <p:sp>
          <p:nvSpPr>
            <p:cNvPr id="85" name="矩形 84">
              <a:extLst>
                <a:ext uri="{FF2B5EF4-FFF2-40B4-BE49-F238E27FC236}">
                  <a16:creationId xmlns:a16="http://schemas.microsoft.com/office/drawing/2014/main" xmlns="" id="{2864852D-1263-4BA4-81D6-2B5DD48487DD}"/>
                </a:ext>
              </a:extLst>
            </p:cNvPr>
            <p:cNvSpPr/>
            <p:nvPr/>
          </p:nvSpPr>
          <p:spPr>
            <a:xfrm>
              <a:off x="3781783" y="1759456"/>
              <a:ext cx="1004816" cy="20518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[1:15 </a:t>
              </a:r>
              <a:r>
                <a:rPr lang="zh-CN" altLang="en-US" sz="1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protection</a:t>
              </a:r>
              <a:r>
                <a:rPr lang="en-US" altLang="zh-CN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]</a:t>
              </a:r>
              <a:endParaRPr lang="zh-CN" altLang="en-US" sz="1000" dirty="0"/>
            </a:p>
          </p:txBody>
        </p:sp>
        <p:sp>
          <p:nvSpPr>
            <p:cNvPr id="87" name="矩形 86">
              <a:extLst>
                <a:ext uri="{FF2B5EF4-FFF2-40B4-BE49-F238E27FC236}">
                  <a16:creationId xmlns:a16="http://schemas.microsoft.com/office/drawing/2014/main" xmlns="" id="{A4A46088-3703-4F5E-8C45-CF257A8B1D68}"/>
                </a:ext>
              </a:extLst>
            </p:cNvPr>
            <p:cNvSpPr/>
            <p:nvPr/>
          </p:nvSpPr>
          <p:spPr>
            <a:xfrm>
              <a:off x="3873955" y="2260840"/>
              <a:ext cx="816463" cy="20518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[</a:t>
              </a:r>
              <a:r>
                <a:rPr lang="zh-CN" altLang="en-US" sz="1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SMEs</a:t>
              </a:r>
              <a:r>
                <a:rPr lang="en-US" altLang="zh-CN" sz="1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mean]</a:t>
              </a:r>
              <a:endParaRPr lang="zh-CN" altLang="en-US" sz="1000" dirty="0"/>
            </a:p>
          </p:txBody>
        </p:sp>
        <p:sp>
          <p:nvSpPr>
            <p:cNvPr id="95" name="矩形 94">
              <a:extLst>
                <a:ext uri="{FF2B5EF4-FFF2-40B4-BE49-F238E27FC236}">
                  <a16:creationId xmlns:a16="http://schemas.microsoft.com/office/drawing/2014/main" xmlns="" id="{11F40D84-9F79-4C07-9BB7-6E26AFFAD99A}"/>
                </a:ext>
              </a:extLst>
            </p:cNvPr>
            <p:cNvSpPr/>
            <p:nvPr/>
          </p:nvSpPr>
          <p:spPr>
            <a:xfrm>
              <a:off x="2237651" y="2525584"/>
              <a:ext cx="1202987" cy="38044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spcBef>
                  <a:spcPts val="240"/>
                </a:spcBef>
              </a:pPr>
              <a:r>
                <a:rPr lang="en-US" altLang="zh-CN" sz="1200" b="1" spc="36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</a:t>
              </a:r>
              <a:r>
                <a:rPr lang="en-US" altLang="zh-CN" sz="1200" b="1" spc="36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</a:t>
              </a:r>
              <a:r>
                <a:rPr lang="zh-CN" altLang="en-US" sz="1200" b="1" spc="36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igrate</a:t>
              </a:r>
              <a:endParaRPr lang="en-US" altLang="zh-CN" sz="1200" b="1" spc="36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spcBef>
                  <a:spcPts val="240"/>
                </a:spcBef>
              </a:pPr>
              <a:r>
                <a:rPr lang="en-US" altLang="zh-CN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[</a:t>
              </a:r>
              <a:r>
                <a:rPr lang="zh-CN" altLang="en-US" sz="1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service</a:t>
              </a:r>
              <a:r>
                <a:rPr lang="en-US" altLang="zh-CN" sz="1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/ Solution]</a:t>
              </a:r>
              <a:endPara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09" name="矩形 108">
              <a:extLst>
                <a:ext uri="{FF2B5EF4-FFF2-40B4-BE49-F238E27FC236}">
                  <a16:creationId xmlns:a16="http://schemas.microsoft.com/office/drawing/2014/main" xmlns="" id="{855935A0-C3E9-4B33-96DD-AA6B176BE36E}"/>
                </a:ext>
              </a:extLst>
            </p:cNvPr>
            <p:cNvSpPr/>
            <p:nvPr/>
          </p:nvSpPr>
          <p:spPr>
            <a:xfrm>
              <a:off x="2181542" y="2015631"/>
              <a:ext cx="2541137" cy="447987"/>
            </a:xfrm>
            <a:prstGeom prst="rect">
              <a:avLst/>
            </a:prstGeom>
            <a:noFill/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160"/>
            </a:p>
          </p:txBody>
        </p:sp>
        <p:sp>
          <p:nvSpPr>
            <p:cNvPr id="110" name="矩形 109">
              <a:extLst>
                <a:ext uri="{FF2B5EF4-FFF2-40B4-BE49-F238E27FC236}">
                  <a16:creationId xmlns:a16="http://schemas.microsoft.com/office/drawing/2014/main" xmlns="" id="{053F4981-1291-4009-B948-B4E5B14D42BD}"/>
                </a:ext>
              </a:extLst>
            </p:cNvPr>
            <p:cNvSpPr/>
            <p:nvPr/>
          </p:nvSpPr>
          <p:spPr>
            <a:xfrm>
              <a:off x="2181542" y="2492686"/>
              <a:ext cx="2541137" cy="447987"/>
            </a:xfrm>
            <a:prstGeom prst="rect">
              <a:avLst/>
            </a:prstGeom>
            <a:noFill/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160"/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xmlns="" id="{D118ADC4-7C6D-48C5-9A70-3C0633267264}"/>
              </a:ext>
            </a:extLst>
          </p:cNvPr>
          <p:cNvGrpSpPr/>
          <p:nvPr/>
        </p:nvGrpSpPr>
        <p:grpSpPr>
          <a:xfrm>
            <a:off x="3335513" y="4523465"/>
            <a:ext cx="3136182" cy="1969960"/>
            <a:chOff x="2108799" y="3485971"/>
            <a:chExt cx="2613485" cy="1641633"/>
          </a:xfrm>
        </p:grpSpPr>
        <p:sp>
          <p:nvSpPr>
            <p:cNvPr id="99" name="矩形 98">
              <a:extLst>
                <a:ext uri="{FF2B5EF4-FFF2-40B4-BE49-F238E27FC236}">
                  <a16:creationId xmlns:a16="http://schemas.microsoft.com/office/drawing/2014/main" xmlns="" id="{ECBDDF01-8652-4205-95C1-DF0D842CAA28}"/>
                </a:ext>
              </a:extLst>
            </p:cNvPr>
            <p:cNvSpPr/>
            <p:nvPr/>
          </p:nvSpPr>
          <p:spPr>
            <a:xfrm>
              <a:off x="2120690" y="4131956"/>
              <a:ext cx="1892292" cy="39070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Bef>
                  <a:spcPts val="240"/>
                </a:spcBef>
              </a:pPr>
              <a:r>
                <a:rPr lang="zh-CN" altLang="en-US" sz="12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Private cloud deployment  </a:t>
              </a:r>
              <a:endParaRPr lang="en-US" altLang="zh-CN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spcBef>
                  <a:spcPts val="240"/>
                </a:spcBef>
              </a:pPr>
              <a:r>
                <a:rPr lang="en-US" altLang="zh-CN" sz="108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[</a:t>
              </a:r>
              <a:r>
                <a:rPr lang="zh-CN" altLang="en-US" sz="8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Custom</a:t>
              </a:r>
              <a:r>
                <a:rPr lang="en-US" altLang="zh-CN" sz="8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ized</a:t>
              </a:r>
              <a:r>
                <a:rPr lang="zh-CN" altLang="en-US" sz="8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zh-CN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solutions</a:t>
              </a:r>
              <a:r>
                <a:rPr lang="en-US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+</a:t>
              </a:r>
              <a:r>
                <a:rPr lang="zh-CN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Implement</a:t>
              </a:r>
              <a:r>
                <a:rPr lang="en-US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]</a:t>
              </a:r>
              <a:endPara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00" name="矩形 99">
              <a:extLst>
                <a:ext uri="{FF2B5EF4-FFF2-40B4-BE49-F238E27FC236}">
                  <a16:creationId xmlns:a16="http://schemas.microsoft.com/office/drawing/2014/main" xmlns="" id="{EC8E6DA2-DD6A-4083-A470-4E7F28462627}"/>
                </a:ext>
              </a:extLst>
            </p:cNvPr>
            <p:cNvSpPr/>
            <p:nvPr/>
          </p:nvSpPr>
          <p:spPr>
            <a:xfrm>
              <a:off x="2133292" y="4703737"/>
              <a:ext cx="1372171" cy="3547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240"/>
                </a:spcBef>
              </a:pPr>
              <a:r>
                <a:rPr lang="zh-CN" altLang="en-US" sz="10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专有云 适配开发</a:t>
              </a:r>
              <a:endParaRPr lang="en-US" altLang="zh-CN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spcBef>
                  <a:spcPts val="240"/>
                </a:spcBef>
              </a:pPr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[</a:t>
              </a:r>
              <a:r>
                <a:rPr lang="zh-CN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适配方案</a:t>
              </a:r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/</a:t>
              </a:r>
              <a:r>
                <a:rPr lang="zh-CN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产品定制开发</a:t>
              </a:r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]</a:t>
              </a:r>
              <a:r>
                <a:rPr lang="zh-CN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endPara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xmlns="" id="{CBAA5017-4610-4691-9942-04F496EDE89E}"/>
                </a:ext>
              </a:extLst>
            </p:cNvPr>
            <p:cNvGrpSpPr/>
            <p:nvPr/>
          </p:nvGrpSpPr>
          <p:grpSpPr>
            <a:xfrm>
              <a:off x="3799094" y="4122516"/>
              <a:ext cx="872569" cy="400094"/>
              <a:chOff x="6753196" y="1937486"/>
              <a:chExt cx="872569" cy="400094"/>
            </a:xfrm>
          </p:grpSpPr>
          <p:sp>
            <p:nvSpPr>
              <p:cNvPr id="101" name="矩形 100">
                <a:extLst>
                  <a:ext uri="{FF2B5EF4-FFF2-40B4-BE49-F238E27FC236}">
                    <a16:creationId xmlns:a16="http://schemas.microsoft.com/office/drawing/2014/main" xmlns="" id="{8740F868-DEE5-4FC7-ABF6-1C00C1EB13E0}"/>
                  </a:ext>
                </a:extLst>
              </p:cNvPr>
              <p:cNvSpPr/>
              <p:nvPr/>
            </p:nvSpPr>
            <p:spPr>
              <a:xfrm>
                <a:off x="6913615" y="1937486"/>
                <a:ext cx="601393" cy="2564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4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$250K</a:t>
                </a:r>
                <a:endPara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02" name="矩形 101">
                <a:extLst>
                  <a:ext uri="{FF2B5EF4-FFF2-40B4-BE49-F238E27FC236}">
                    <a16:creationId xmlns:a16="http://schemas.microsoft.com/office/drawing/2014/main" xmlns="" id="{3BFAFE33-AA63-42AE-8360-76ABBE8E2E34}"/>
                  </a:ext>
                </a:extLst>
              </p:cNvPr>
              <p:cNvSpPr/>
              <p:nvPr/>
            </p:nvSpPr>
            <p:spPr>
              <a:xfrm>
                <a:off x="6753196" y="2158043"/>
                <a:ext cx="872569" cy="17953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8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[1 time / </a:t>
                </a:r>
                <a:r>
                  <a:rPr lang="en-US" altLang="zh-CN" sz="800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Incl.HW</a:t>
                </a:r>
                <a:r>
                  <a:rPr lang="en-US" altLang="zh-CN" sz="8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]</a:t>
                </a:r>
                <a:endParaRPr lang="zh-CN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xmlns="" id="{92E04797-E9D1-4695-8353-EB66B81253DF}"/>
                </a:ext>
              </a:extLst>
            </p:cNvPr>
            <p:cNvGrpSpPr/>
            <p:nvPr/>
          </p:nvGrpSpPr>
          <p:grpSpPr>
            <a:xfrm>
              <a:off x="3986252" y="4662567"/>
              <a:ext cx="601393" cy="416846"/>
              <a:chOff x="8605163" y="1901118"/>
              <a:chExt cx="601393" cy="416846"/>
            </a:xfrm>
          </p:grpSpPr>
          <p:sp>
            <p:nvSpPr>
              <p:cNvPr id="103" name="矩形 102">
                <a:extLst>
                  <a:ext uri="{FF2B5EF4-FFF2-40B4-BE49-F238E27FC236}">
                    <a16:creationId xmlns:a16="http://schemas.microsoft.com/office/drawing/2014/main" xmlns="" id="{1FB78F3A-708A-450B-A6BD-9A9C2E90EB40}"/>
                  </a:ext>
                </a:extLst>
              </p:cNvPr>
              <p:cNvSpPr/>
              <p:nvPr/>
            </p:nvSpPr>
            <p:spPr>
              <a:xfrm>
                <a:off x="8605163" y="1901118"/>
                <a:ext cx="601393" cy="2564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4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$150K</a:t>
                </a:r>
                <a:endPara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04" name="矩形 103">
                <a:extLst>
                  <a:ext uri="{FF2B5EF4-FFF2-40B4-BE49-F238E27FC236}">
                    <a16:creationId xmlns:a16="http://schemas.microsoft.com/office/drawing/2014/main" xmlns="" id="{FE65687D-2939-4CB1-8CB5-8F2DDD966E0A}"/>
                  </a:ext>
                </a:extLst>
              </p:cNvPr>
              <p:cNvSpPr/>
              <p:nvPr/>
            </p:nvSpPr>
            <p:spPr>
              <a:xfrm>
                <a:off x="8631892" y="2112780"/>
                <a:ext cx="549296" cy="2051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zh-CN" sz="10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[1 time]</a:t>
                </a:r>
                <a:endParaRPr lang="zh-CN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sp>
          <p:nvSpPr>
            <p:cNvPr id="105" name="矩形 104">
              <a:extLst>
                <a:ext uri="{FF2B5EF4-FFF2-40B4-BE49-F238E27FC236}">
                  <a16:creationId xmlns:a16="http://schemas.microsoft.com/office/drawing/2014/main" xmlns="" id="{C829ED56-4B7B-43E6-8152-E50D4CFC13C2}"/>
                </a:ext>
              </a:extLst>
            </p:cNvPr>
            <p:cNvSpPr/>
            <p:nvPr/>
          </p:nvSpPr>
          <p:spPr>
            <a:xfrm>
              <a:off x="2108799" y="3568653"/>
              <a:ext cx="1830464" cy="38044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spcBef>
                  <a:spcPts val="240"/>
                </a:spcBef>
              </a:pPr>
              <a:r>
                <a:rPr lang="zh-CN" altLang="en-US" sz="12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Cloud </a:t>
              </a:r>
              <a:r>
                <a:rPr lang="en-US" altLang="zh-CN" sz="12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Integrated </a:t>
              </a:r>
              <a:r>
                <a:rPr lang="en-US" altLang="zh-CN" sz="12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</a:t>
              </a:r>
              <a:r>
                <a:rPr lang="zh-CN" altLang="en-US" sz="12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achine</a:t>
              </a:r>
              <a:endParaRPr lang="zh-CN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spcBef>
                  <a:spcPts val="240"/>
                </a:spcBef>
              </a:pPr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[</a:t>
              </a:r>
              <a:r>
                <a:rPr lang="zh-CN" altLang="en-US" sz="10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Commercializ</a:t>
              </a:r>
              <a:r>
                <a:rPr lang="en-US" altLang="zh-CN" sz="10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ed</a:t>
              </a:r>
              <a:r>
                <a:rPr lang="en-US" altLang="zh-CN" sz="10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]</a:t>
              </a:r>
              <a:endPara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xmlns="" id="{BBFCA3D7-DCD1-4C2A-B00E-42C235EA387C}"/>
                </a:ext>
              </a:extLst>
            </p:cNvPr>
            <p:cNvGrpSpPr/>
            <p:nvPr/>
          </p:nvGrpSpPr>
          <p:grpSpPr>
            <a:xfrm>
              <a:off x="3554496" y="3512274"/>
              <a:ext cx="1167788" cy="521169"/>
              <a:chOff x="3562818" y="3390232"/>
              <a:chExt cx="1167788" cy="521169"/>
            </a:xfrm>
          </p:grpSpPr>
          <p:sp>
            <p:nvSpPr>
              <p:cNvPr id="106" name="矩形 105">
                <a:extLst>
                  <a:ext uri="{FF2B5EF4-FFF2-40B4-BE49-F238E27FC236}">
                    <a16:creationId xmlns:a16="http://schemas.microsoft.com/office/drawing/2014/main" xmlns="" id="{7B6ACE48-9168-4040-BDC8-4F261ABDC6F1}"/>
                  </a:ext>
                </a:extLst>
              </p:cNvPr>
              <p:cNvSpPr/>
              <p:nvPr/>
            </p:nvSpPr>
            <p:spPr>
              <a:xfrm>
                <a:off x="3975611" y="3390232"/>
                <a:ext cx="601393" cy="2564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4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$150K</a:t>
                </a:r>
                <a:endPara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07" name="矩形 106">
                <a:extLst>
                  <a:ext uri="{FF2B5EF4-FFF2-40B4-BE49-F238E27FC236}">
                    <a16:creationId xmlns:a16="http://schemas.microsoft.com/office/drawing/2014/main" xmlns="" id="{0A99814C-250F-47F2-ACAD-7CA9C8D35437}"/>
                  </a:ext>
                </a:extLst>
              </p:cNvPr>
              <p:cNvSpPr/>
              <p:nvPr/>
            </p:nvSpPr>
            <p:spPr>
              <a:xfrm>
                <a:off x="3562818" y="3597153"/>
                <a:ext cx="1167788" cy="17953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[3</a:t>
                </a:r>
                <a:r>
                  <a:rPr lang="zh-CN" altLang="en-US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Nodes small </a:t>
                </a:r>
                <a:r>
                  <a:rPr lang="en-US" altLang="zh-CN" sz="8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company]</a:t>
                </a:r>
                <a:endParaRPr lang="zh-CN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08" name="矩形 107">
                <a:extLst>
                  <a:ext uri="{FF2B5EF4-FFF2-40B4-BE49-F238E27FC236}">
                    <a16:creationId xmlns:a16="http://schemas.microsoft.com/office/drawing/2014/main" xmlns="" id="{3A27D2C5-FD6F-4C05-AD70-85FE19CDE9CE}"/>
                  </a:ext>
                </a:extLst>
              </p:cNvPr>
              <p:cNvSpPr/>
              <p:nvPr/>
            </p:nvSpPr>
            <p:spPr>
              <a:xfrm>
                <a:off x="3667014" y="3731864"/>
                <a:ext cx="995465" cy="17953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[</a:t>
                </a:r>
                <a:r>
                  <a:rPr lang="zh-CN" altLang="en-US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Including </a:t>
                </a:r>
                <a:r>
                  <a:rPr lang="zh-CN" altLang="en-US" sz="8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hardware</a:t>
                </a:r>
                <a:r>
                  <a:rPr lang="en-US" altLang="zh-CN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]</a:t>
                </a:r>
                <a:endParaRPr lang="zh-CN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sp>
          <p:nvSpPr>
            <p:cNvPr id="111" name="矩形 110">
              <a:extLst>
                <a:ext uri="{FF2B5EF4-FFF2-40B4-BE49-F238E27FC236}">
                  <a16:creationId xmlns:a16="http://schemas.microsoft.com/office/drawing/2014/main" xmlns="" id="{1E5A212C-D29D-4347-B492-A93DC3B5B8E8}"/>
                </a:ext>
              </a:extLst>
            </p:cNvPr>
            <p:cNvSpPr/>
            <p:nvPr/>
          </p:nvSpPr>
          <p:spPr>
            <a:xfrm>
              <a:off x="2125336" y="3485971"/>
              <a:ext cx="2541137" cy="522947"/>
            </a:xfrm>
            <a:prstGeom prst="rect">
              <a:avLst/>
            </a:prstGeom>
            <a:noFill/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16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12" name="矩形 111">
              <a:extLst>
                <a:ext uri="{FF2B5EF4-FFF2-40B4-BE49-F238E27FC236}">
                  <a16:creationId xmlns:a16="http://schemas.microsoft.com/office/drawing/2014/main" xmlns="" id="{D2B58961-5C18-4F21-B444-75C1234E9D74}"/>
                </a:ext>
              </a:extLst>
            </p:cNvPr>
            <p:cNvSpPr/>
            <p:nvPr/>
          </p:nvSpPr>
          <p:spPr>
            <a:xfrm>
              <a:off x="2126197" y="4050956"/>
              <a:ext cx="2541137" cy="522947"/>
            </a:xfrm>
            <a:prstGeom prst="rect">
              <a:avLst/>
            </a:prstGeom>
            <a:noFill/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16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13" name="矩形 112">
              <a:extLst>
                <a:ext uri="{FF2B5EF4-FFF2-40B4-BE49-F238E27FC236}">
                  <a16:creationId xmlns:a16="http://schemas.microsoft.com/office/drawing/2014/main" xmlns="" id="{BE04F2C9-DA59-4A84-BE29-D175F7DDF547}"/>
                </a:ext>
              </a:extLst>
            </p:cNvPr>
            <p:cNvSpPr/>
            <p:nvPr/>
          </p:nvSpPr>
          <p:spPr>
            <a:xfrm>
              <a:off x="2126197" y="4604657"/>
              <a:ext cx="2541137" cy="522947"/>
            </a:xfrm>
            <a:prstGeom prst="rect">
              <a:avLst/>
            </a:prstGeom>
            <a:noFill/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16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15" name="组合 114">
            <a:extLst>
              <a:ext uri="{FF2B5EF4-FFF2-40B4-BE49-F238E27FC236}">
                <a16:creationId xmlns:a16="http://schemas.microsoft.com/office/drawing/2014/main" xmlns="" id="{83200A5B-0FEE-4575-AB7C-0E1755F55779}"/>
              </a:ext>
            </a:extLst>
          </p:cNvPr>
          <p:cNvGrpSpPr/>
          <p:nvPr/>
        </p:nvGrpSpPr>
        <p:grpSpPr>
          <a:xfrm>
            <a:off x="1626148" y="5184027"/>
            <a:ext cx="1581196" cy="816254"/>
            <a:chOff x="6669380" y="1487419"/>
            <a:chExt cx="1521902" cy="785645"/>
          </a:xfrm>
        </p:grpSpPr>
        <p:sp>
          <p:nvSpPr>
            <p:cNvPr id="116" name="云形 115">
              <a:extLst>
                <a:ext uri="{FF2B5EF4-FFF2-40B4-BE49-F238E27FC236}">
                  <a16:creationId xmlns:a16="http://schemas.microsoft.com/office/drawing/2014/main" xmlns="" id="{BE92D502-C3BA-443F-9077-CBA6F7095055}"/>
                </a:ext>
              </a:extLst>
            </p:cNvPr>
            <p:cNvSpPr/>
            <p:nvPr/>
          </p:nvSpPr>
          <p:spPr>
            <a:xfrm rot="236625">
              <a:off x="6669380" y="1487419"/>
              <a:ext cx="1521902" cy="785645"/>
            </a:xfrm>
            <a:prstGeom prst="cloud">
              <a:avLst/>
            </a:prstGeom>
            <a:noFill/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 dirty="0">
                <a:solidFill>
                  <a:srgbClr val="CB137C"/>
                </a:solidFill>
              </a:endParaRPr>
            </a:p>
          </p:txBody>
        </p:sp>
        <p:sp>
          <p:nvSpPr>
            <p:cNvPr id="117" name="文本框 116">
              <a:extLst>
                <a:ext uri="{FF2B5EF4-FFF2-40B4-BE49-F238E27FC236}">
                  <a16:creationId xmlns:a16="http://schemas.microsoft.com/office/drawing/2014/main" xmlns="" id="{BF818E3E-5D47-4D29-AC74-6E02A6AD4EF4}"/>
                </a:ext>
              </a:extLst>
            </p:cNvPr>
            <p:cNvSpPr txBox="1"/>
            <p:nvPr/>
          </p:nvSpPr>
          <p:spPr>
            <a:xfrm>
              <a:off x="6881958" y="1598818"/>
              <a:ext cx="1049845" cy="5628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600" b="1" dirty="0" smtClean="0">
                  <a:solidFill>
                    <a:schemeClr val="accent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</a:t>
              </a:r>
              <a:r>
                <a:rPr lang="zh-CN" altLang="en-US" sz="1600" b="1" dirty="0" smtClean="0">
                  <a:solidFill>
                    <a:schemeClr val="accent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loud</a:t>
              </a:r>
              <a:endParaRPr lang="en-US" altLang="zh-CN" sz="1600" b="1" dirty="0" smtClean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1600" b="1" dirty="0" smtClean="0">
                  <a:solidFill>
                    <a:schemeClr val="accent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</a:t>
              </a:r>
              <a:r>
                <a:rPr lang="zh-CN" altLang="en-US" sz="1600" b="1" dirty="0" smtClean="0">
                  <a:solidFill>
                    <a:schemeClr val="accent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latform</a:t>
              </a:r>
              <a:endParaRPr lang="zh-CN" altLang="en-US" sz="1600" b="1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xmlns="" id="{853D3C9E-A024-4D9A-BF54-3B73F5BF69AC}"/>
              </a:ext>
            </a:extLst>
          </p:cNvPr>
          <p:cNvCxnSpPr>
            <a:cxnSpLocks/>
          </p:cNvCxnSpPr>
          <p:nvPr/>
        </p:nvCxnSpPr>
        <p:spPr>
          <a:xfrm>
            <a:off x="6283526" y="1996129"/>
            <a:ext cx="4300657" cy="0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直接连接符 117">
            <a:extLst>
              <a:ext uri="{FF2B5EF4-FFF2-40B4-BE49-F238E27FC236}">
                <a16:creationId xmlns:a16="http://schemas.microsoft.com/office/drawing/2014/main" xmlns="" id="{235E958C-A13A-4403-B6FE-94C0D38FA85A}"/>
              </a:ext>
            </a:extLst>
          </p:cNvPr>
          <p:cNvCxnSpPr>
            <a:cxnSpLocks/>
          </p:cNvCxnSpPr>
          <p:nvPr/>
        </p:nvCxnSpPr>
        <p:spPr>
          <a:xfrm>
            <a:off x="6283526" y="2582990"/>
            <a:ext cx="4300657" cy="19836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直接连接符 118">
            <a:extLst>
              <a:ext uri="{FF2B5EF4-FFF2-40B4-BE49-F238E27FC236}">
                <a16:creationId xmlns:a16="http://schemas.microsoft.com/office/drawing/2014/main" xmlns="" id="{833D32D0-5483-4C41-AA99-E40783099DE9}"/>
              </a:ext>
            </a:extLst>
          </p:cNvPr>
          <p:cNvCxnSpPr>
            <a:cxnSpLocks/>
          </p:cNvCxnSpPr>
          <p:nvPr/>
        </p:nvCxnSpPr>
        <p:spPr>
          <a:xfrm>
            <a:off x="6289228" y="3154502"/>
            <a:ext cx="4300657" cy="19836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矩形 119">
            <a:extLst>
              <a:ext uri="{FF2B5EF4-FFF2-40B4-BE49-F238E27FC236}">
                <a16:creationId xmlns:a16="http://schemas.microsoft.com/office/drawing/2014/main" xmlns="" id="{35095978-944A-4906-998F-1116DAD7C728}"/>
              </a:ext>
            </a:extLst>
          </p:cNvPr>
          <p:cNvSpPr/>
          <p:nvPr/>
        </p:nvSpPr>
        <p:spPr>
          <a:xfrm>
            <a:off x="8294356" y="2768649"/>
            <a:ext cx="513282" cy="2954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2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 / A</a:t>
            </a:r>
            <a:endParaRPr lang="zh-CN" altLang="en-US" sz="132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121" name="直接连接符 120">
            <a:extLst>
              <a:ext uri="{FF2B5EF4-FFF2-40B4-BE49-F238E27FC236}">
                <a16:creationId xmlns:a16="http://schemas.microsoft.com/office/drawing/2014/main" xmlns="" id="{C936A01E-4CFA-4B89-B72C-29DBB8E40F33}"/>
              </a:ext>
            </a:extLst>
          </p:cNvPr>
          <p:cNvCxnSpPr>
            <a:cxnSpLocks/>
          </p:cNvCxnSpPr>
          <p:nvPr/>
        </p:nvCxnSpPr>
        <p:spPr>
          <a:xfrm>
            <a:off x="6224419" y="5147711"/>
            <a:ext cx="4300657" cy="19836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矩形 133">
            <a:extLst>
              <a:ext uri="{FF2B5EF4-FFF2-40B4-BE49-F238E27FC236}">
                <a16:creationId xmlns:a16="http://schemas.microsoft.com/office/drawing/2014/main" xmlns="" id="{FE01511B-6A34-4B04-9501-20F2C890361F}"/>
              </a:ext>
            </a:extLst>
          </p:cNvPr>
          <p:cNvSpPr/>
          <p:nvPr/>
        </p:nvSpPr>
        <p:spPr>
          <a:xfrm>
            <a:off x="8073390" y="4531855"/>
            <a:ext cx="630301" cy="3508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8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30%</a:t>
            </a:r>
            <a:endParaRPr lang="zh-CN" altLang="en-US" sz="168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5" name="矩形 134">
            <a:extLst>
              <a:ext uri="{FF2B5EF4-FFF2-40B4-BE49-F238E27FC236}">
                <a16:creationId xmlns:a16="http://schemas.microsoft.com/office/drawing/2014/main" xmlns="" id="{5963D6C7-AFB1-459E-BB60-A5A8567AA0B2}"/>
              </a:ext>
            </a:extLst>
          </p:cNvPr>
          <p:cNvSpPr/>
          <p:nvPr/>
        </p:nvSpPr>
        <p:spPr>
          <a:xfrm>
            <a:off x="8552433" y="4591758"/>
            <a:ext cx="503664" cy="2585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08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[Est.]</a:t>
            </a:r>
            <a:endParaRPr lang="zh-CN" altLang="en-US" sz="108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9" name="矩形 138">
            <a:extLst>
              <a:ext uri="{FF2B5EF4-FFF2-40B4-BE49-F238E27FC236}">
                <a16:creationId xmlns:a16="http://schemas.microsoft.com/office/drawing/2014/main" xmlns="" id="{6CA3F567-60D4-4785-A5D0-6DC5A15D85BE}"/>
              </a:ext>
            </a:extLst>
          </p:cNvPr>
          <p:cNvSpPr/>
          <p:nvPr/>
        </p:nvSpPr>
        <p:spPr>
          <a:xfrm>
            <a:off x="8068545" y="5203711"/>
            <a:ext cx="630301" cy="3508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8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30%</a:t>
            </a:r>
            <a:endParaRPr lang="zh-CN" altLang="en-US" sz="168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40" name="矩形 139">
            <a:extLst>
              <a:ext uri="{FF2B5EF4-FFF2-40B4-BE49-F238E27FC236}">
                <a16:creationId xmlns:a16="http://schemas.microsoft.com/office/drawing/2014/main" xmlns="" id="{B5DEE6D4-B8A8-4696-8010-BC24300184DE}"/>
              </a:ext>
            </a:extLst>
          </p:cNvPr>
          <p:cNvSpPr/>
          <p:nvPr/>
        </p:nvSpPr>
        <p:spPr>
          <a:xfrm>
            <a:off x="8547589" y="5263614"/>
            <a:ext cx="503664" cy="2585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08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[Est.]</a:t>
            </a:r>
            <a:endParaRPr lang="zh-CN" altLang="en-US" sz="108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144" name="直接连接符 143">
            <a:extLst>
              <a:ext uri="{FF2B5EF4-FFF2-40B4-BE49-F238E27FC236}">
                <a16:creationId xmlns:a16="http://schemas.microsoft.com/office/drawing/2014/main" xmlns="" id="{0C179FDA-6FB3-4C67-AB77-014B6414CEF2}"/>
              </a:ext>
            </a:extLst>
          </p:cNvPr>
          <p:cNvCxnSpPr>
            <a:cxnSpLocks/>
          </p:cNvCxnSpPr>
          <p:nvPr/>
        </p:nvCxnSpPr>
        <p:spPr>
          <a:xfrm>
            <a:off x="6231410" y="5821668"/>
            <a:ext cx="4300657" cy="19836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矩形 144">
            <a:extLst>
              <a:ext uri="{FF2B5EF4-FFF2-40B4-BE49-F238E27FC236}">
                <a16:creationId xmlns:a16="http://schemas.microsoft.com/office/drawing/2014/main" xmlns="" id="{D598D01F-D4F1-4FAF-98CE-2769A36B6DD7}"/>
              </a:ext>
            </a:extLst>
          </p:cNvPr>
          <p:cNvSpPr/>
          <p:nvPr/>
        </p:nvSpPr>
        <p:spPr>
          <a:xfrm>
            <a:off x="8027260" y="5865866"/>
            <a:ext cx="630301" cy="3508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8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15%</a:t>
            </a:r>
            <a:endParaRPr lang="zh-CN" altLang="en-US" sz="168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46" name="矩形 145">
            <a:extLst>
              <a:ext uri="{FF2B5EF4-FFF2-40B4-BE49-F238E27FC236}">
                <a16:creationId xmlns:a16="http://schemas.microsoft.com/office/drawing/2014/main" xmlns="" id="{44B8353B-7460-47C4-86E5-36D6B2EDE1E5}"/>
              </a:ext>
            </a:extLst>
          </p:cNvPr>
          <p:cNvSpPr/>
          <p:nvPr/>
        </p:nvSpPr>
        <p:spPr>
          <a:xfrm>
            <a:off x="8506304" y="5925769"/>
            <a:ext cx="503664" cy="2585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08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[Est.]</a:t>
            </a:r>
            <a:endParaRPr lang="zh-CN" altLang="en-US" sz="108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47" name="矩形 146">
            <a:extLst>
              <a:ext uri="{FF2B5EF4-FFF2-40B4-BE49-F238E27FC236}">
                <a16:creationId xmlns:a16="http://schemas.microsoft.com/office/drawing/2014/main" xmlns="" id="{F2D5C72A-2516-46A4-BBB7-71A27D1D3034}"/>
              </a:ext>
            </a:extLst>
          </p:cNvPr>
          <p:cNvSpPr/>
          <p:nvPr/>
        </p:nvSpPr>
        <p:spPr>
          <a:xfrm>
            <a:off x="7751697" y="6181334"/>
            <a:ext cx="167385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240"/>
              </a:spcBef>
            </a:pP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Module subscription fee</a:t>
            </a:r>
            <a:endParaRPr lang="en-US" altLang="zh-CN" sz="10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50" name="直接连接符 149">
            <a:extLst>
              <a:ext uri="{FF2B5EF4-FFF2-40B4-BE49-F238E27FC236}">
                <a16:creationId xmlns:a16="http://schemas.microsoft.com/office/drawing/2014/main" xmlns="" id="{D14D6469-E0E5-4CED-9768-65090AECCFF6}"/>
              </a:ext>
            </a:extLst>
          </p:cNvPr>
          <p:cNvCxnSpPr>
            <a:cxnSpLocks/>
          </p:cNvCxnSpPr>
          <p:nvPr/>
        </p:nvCxnSpPr>
        <p:spPr>
          <a:xfrm>
            <a:off x="6224419" y="6483823"/>
            <a:ext cx="4300657" cy="19836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任意多边形: 形状 156">
            <a:extLst>
              <a:ext uri="{FF2B5EF4-FFF2-40B4-BE49-F238E27FC236}">
                <a16:creationId xmlns:a16="http://schemas.microsoft.com/office/drawing/2014/main" xmlns="" id="{2D5E31B0-D3A5-400D-B606-CC8C14C2041D}"/>
              </a:ext>
            </a:extLst>
          </p:cNvPr>
          <p:cNvSpPr/>
          <p:nvPr/>
        </p:nvSpPr>
        <p:spPr>
          <a:xfrm rot="16200000">
            <a:off x="6303032" y="63198"/>
            <a:ext cx="1266685" cy="7478497"/>
          </a:xfrm>
          <a:custGeom>
            <a:avLst/>
            <a:gdLst>
              <a:gd name="connsiteX0" fmla="*/ 1055571 w 1055571"/>
              <a:gd name="connsiteY0" fmla="*/ 1456784 h 6232081"/>
              <a:gd name="connsiteX1" fmla="*/ 840227 w 1055571"/>
              <a:gd name="connsiteY1" fmla="*/ 1719751 h 6232081"/>
              <a:gd name="connsiteX2" fmla="*/ 840227 w 1055571"/>
              <a:gd name="connsiteY2" fmla="*/ 1578743 h 6232081"/>
              <a:gd name="connsiteX3" fmla="*/ 744056 w 1055571"/>
              <a:gd name="connsiteY3" fmla="*/ 1578743 h 6232081"/>
              <a:gd name="connsiteX4" fmla="*/ 744056 w 1055571"/>
              <a:gd name="connsiteY4" fmla="*/ 4400600 h 6232081"/>
              <a:gd name="connsiteX5" fmla="*/ 830989 w 1055571"/>
              <a:gd name="connsiteY5" fmla="*/ 4400600 h 6232081"/>
              <a:gd name="connsiteX6" fmla="*/ 830989 w 1055571"/>
              <a:gd name="connsiteY6" fmla="*/ 4259592 h 6232081"/>
              <a:gd name="connsiteX7" fmla="*/ 1046333 w 1055571"/>
              <a:gd name="connsiteY7" fmla="*/ 4522559 h 6232081"/>
              <a:gd name="connsiteX8" fmla="*/ 830989 w 1055571"/>
              <a:gd name="connsiteY8" fmla="*/ 4785526 h 6232081"/>
              <a:gd name="connsiteX9" fmla="*/ 830989 w 1055571"/>
              <a:gd name="connsiteY9" fmla="*/ 4644518 h 6232081"/>
              <a:gd name="connsiteX10" fmla="*/ 744056 w 1055571"/>
              <a:gd name="connsiteY10" fmla="*/ 4644518 h 6232081"/>
              <a:gd name="connsiteX11" fmla="*/ 744056 w 1055571"/>
              <a:gd name="connsiteY11" fmla="*/ 6028916 h 6232081"/>
              <a:gd name="connsiteX12" fmla="*/ 540891 w 1055571"/>
              <a:gd name="connsiteY12" fmla="*/ 6232081 h 6232081"/>
              <a:gd name="connsiteX13" fmla="*/ 337726 w 1055571"/>
              <a:gd name="connsiteY13" fmla="*/ 6028916 h 6232081"/>
              <a:gd name="connsiteX14" fmla="*/ 337726 w 1055571"/>
              <a:gd name="connsiteY14" fmla="*/ 4644518 h 6232081"/>
              <a:gd name="connsiteX15" fmla="*/ 215344 w 1055571"/>
              <a:gd name="connsiteY15" fmla="*/ 4644518 h 6232081"/>
              <a:gd name="connsiteX16" fmla="*/ 215344 w 1055571"/>
              <a:gd name="connsiteY16" fmla="*/ 4785526 h 6232081"/>
              <a:gd name="connsiteX17" fmla="*/ 0 w 1055571"/>
              <a:gd name="connsiteY17" fmla="*/ 4522559 h 6232081"/>
              <a:gd name="connsiteX18" fmla="*/ 215344 w 1055571"/>
              <a:gd name="connsiteY18" fmla="*/ 4259592 h 6232081"/>
              <a:gd name="connsiteX19" fmla="*/ 215344 w 1055571"/>
              <a:gd name="connsiteY19" fmla="*/ 4400600 h 6232081"/>
              <a:gd name="connsiteX20" fmla="*/ 337726 w 1055571"/>
              <a:gd name="connsiteY20" fmla="*/ 4400600 h 6232081"/>
              <a:gd name="connsiteX21" fmla="*/ 337726 w 1055571"/>
              <a:gd name="connsiteY21" fmla="*/ 1578743 h 6232081"/>
              <a:gd name="connsiteX22" fmla="*/ 224582 w 1055571"/>
              <a:gd name="connsiteY22" fmla="*/ 1578743 h 6232081"/>
              <a:gd name="connsiteX23" fmla="*/ 224582 w 1055571"/>
              <a:gd name="connsiteY23" fmla="*/ 1719751 h 6232081"/>
              <a:gd name="connsiteX24" fmla="*/ 9238 w 1055571"/>
              <a:gd name="connsiteY24" fmla="*/ 1456784 h 6232081"/>
              <a:gd name="connsiteX25" fmla="*/ 224582 w 1055571"/>
              <a:gd name="connsiteY25" fmla="*/ 1193817 h 6232081"/>
              <a:gd name="connsiteX26" fmla="*/ 224582 w 1055571"/>
              <a:gd name="connsiteY26" fmla="*/ 1334825 h 6232081"/>
              <a:gd name="connsiteX27" fmla="*/ 337726 w 1055571"/>
              <a:gd name="connsiteY27" fmla="*/ 1334825 h 6232081"/>
              <a:gd name="connsiteX28" fmla="*/ 337726 w 1055571"/>
              <a:gd name="connsiteY28" fmla="*/ 0 h 6232081"/>
              <a:gd name="connsiteX29" fmla="*/ 540891 w 1055571"/>
              <a:gd name="connsiteY29" fmla="*/ 203166 h 6232081"/>
              <a:gd name="connsiteX30" fmla="*/ 744056 w 1055571"/>
              <a:gd name="connsiteY30" fmla="*/ 0 h 6232081"/>
              <a:gd name="connsiteX31" fmla="*/ 744056 w 1055571"/>
              <a:gd name="connsiteY31" fmla="*/ 1334825 h 6232081"/>
              <a:gd name="connsiteX32" fmla="*/ 840227 w 1055571"/>
              <a:gd name="connsiteY32" fmla="*/ 1334825 h 6232081"/>
              <a:gd name="connsiteX33" fmla="*/ 840227 w 1055571"/>
              <a:gd name="connsiteY33" fmla="*/ 1193817 h 62320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1055571" h="6232081">
                <a:moveTo>
                  <a:pt x="1055571" y="1456784"/>
                </a:moveTo>
                <a:lnTo>
                  <a:pt x="840227" y="1719751"/>
                </a:lnTo>
                <a:lnTo>
                  <a:pt x="840227" y="1578743"/>
                </a:lnTo>
                <a:lnTo>
                  <a:pt x="744056" y="1578743"/>
                </a:lnTo>
                <a:lnTo>
                  <a:pt x="744056" y="4400600"/>
                </a:lnTo>
                <a:lnTo>
                  <a:pt x="830989" y="4400600"/>
                </a:lnTo>
                <a:lnTo>
                  <a:pt x="830989" y="4259592"/>
                </a:lnTo>
                <a:lnTo>
                  <a:pt x="1046333" y="4522559"/>
                </a:lnTo>
                <a:lnTo>
                  <a:pt x="830989" y="4785526"/>
                </a:lnTo>
                <a:lnTo>
                  <a:pt x="830989" y="4644518"/>
                </a:lnTo>
                <a:lnTo>
                  <a:pt x="744056" y="4644518"/>
                </a:lnTo>
                <a:lnTo>
                  <a:pt x="744056" y="6028916"/>
                </a:lnTo>
                <a:lnTo>
                  <a:pt x="540891" y="6232081"/>
                </a:lnTo>
                <a:lnTo>
                  <a:pt x="337726" y="6028916"/>
                </a:lnTo>
                <a:lnTo>
                  <a:pt x="337726" y="4644518"/>
                </a:lnTo>
                <a:lnTo>
                  <a:pt x="215344" y="4644518"/>
                </a:lnTo>
                <a:lnTo>
                  <a:pt x="215344" y="4785526"/>
                </a:lnTo>
                <a:lnTo>
                  <a:pt x="0" y="4522559"/>
                </a:lnTo>
                <a:lnTo>
                  <a:pt x="215344" y="4259592"/>
                </a:lnTo>
                <a:lnTo>
                  <a:pt x="215344" y="4400600"/>
                </a:lnTo>
                <a:lnTo>
                  <a:pt x="337726" y="4400600"/>
                </a:lnTo>
                <a:lnTo>
                  <a:pt x="337726" y="1578743"/>
                </a:lnTo>
                <a:lnTo>
                  <a:pt x="224582" y="1578743"/>
                </a:lnTo>
                <a:lnTo>
                  <a:pt x="224582" y="1719751"/>
                </a:lnTo>
                <a:lnTo>
                  <a:pt x="9238" y="1456784"/>
                </a:lnTo>
                <a:lnTo>
                  <a:pt x="224582" y="1193817"/>
                </a:lnTo>
                <a:lnTo>
                  <a:pt x="224582" y="1334825"/>
                </a:lnTo>
                <a:lnTo>
                  <a:pt x="337726" y="1334825"/>
                </a:lnTo>
                <a:lnTo>
                  <a:pt x="337726" y="0"/>
                </a:lnTo>
                <a:lnTo>
                  <a:pt x="540891" y="203166"/>
                </a:lnTo>
                <a:lnTo>
                  <a:pt x="744056" y="0"/>
                </a:lnTo>
                <a:lnTo>
                  <a:pt x="744056" y="1334825"/>
                </a:lnTo>
                <a:lnTo>
                  <a:pt x="840227" y="1334825"/>
                </a:lnTo>
                <a:lnTo>
                  <a:pt x="840227" y="1193817"/>
                </a:lnTo>
                <a:close/>
              </a:path>
            </a:pathLst>
          </a:cu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160"/>
          </a:p>
        </p:txBody>
      </p:sp>
      <p:sp>
        <p:nvSpPr>
          <p:cNvPr id="158" name="矩形 157">
            <a:extLst>
              <a:ext uri="{FF2B5EF4-FFF2-40B4-BE49-F238E27FC236}">
                <a16:creationId xmlns:a16="http://schemas.microsoft.com/office/drawing/2014/main" xmlns="" id="{42A3953C-B793-468D-A6D9-A97CF514F0B7}"/>
              </a:ext>
            </a:extLst>
          </p:cNvPr>
          <p:cNvSpPr/>
          <p:nvPr/>
        </p:nvSpPr>
        <p:spPr>
          <a:xfrm>
            <a:off x="7368617" y="3599737"/>
            <a:ext cx="2516123" cy="3744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2160"/>
              </a:lnSpc>
            </a:pPr>
            <a:r>
              <a:rPr lang="zh-CN" altLang="en-US" sz="16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Annual </a:t>
            </a:r>
            <a:r>
              <a:rPr lang="en-US" altLang="zh-CN" sz="160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zh-CN" altLang="en-US" sz="160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ervice </a:t>
            </a:r>
            <a:r>
              <a:rPr lang="en-US" altLang="zh-CN" sz="160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Charge</a:t>
            </a:r>
            <a:endParaRPr lang="en-US" altLang="zh-CN" sz="16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xmlns="" id="{041BC93B-241D-4197-B322-AE62AD744E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Profit </a:t>
            </a:r>
            <a:r>
              <a:rPr lang="en-US" altLang="zh-CN" dirty="0" smtClean="0"/>
              <a:t>M</a:t>
            </a:r>
            <a:r>
              <a:rPr lang="zh-CN" altLang="en-US" dirty="0" smtClean="0"/>
              <a:t>odel</a:t>
            </a:r>
            <a:endParaRPr lang="zh-CN" altLang="en-US" dirty="0"/>
          </a:p>
        </p:txBody>
      </p:sp>
      <p:sp>
        <p:nvSpPr>
          <p:cNvPr id="75" name="矩形 83">
            <a:extLst>
              <a:ext uri="{FF2B5EF4-FFF2-40B4-BE49-F238E27FC236}">
                <a16:creationId xmlns:a16="http://schemas.microsoft.com/office/drawing/2014/main" xmlns="" id="{E0ABB0BD-A57A-450D-893A-F15CA5EECCCA}"/>
              </a:ext>
            </a:extLst>
          </p:cNvPr>
          <p:cNvSpPr/>
          <p:nvPr/>
        </p:nvSpPr>
        <p:spPr>
          <a:xfrm>
            <a:off x="5658905" y="2083985"/>
            <a:ext cx="6158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$30K</a:t>
            </a:r>
            <a:endParaRPr lang="zh-CN" altLang="en-US" sz="1400" dirty="0"/>
          </a:p>
        </p:txBody>
      </p:sp>
      <p:sp>
        <p:nvSpPr>
          <p:cNvPr id="76" name="矩形 83">
            <a:extLst>
              <a:ext uri="{FF2B5EF4-FFF2-40B4-BE49-F238E27FC236}">
                <a16:creationId xmlns:a16="http://schemas.microsoft.com/office/drawing/2014/main" xmlns="" id="{E0ABB0BD-A57A-450D-893A-F15CA5EECCCA}"/>
              </a:ext>
            </a:extLst>
          </p:cNvPr>
          <p:cNvSpPr/>
          <p:nvPr/>
        </p:nvSpPr>
        <p:spPr>
          <a:xfrm>
            <a:off x="5658905" y="2654450"/>
            <a:ext cx="6158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$10K</a:t>
            </a:r>
            <a:endParaRPr lang="zh-CN" altLang="en-US" sz="1400" dirty="0"/>
          </a:p>
        </p:txBody>
      </p:sp>
      <p:sp>
        <p:nvSpPr>
          <p:cNvPr id="77" name="矩形 86">
            <a:extLst>
              <a:ext uri="{FF2B5EF4-FFF2-40B4-BE49-F238E27FC236}">
                <a16:creationId xmlns:a16="http://schemas.microsoft.com/office/drawing/2014/main" xmlns="" id="{A4A46088-3703-4F5E-8C45-CF257A8B1D68}"/>
              </a:ext>
            </a:extLst>
          </p:cNvPr>
          <p:cNvSpPr/>
          <p:nvPr/>
        </p:nvSpPr>
        <p:spPr>
          <a:xfrm>
            <a:off x="5476963" y="2899377"/>
            <a:ext cx="97975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</a:t>
            </a:r>
            <a:r>
              <a:rPr lang="zh-CN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SMEs</a:t>
            </a:r>
            <a:r>
              <a:rPr lang="en-US" altLang="zh-CN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mean]</a:t>
            </a:r>
            <a:endParaRPr lang="zh-CN" altLang="en-US" sz="1000" dirty="0"/>
          </a:p>
        </p:txBody>
      </p:sp>
      <p:sp>
        <p:nvSpPr>
          <p:cNvPr id="78" name="矩形 88">
            <a:extLst>
              <a:ext uri="{FF2B5EF4-FFF2-40B4-BE49-F238E27FC236}">
                <a16:creationId xmlns:a16="http://schemas.microsoft.com/office/drawing/2014/main" xmlns="" id="{1D055FC0-6663-4ECB-A5E1-DFC2C9F6C65D}"/>
              </a:ext>
            </a:extLst>
          </p:cNvPr>
          <p:cNvSpPr/>
          <p:nvPr/>
        </p:nvSpPr>
        <p:spPr>
          <a:xfrm>
            <a:off x="7127767" y="4702517"/>
            <a:ext cx="1116011" cy="4257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240"/>
              </a:spcBef>
            </a:pP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Cloud </a:t>
            </a:r>
            <a:r>
              <a:rPr lang="zh-CN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platform</a:t>
            </a:r>
            <a:endParaRPr lang="en-US" altLang="zh-CN" sz="1000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240"/>
              </a:spcBef>
            </a:pPr>
            <a:r>
              <a:rPr lang="zh-CN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service </a:t>
            </a:r>
            <a:r>
              <a:rPr lang="en-US" altLang="zh-CN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charge</a:t>
            </a:r>
            <a:endParaRPr lang="en-US" altLang="zh-CN" sz="1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9" name="矩形 89">
            <a:extLst>
              <a:ext uri="{FF2B5EF4-FFF2-40B4-BE49-F238E27FC236}">
                <a16:creationId xmlns:a16="http://schemas.microsoft.com/office/drawing/2014/main" xmlns="" id="{79B7D9F6-710D-4B88-8024-FE69BFA0732D}"/>
              </a:ext>
            </a:extLst>
          </p:cNvPr>
          <p:cNvSpPr/>
          <p:nvPr/>
        </p:nvSpPr>
        <p:spPr>
          <a:xfrm>
            <a:off x="8084532" y="4815666"/>
            <a:ext cx="101021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240"/>
              </a:spcBef>
            </a:pPr>
            <a:r>
              <a:rPr lang="zh-CN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Development</a:t>
            </a:r>
            <a:endParaRPr lang="en-US" altLang="zh-CN" sz="1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0" name="矩形 90">
            <a:extLst>
              <a:ext uri="{FF2B5EF4-FFF2-40B4-BE49-F238E27FC236}">
                <a16:creationId xmlns:a16="http://schemas.microsoft.com/office/drawing/2014/main" xmlns="" id="{B5241329-A226-4080-B4D1-5B0C23DDF26E}"/>
              </a:ext>
            </a:extLst>
          </p:cNvPr>
          <p:cNvSpPr/>
          <p:nvPr/>
        </p:nvSpPr>
        <p:spPr>
          <a:xfrm>
            <a:off x="8969416" y="4714592"/>
            <a:ext cx="1015021" cy="4257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240"/>
              </a:spcBef>
            </a:pPr>
            <a:r>
              <a:rPr lang="zh-CN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Infrastructure</a:t>
            </a:r>
            <a:endParaRPr lang="en-US" altLang="zh-CN" sz="1000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spcBef>
                <a:spcPts val="240"/>
              </a:spcBef>
            </a:pPr>
            <a:r>
              <a:rPr lang="zh-CN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expansion</a:t>
            </a:r>
            <a:endParaRPr lang="en-US" altLang="zh-CN" sz="1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1" name="矩形 88">
            <a:extLst>
              <a:ext uri="{FF2B5EF4-FFF2-40B4-BE49-F238E27FC236}">
                <a16:creationId xmlns:a16="http://schemas.microsoft.com/office/drawing/2014/main" xmlns="" id="{1D055FC0-6663-4ECB-A5E1-DFC2C9F6C65D}"/>
              </a:ext>
            </a:extLst>
          </p:cNvPr>
          <p:cNvSpPr/>
          <p:nvPr/>
        </p:nvSpPr>
        <p:spPr>
          <a:xfrm>
            <a:off x="7141645" y="5413887"/>
            <a:ext cx="1116011" cy="4257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240"/>
              </a:spcBef>
            </a:pP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Cloud </a:t>
            </a:r>
            <a:r>
              <a:rPr lang="zh-CN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platform</a:t>
            </a:r>
            <a:endParaRPr lang="en-US" altLang="zh-CN" sz="1000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240"/>
              </a:spcBef>
            </a:pPr>
            <a:r>
              <a:rPr lang="zh-CN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service </a:t>
            </a:r>
            <a:r>
              <a:rPr lang="en-US" altLang="zh-CN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charge</a:t>
            </a:r>
            <a:endParaRPr lang="en-US" altLang="zh-CN" sz="1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4" name="矩形 89">
            <a:extLst>
              <a:ext uri="{FF2B5EF4-FFF2-40B4-BE49-F238E27FC236}">
                <a16:creationId xmlns:a16="http://schemas.microsoft.com/office/drawing/2014/main" xmlns="" id="{79B7D9F6-710D-4B88-8024-FE69BFA0732D}"/>
              </a:ext>
            </a:extLst>
          </p:cNvPr>
          <p:cNvSpPr/>
          <p:nvPr/>
        </p:nvSpPr>
        <p:spPr>
          <a:xfrm>
            <a:off x="8098410" y="5527036"/>
            <a:ext cx="101021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240"/>
              </a:spcBef>
            </a:pPr>
            <a:r>
              <a:rPr lang="zh-CN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Development</a:t>
            </a:r>
            <a:endParaRPr lang="en-US" altLang="zh-CN" sz="1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4" name="矩形 90">
            <a:extLst>
              <a:ext uri="{FF2B5EF4-FFF2-40B4-BE49-F238E27FC236}">
                <a16:creationId xmlns:a16="http://schemas.microsoft.com/office/drawing/2014/main" xmlns="" id="{B5241329-A226-4080-B4D1-5B0C23DDF26E}"/>
              </a:ext>
            </a:extLst>
          </p:cNvPr>
          <p:cNvSpPr/>
          <p:nvPr/>
        </p:nvSpPr>
        <p:spPr>
          <a:xfrm>
            <a:off x="8983294" y="5425962"/>
            <a:ext cx="1015021" cy="4257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240"/>
              </a:spcBef>
            </a:pPr>
            <a:r>
              <a:rPr lang="zh-CN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Infrastructure</a:t>
            </a:r>
            <a:endParaRPr lang="en-US" altLang="zh-CN" sz="1000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spcBef>
                <a:spcPts val="240"/>
              </a:spcBef>
            </a:pPr>
            <a:r>
              <a:rPr lang="zh-CN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expansion</a:t>
            </a:r>
            <a:endParaRPr lang="en-US" altLang="zh-CN" sz="1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545716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50A03788-192B-4E12-9698-BAC5ABE2BE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Before PropheTech</a:t>
            </a:r>
            <a:endParaRPr lang="zh-CN" altLang="en-US" dirty="0"/>
          </a:p>
        </p:txBody>
      </p:sp>
      <p:grpSp>
        <p:nvGrpSpPr>
          <p:cNvPr id="256" name="组合 255">
            <a:extLst>
              <a:ext uri="{FF2B5EF4-FFF2-40B4-BE49-F238E27FC236}">
                <a16:creationId xmlns:a16="http://schemas.microsoft.com/office/drawing/2014/main" xmlns="" id="{6AFCD898-933D-4946-BB5D-24C68F3A7EDB}"/>
              </a:ext>
            </a:extLst>
          </p:cNvPr>
          <p:cNvGrpSpPr/>
          <p:nvPr/>
        </p:nvGrpSpPr>
        <p:grpSpPr>
          <a:xfrm>
            <a:off x="2063754" y="1888842"/>
            <a:ext cx="2846438" cy="405519"/>
            <a:chOff x="2063754" y="2023322"/>
            <a:chExt cx="2846438" cy="405519"/>
          </a:xfrm>
        </p:grpSpPr>
        <p:sp>
          <p:nvSpPr>
            <p:cNvPr id="3" name="矩形: 圆顶角 2">
              <a:extLst>
                <a:ext uri="{FF2B5EF4-FFF2-40B4-BE49-F238E27FC236}">
                  <a16:creationId xmlns:a16="http://schemas.microsoft.com/office/drawing/2014/main" xmlns="" id="{D77F5986-B100-461C-AF16-A1A4A818AE38}"/>
                </a:ext>
              </a:extLst>
            </p:cNvPr>
            <p:cNvSpPr/>
            <p:nvPr/>
          </p:nvSpPr>
          <p:spPr>
            <a:xfrm>
              <a:off x="2063754" y="2023322"/>
              <a:ext cx="2846438" cy="405519"/>
            </a:xfrm>
            <a:prstGeom prst="round2SameRect">
              <a:avLst>
                <a:gd name="adj1" fmla="val 50000"/>
                <a:gd name="adj2" fmla="val 0"/>
              </a:avLst>
            </a:prstGeom>
            <a:noFill/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67" name="文本框 66">
              <a:extLst>
                <a:ext uri="{FF2B5EF4-FFF2-40B4-BE49-F238E27FC236}">
                  <a16:creationId xmlns:a16="http://schemas.microsoft.com/office/drawing/2014/main" xmlns="" id="{56A5EEFC-7ED3-4A93-8208-33F1796C2E12}"/>
                </a:ext>
              </a:extLst>
            </p:cNvPr>
            <p:cNvSpPr txBox="1"/>
            <p:nvPr/>
          </p:nvSpPr>
          <p:spPr>
            <a:xfrm>
              <a:off x="2134459" y="2051733"/>
              <a:ext cx="27730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Traditional</a:t>
              </a:r>
              <a:r>
                <a:rPr lang="en-US" altLang="zh-CN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 </a:t>
              </a:r>
              <a:r>
                <a:rPr lang="en-US" altLang="zh-CN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A</a:t>
              </a:r>
              <a:r>
                <a:rPr lang="zh-CN" altLang="en-US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rchitecture</a:t>
              </a:r>
              <a:endPara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279" name="组合 278">
            <a:extLst>
              <a:ext uri="{FF2B5EF4-FFF2-40B4-BE49-F238E27FC236}">
                <a16:creationId xmlns:a16="http://schemas.microsoft.com/office/drawing/2014/main" xmlns="" id="{5B955F20-D045-44AE-8C61-788F9EC1E1C3}"/>
              </a:ext>
            </a:extLst>
          </p:cNvPr>
          <p:cNvGrpSpPr/>
          <p:nvPr/>
        </p:nvGrpSpPr>
        <p:grpSpPr>
          <a:xfrm>
            <a:off x="850999" y="2356675"/>
            <a:ext cx="2680066" cy="1859679"/>
            <a:chOff x="689776" y="2359959"/>
            <a:chExt cx="3327783" cy="1859679"/>
          </a:xfrm>
        </p:grpSpPr>
        <p:grpSp>
          <p:nvGrpSpPr>
            <p:cNvPr id="75" name="组合 74">
              <a:extLst>
                <a:ext uri="{FF2B5EF4-FFF2-40B4-BE49-F238E27FC236}">
                  <a16:creationId xmlns:a16="http://schemas.microsoft.com/office/drawing/2014/main" xmlns="" id="{3038942D-63CD-4B43-B2AB-160D3EB13ED0}"/>
                </a:ext>
              </a:extLst>
            </p:cNvPr>
            <p:cNvGrpSpPr/>
            <p:nvPr/>
          </p:nvGrpSpPr>
          <p:grpSpPr>
            <a:xfrm>
              <a:off x="689776" y="2918335"/>
              <a:ext cx="2615572" cy="1301303"/>
              <a:chOff x="1081580" y="3458834"/>
              <a:chExt cx="2615572" cy="1301303"/>
            </a:xfrm>
          </p:grpSpPr>
          <p:grpSp>
            <p:nvGrpSpPr>
              <p:cNvPr id="39" name="组合 38">
                <a:extLst>
                  <a:ext uri="{FF2B5EF4-FFF2-40B4-BE49-F238E27FC236}">
                    <a16:creationId xmlns:a16="http://schemas.microsoft.com/office/drawing/2014/main" xmlns="" id="{A6B943A1-EEB2-486F-975E-625EECA7F9A0}"/>
                  </a:ext>
                </a:extLst>
              </p:cNvPr>
              <p:cNvGrpSpPr/>
              <p:nvPr/>
            </p:nvGrpSpPr>
            <p:grpSpPr>
              <a:xfrm>
                <a:off x="1248307" y="3521531"/>
                <a:ext cx="369334" cy="369332"/>
                <a:chOff x="5526310" y="2769920"/>
                <a:chExt cx="468003" cy="468000"/>
              </a:xfrm>
            </p:grpSpPr>
            <p:pic>
              <p:nvPicPr>
                <p:cNvPr id="40" name="图片 39">
                  <a:extLst>
                    <a:ext uri="{FF2B5EF4-FFF2-40B4-BE49-F238E27FC236}">
                      <a16:creationId xmlns:a16="http://schemas.microsoft.com/office/drawing/2014/main" xmlns="" id="{DBD23AD0-D8AD-4900-B94E-EC00A313897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665205" y="3096385"/>
                  <a:ext cx="196181" cy="105096"/>
                </a:xfrm>
                <a:prstGeom prst="rect">
                  <a:avLst/>
                </a:prstGeom>
              </p:spPr>
            </p:pic>
            <p:grpSp>
              <p:nvGrpSpPr>
                <p:cNvPr id="41" name="组合 40">
                  <a:extLst>
                    <a:ext uri="{FF2B5EF4-FFF2-40B4-BE49-F238E27FC236}">
                      <a16:creationId xmlns:a16="http://schemas.microsoft.com/office/drawing/2014/main" xmlns="" id="{4B505659-3819-49F0-BC8F-AD67BBCD7D17}"/>
                    </a:ext>
                  </a:extLst>
                </p:cNvPr>
                <p:cNvGrpSpPr/>
                <p:nvPr/>
              </p:nvGrpSpPr>
              <p:grpSpPr>
                <a:xfrm>
                  <a:off x="5526310" y="2769920"/>
                  <a:ext cx="468003" cy="468000"/>
                  <a:chOff x="8508228" y="3324219"/>
                  <a:chExt cx="649231" cy="648793"/>
                </a:xfrm>
              </p:grpSpPr>
              <p:sp>
                <p:nvSpPr>
                  <p:cNvPr id="42" name="Rectangle: Rounded Corners 228">
                    <a:extLst>
                      <a:ext uri="{FF2B5EF4-FFF2-40B4-BE49-F238E27FC236}">
                        <a16:creationId xmlns:a16="http://schemas.microsoft.com/office/drawing/2014/main" xmlns="" id="{A229AFEC-8478-4A27-B111-2C67BB3F3D0C}"/>
                      </a:ext>
                    </a:extLst>
                  </p:cNvPr>
                  <p:cNvSpPr/>
                  <p:nvPr/>
                </p:nvSpPr>
                <p:spPr>
                  <a:xfrm>
                    <a:off x="8508228" y="3324219"/>
                    <a:ext cx="649231" cy="648793"/>
                  </a:xfrm>
                  <a:prstGeom prst="roundRect">
                    <a:avLst>
                      <a:gd name="adj" fmla="val 5556"/>
                    </a:avLst>
                  </a:prstGeom>
                  <a:noFill/>
                  <a:ln w="22225">
                    <a:solidFill>
                      <a:srgbClr val="6488A5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endParaRPr>
                  </a:p>
                </p:txBody>
              </p:sp>
              <p:pic>
                <p:nvPicPr>
                  <p:cNvPr id="43" name="图片 42">
                    <a:extLst>
                      <a:ext uri="{FF2B5EF4-FFF2-40B4-BE49-F238E27FC236}">
                        <a16:creationId xmlns:a16="http://schemas.microsoft.com/office/drawing/2014/main" xmlns="" id="{E36BF14C-7279-4F4E-A620-BFC2AE5D1C4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564196" y="3447479"/>
                    <a:ext cx="492967" cy="261137"/>
                  </a:xfrm>
                  <a:prstGeom prst="rect">
                    <a:avLst/>
                  </a:prstGeom>
                </p:spPr>
              </p:pic>
            </p:grpSp>
          </p:grpSp>
          <p:sp>
            <p:nvSpPr>
              <p:cNvPr id="68" name="矩形: 剪去顶角 67">
                <a:extLst>
                  <a:ext uri="{FF2B5EF4-FFF2-40B4-BE49-F238E27FC236}">
                    <a16:creationId xmlns:a16="http://schemas.microsoft.com/office/drawing/2014/main" xmlns="" id="{C4871C09-D668-4662-A45A-AE4531C627F9}"/>
                  </a:ext>
                </a:extLst>
              </p:cNvPr>
              <p:cNvSpPr/>
              <p:nvPr/>
            </p:nvSpPr>
            <p:spPr>
              <a:xfrm>
                <a:off x="1081580" y="3945841"/>
                <a:ext cx="2615572" cy="757608"/>
              </a:xfrm>
              <a:prstGeom prst="snip2SameRect">
                <a:avLst>
                  <a:gd name="adj1" fmla="val 17127"/>
                  <a:gd name="adj2" fmla="val 0"/>
                </a:avLst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69" name="矩形: 剪去顶角 68">
                <a:extLst>
                  <a:ext uri="{FF2B5EF4-FFF2-40B4-BE49-F238E27FC236}">
                    <a16:creationId xmlns:a16="http://schemas.microsoft.com/office/drawing/2014/main" xmlns="" id="{F8D3D798-77E5-4606-93DB-337824F7813F}"/>
                  </a:ext>
                </a:extLst>
              </p:cNvPr>
              <p:cNvSpPr/>
              <p:nvPr/>
            </p:nvSpPr>
            <p:spPr>
              <a:xfrm flipV="1">
                <a:off x="1088952" y="3458834"/>
                <a:ext cx="2608200" cy="486936"/>
              </a:xfrm>
              <a:prstGeom prst="snip2SameRect">
                <a:avLst>
                  <a:gd name="adj1" fmla="val 25205"/>
                  <a:gd name="adj2" fmla="val 0"/>
                </a:avLst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70" name="文本框 69">
                <a:extLst>
                  <a:ext uri="{FF2B5EF4-FFF2-40B4-BE49-F238E27FC236}">
                    <a16:creationId xmlns:a16="http://schemas.microsoft.com/office/drawing/2014/main" xmlns="" id="{257877B1-8F12-4ED3-8BDE-E825ACED104E}"/>
                  </a:ext>
                </a:extLst>
              </p:cNvPr>
              <p:cNvSpPr txBox="1"/>
              <p:nvPr/>
            </p:nvSpPr>
            <p:spPr>
              <a:xfrm>
                <a:off x="1604994" y="3543079"/>
                <a:ext cx="201121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6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</a:rPr>
                  <a:t>Physical servers</a:t>
                </a:r>
              </a:p>
            </p:txBody>
          </p:sp>
          <p:grpSp>
            <p:nvGrpSpPr>
              <p:cNvPr id="73" name="组合 72">
                <a:extLst>
                  <a:ext uri="{FF2B5EF4-FFF2-40B4-BE49-F238E27FC236}">
                    <a16:creationId xmlns:a16="http://schemas.microsoft.com/office/drawing/2014/main" xmlns="" id="{21022702-C73C-49C9-9AA2-E7DC6FEA0123}"/>
                  </a:ext>
                </a:extLst>
              </p:cNvPr>
              <p:cNvGrpSpPr/>
              <p:nvPr/>
            </p:nvGrpSpPr>
            <p:grpSpPr>
              <a:xfrm>
                <a:off x="1358988" y="4124875"/>
                <a:ext cx="1079086" cy="635262"/>
                <a:chOff x="4419040" y="3843526"/>
                <a:chExt cx="1079086" cy="635262"/>
              </a:xfrm>
            </p:grpSpPr>
            <p:grpSp>
              <p:nvGrpSpPr>
                <p:cNvPr id="17" name="组合 16">
                  <a:extLst>
                    <a:ext uri="{FF2B5EF4-FFF2-40B4-BE49-F238E27FC236}">
                      <a16:creationId xmlns:a16="http://schemas.microsoft.com/office/drawing/2014/main" xmlns="" id="{EAC05558-7B9A-47C4-8407-D571D3EA9B5D}"/>
                    </a:ext>
                  </a:extLst>
                </p:cNvPr>
                <p:cNvGrpSpPr/>
                <p:nvPr/>
              </p:nvGrpSpPr>
              <p:grpSpPr>
                <a:xfrm>
                  <a:off x="4759898" y="3843526"/>
                  <a:ext cx="367730" cy="367730"/>
                  <a:chOff x="5879168" y="2564745"/>
                  <a:chExt cx="483395" cy="483071"/>
                </a:xfrm>
              </p:grpSpPr>
              <p:sp>
                <p:nvSpPr>
                  <p:cNvPr id="18" name="Rectangle: Rounded Corners 228">
                    <a:extLst>
                      <a:ext uri="{FF2B5EF4-FFF2-40B4-BE49-F238E27FC236}">
                        <a16:creationId xmlns:a16="http://schemas.microsoft.com/office/drawing/2014/main" xmlns="" id="{745FCDEA-041A-4502-8A64-39A44F31397F}"/>
                      </a:ext>
                    </a:extLst>
                  </p:cNvPr>
                  <p:cNvSpPr/>
                  <p:nvPr/>
                </p:nvSpPr>
                <p:spPr>
                  <a:xfrm>
                    <a:off x="5879168" y="2564745"/>
                    <a:ext cx="483395" cy="483071"/>
                  </a:xfrm>
                  <a:prstGeom prst="roundRect">
                    <a:avLst>
                      <a:gd name="adj" fmla="val 5556"/>
                    </a:avLst>
                  </a:prstGeom>
                  <a:noFill/>
                  <a:ln w="22860">
                    <a:solidFill>
                      <a:srgbClr val="6488A5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endParaRPr>
                  </a:p>
                </p:txBody>
              </p:sp>
              <p:pic>
                <p:nvPicPr>
                  <p:cNvPr id="20" name="Picture 2">
                    <a:extLst>
                      <a:ext uri="{FF2B5EF4-FFF2-40B4-BE49-F238E27FC236}">
                        <a16:creationId xmlns:a16="http://schemas.microsoft.com/office/drawing/2014/main" xmlns="" id="{DFF5FE27-F559-4B66-B400-C3CBB7090AB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938090" y="2586813"/>
                    <a:ext cx="360002" cy="432000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71" name="文本框 70">
                  <a:extLst>
                    <a:ext uri="{FF2B5EF4-FFF2-40B4-BE49-F238E27FC236}">
                      <a16:creationId xmlns:a16="http://schemas.microsoft.com/office/drawing/2014/main" xmlns="" id="{2FA35E44-FC42-4964-A64E-91ADB0BEBC35}"/>
                    </a:ext>
                  </a:extLst>
                </p:cNvPr>
                <p:cNvSpPr txBox="1"/>
                <p:nvPr/>
              </p:nvSpPr>
              <p:spPr>
                <a:xfrm>
                  <a:off x="4419040" y="4171011"/>
                  <a:ext cx="1079086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14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ea"/>
                    </a:rPr>
                    <a:t>Linux</a:t>
                  </a:r>
                  <a:endParaRPr lang="zh-CN" altLang="en-US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</a:endParaRPr>
                </a:p>
              </p:txBody>
            </p:sp>
          </p:grpSp>
          <p:grpSp>
            <p:nvGrpSpPr>
              <p:cNvPr id="74" name="组合 73">
                <a:extLst>
                  <a:ext uri="{FF2B5EF4-FFF2-40B4-BE49-F238E27FC236}">
                    <a16:creationId xmlns:a16="http://schemas.microsoft.com/office/drawing/2014/main" xmlns="" id="{BCE8051F-4D6F-480C-96D4-1DE8DC948868}"/>
                  </a:ext>
                </a:extLst>
              </p:cNvPr>
              <p:cNvGrpSpPr/>
              <p:nvPr/>
            </p:nvGrpSpPr>
            <p:grpSpPr>
              <a:xfrm>
                <a:off x="2251538" y="4131792"/>
                <a:ext cx="1173285" cy="625001"/>
                <a:chOff x="5311590" y="3850443"/>
                <a:chExt cx="1173285" cy="625001"/>
              </a:xfrm>
            </p:grpSpPr>
            <p:grpSp>
              <p:nvGrpSpPr>
                <p:cNvPr id="14" name="组合 13">
                  <a:extLst>
                    <a:ext uri="{FF2B5EF4-FFF2-40B4-BE49-F238E27FC236}">
                      <a16:creationId xmlns:a16="http://schemas.microsoft.com/office/drawing/2014/main" xmlns="" id="{7D9DC0ED-D305-42D2-9307-29767E415EE9}"/>
                    </a:ext>
                  </a:extLst>
                </p:cNvPr>
                <p:cNvGrpSpPr/>
                <p:nvPr/>
              </p:nvGrpSpPr>
              <p:grpSpPr>
                <a:xfrm>
                  <a:off x="5766728" y="3850443"/>
                  <a:ext cx="367730" cy="367730"/>
                  <a:chOff x="4573034" y="2297501"/>
                  <a:chExt cx="649228" cy="648793"/>
                </a:xfrm>
              </p:grpSpPr>
              <p:sp>
                <p:nvSpPr>
                  <p:cNvPr id="15" name="Rectangle: Rounded Corners 228">
                    <a:extLst>
                      <a:ext uri="{FF2B5EF4-FFF2-40B4-BE49-F238E27FC236}">
                        <a16:creationId xmlns:a16="http://schemas.microsoft.com/office/drawing/2014/main" xmlns="" id="{0AB2A175-3C43-4C4B-9F3A-F45844217A11}"/>
                      </a:ext>
                    </a:extLst>
                  </p:cNvPr>
                  <p:cNvSpPr/>
                  <p:nvPr/>
                </p:nvSpPr>
                <p:spPr>
                  <a:xfrm>
                    <a:off x="4573034" y="2297501"/>
                    <a:ext cx="649228" cy="648793"/>
                  </a:xfrm>
                  <a:prstGeom prst="roundRect">
                    <a:avLst>
                      <a:gd name="adj" fmla="val 5556"/>
                    </a:avLst>
                  </a:prstGeom>
                  <a:noFill/>
                  <a:ln w="22860">
                    <a:solidFill>
                      <a:srgbClr val="6488A5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endParaRPr>
                  </a:p>
                </p:txBody>
              </p:sp>
              <p:pic>
                <p:nvPicPr>
                  <p:cNvPr id="16" name="Picture 6" descr="Image result for microsoft windows logo">
                    <a:extLst>
                      <a:ext uri="{FF2B5EF4-FFF2-40B4-BE49-F238E27FC236}">
                        <a16:creationId xmlns:a16="http://schemas.microsoft.com/office/drawing/2014/main" xmlns="" id="{14620C85-E5E7-4296-AD95-83145D3742F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5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4717964" y="2407736"/>
                    <a:ext cx="439275" cy="439277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sp>
              <p:nvSpPr>
                <p:cNvPr id="72" name="文本框 71">
                  <a:extLst>
                    <a:ext uri="{FF2B5EF4-FFF2-40B4-BE49-F238E27FC236}">
                      <a16:creationId xmlns:a16="http://schemas.microsoft.com/office/drawing/2014/main" xmlns="" id="{2F46749D-8ECE-424C-9AD7-BC9746774FCE}"/>
                    </a:ext>
                  </a:extLst>
                </p:cNvPr>
                <p:cNvSpPr txBox="1"/>
                <p:nvPr/>
              </p:nvSpPr>
              <p:spPr>
                <a:xfrm>
                  <a:off x="5311590" y="4167667"/>
                  <a:ext cx="1173285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14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ea"/>
                    </a:rPr>
                    <a:t>Windows</a:t>
                  </a:r>
                  <a:endParaRPr lang="zh-CN" altLang="en-US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</a:endParaRPr>
                </a:p>
              </p:txBody>
            </p:sp>
          </p:grpSp>
        </p:grpSp>
        <p:grpSp>
          <p:nvGrpSpPr>
            <p:cNvPr id="244" name="组合 243">
              <a:extLst>
                <a:ext uri="{FF2B5EF4-FFF2-40B4-BE49-F238E27FC236}">
                  <a16:creationId xmlns:a16="http://schemas.microsoft.com/office/drawing/2014/main" xmlns="" id="{E640B271-5AEB-4BA5-9649-801BC591A7FC}"/>
                </a:ext>
              </a:extLst>
            </p:cNvPr>
            <p:cNvGrpSpPr/>
            <p:nvPr/>
          </p:nvGrpSpPr>
          <p:grpSpPr>
            <a:xfrm>
              <a:off x="1928353" y="2359959"/>
              <a:ext cx="2089206" cy="508850"/>
              <a:chOff x="1907533" y="2604162"/>
              <a:chExt cx="2089206" cy="508850"/>
            </a:xfrm>
          </p:grpSpPr>
          <p:cxnSp>
            <p:nvCxnSpPr>
              <p:cNvPr id="196" name="直接连接符 195">
                <a:extLst>
                  <a:ext uri="{FF2B5EF4-FFF2-40B4-BE49-F238E27FC236}">
                    <a16:creationId xmlns:a16="http://schemas.microsoft.com/office/drawing/2014/main" xmlns="" id="{23ABEA4A-8D44-4DA1-8F8C-226C092EB8E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96739" y="2604162"/>
                <a:ext cx="0" cy="249312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直接连接符 205">
                <a:extLst>
                  <a:ext uri="{FF2B5EF4-FFF2-40B4-BE49-F238E27FC236}">
                    <a16:creationId xmlns:a16="http://schemas.microsoft.com/office/drawing/2014/main" xmlns="" id="{F15D9E49-B88C-49A4-B0D8-A44AB72672D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907534" y="2853474"/>
                <a:ext cx="2089205" cy="0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直接连接符 208">
                <a:extLst>
                  <a:ext uri="{FF2B5EF4-FFF2-40B4-BE49-F238E27FC236}">
                    <a16:creationId xmlns:a16="http://schemas.microsoft.com/office/drawing/2014/main" xmlns="" id="{5D49B4D2-8577-4491-AC1A-5FD640A589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7533" y="2853474"/>
                <a:ext cx="0" cy="259538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80" name="组合 279">
            <a:extLst>
              <a:ext uri="{FF2B5EF4-FFF2-40B4-BE49-F238E27FC236}">
                <a16:creationId xmlns:a16="http://schemas.microsoft.com/office/drawing/2014/main" xmlns="" id="{A49DE697-9C50-4BAA-8A2C-7A7B3897D782}"/>
              </a:ext>
            </a:extLst>
          </p:cNvPr>
          <p:cNvGrpSpPr/>
          <p:nvPr/>
        </p:nvGrpSpPr>
        <p:grpSpPr>
          <a:xfrm>
            <a:off x="164122" y="4200331"/>
            <a:ext cx="3291301" cy="1723266"/>
            <a:chOff x="164122" y="4200331"/>
            <a:chExt cx="3291301" cy="1723266"/>
          </a:xfrm>
        </p:grpSpPr>
        <p:grpSp>
          <p:nvGrpSpPr>
            <p:cNvPr id="220" name="组合 219">
              <a:extLst>
                <a:ext uri="{FF2B5EF4-FFF2-40B4-BE49-F238E27FC236}">
                  <a16:creationId xmlns:a16="http://schemas.microsoft.com/office/drawing/2014/main" xmlns="" id="{FEFEB172-F270-4DA8-9339-168848CA43D6}"/>
                </a:ext>
              </a:extLst>
            </p:cNvPr>
            <p:cNvGrpSpPr/>
            <p:nvPr/>
          </p:nvGrpSpPr>
          <p:grpSpPr>
            <a:xfrm>
              <a:off x="1433520" y="5683851"/>
              <a:ext cx="861468" cy="239746"/>
              <a:chOff x="1410061" y="6226884"/>
              <a:chExt cx="861468" cy="239746"/>
            </a:xfrm>
          </p:grpSpPr>
          <p:grpSp>
            <p:nvGrpSpPr>
              <p:cNvPr id="46" name="Group 216">
                <a:extLst>
                  <a:ext uri="{FF2B5EF4-FFF2-40B4-BE49-F238E27FC236}">
                    <a16:creationId xmlns:a16="http://schemas.microsoft.com/office/drawing/2014/main" xmlns="" id="{80B57EB7-8C01-4662-8F97-A6488300F9F8}"/>
                  </a:ext>
                </a:extLst>
              </p:cNvPr>
              <p:cNvGrpSpPr/>
              <p:nvPr/>
            </p:nvGrpSpPr>
            <p:grpSpPr>
              <a:xfrm>
                <a:off x="2031538" y="6229363"/>
                <a:ext cx="239991" cy="237267"/>
                <a:chOff x="6125296" y="2368229"/>
                <a:chExt cx="1016000" cy="1004464"/>
              </a:xfrm>
              <a:solidFill>
                <a:schemeClr val="bg1"/>
              </a:solidFill>
            </p:grpSpPr>
            <p:sp>
              <p:nvSpPr>
                <p:cNvPr id="63" name="Flowchart: Magnetic Disk 221">
                  <a:extLst>
                    <a:ext uri="{FF2B5EF4-FFF2-40B4-BE49-F238E27FC236}">
                      <a16:creationId xmlns:a16="http://schemas.microsoft.com/office/drawing/2014/main" xmlns="" id="{0AFA9042-4F18-407C-9654-88B248926193}"/>
                    </a:ext>
                  </a:extLst>
                </p:cNvPr>
                <p:cNvSpPr/>
                <p:nvPr/>
              </p:nvSpPr>
              <p:spPr>
                <a:xfrm>
                  <a:off x="6125296" y="2935778"/>
                  <a:ext cx="1016000" cy="436915"/>
                </a:xfrm>
                <a:prstGeom prst="flowChartMagneticDisk">
                  <a:avLst/>
                </a:prstGeom>
                <a:grpFill/>
                <a:ln w="19050">
                  <a:solidFill>
                    <a:srgbClr val="647B9A"/>
                  </a:solidFill>
                </a:ln>
                <a:effectLst>
                  <a:outerShdw rotWithShape="0">
                    <a:srgbClr val="000000"/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endParaRPr>
                </a:p>
              </p:txBody>
            </p:sp>
            <p:sp>
              <p:nvSpPr>
                <p:cNvPr id="64" name="Flowchart: Magnetic Disk 222">
                  <a:extLst>
                    <a:ext uri="{FF2B5EF4-FFF2-40B4-BE49-F238E27FC236}">
                      <a16:creationId xmlns:a16="http://schemas.microsoft.com/office/drawing/2014/main" xmlns="" id="{7BAE35D7-FC89-4611-B88E-59783C51F802}"/>
                    </a:ext>
                  </a:extLst>
                </p:cNvPr>
                <p:cNvSpPr/>
                <p:nvPr/>
              </p:nvSpPr>
              <p:spPr>
                <a:xfrm>
                  <a:off x="6125296" y="2650169"/>
                  <a:ext cx="1016000" cy="436915"/>
                </a:xfrm>
                <a:prstGeom prst="flowChartMagneticDisk">
                  <a:avLst/>
                </a:prstGeom>
                <a:grpFill/>
                <a:ln w="19050">
                  <a:solidFill>
                    <a:srgbClr val="647B9A"/>
                  </a:solidFill>
                </a:ln>
                <a:effectLst>
                  <a:outerShdw rotWithShape="0">
                    <a:srgbClr val="000000"/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endParaRPr>
                </a:p>
              </p:txBody>
            </p:sp>
            <p:sp>
              <p:nvSpPr>
                <p:cNvPr id="65" name="Flowchart: Magnetic Disk 223">
                  <a:extLst>
                    <a:ext uri="{FF2B5EF4-FFF2-40B4-BE49-F238E27FC236}">
                      <a16:creationId xmlns:a16="http://schemas.microsoft.com/office/drawing/2014/main" xmlns="" id="{6C9FB98E-F34E-4230-A639-58AB4A7FEEA7}"/>
                    </a:ext>
                  </a:extLst>
                </p:cNvPr>
                <p:cNvSpPr/>
                <p:nvPr/>
              </p:nvSpPr>
              <p:spPr>
                <a:xfrm>
                  <a:off x="6125296" y="2368229"/>
                  <a:ext cx="1016000" cy="436915"/>
                </a:xfrm>
                <a:prstGeom prst="flowChartMagneticDisk">
                  <a:avLst/>
                </a:prstGeom>
                <a:grpFill/>
                <a:ln w="19050">
                  <a:solidFill>
                    <a:srgbClr val="647B9A"/>
                  </a:solidFill>
                </a:ln>
                <a:effectLst>
                  <a:outerShdw rotWithShape="0">
                    <a:srgbClr val="000000"/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endParaRPr>
                </a:p>
              </p:txBody>
            </p:sp>
          </p:grpSp>
          <p:grpSp>
            <p:nvGrpSpPr>
              <p:cNvPr id="47" name="Group 216">
                <a:extLst>
                  <a:ext uri="{FF2B5EF4-FFF2-40B4-BE49-F238E27FC236}">
                    <a16:creationId xmlns:a16="http://schemas.microsoft.com/office/drawing/2014/main" xmlns="" id="{3F7F70DF-7853-4F57-90B1-97954E09622D}"/>
                  </a:ext>
                </a:extLst>
              </p:cNvPr>
              <p:cNvGrpSpPr/>
              <p:nvPr/>
            </p:nvGrpSpPr>
            <p:grpSpPr>
              <a:xfrm>
                <a:off x="1720566" y="6227752"/>
                <a:ext cx="239991" cy="237267"/>
                <a:chOff x="6125296" y="2368229"/>
                <a:chExt cx="1016000" cy="1004464"/>
              </a:xfrm>
              <a:solidFill>
                <a:schemeClr val="bg1"/>
              </a:solidFill>
            </p:grpSpPr>
            <p:sp>
              <p:nvSpPr>
                <p:cNvPr id="60" name="Flowchart: Magnetic Disk 221">
                  <a:extLst>
                    <a:ext uri="{FF2B5EF4-FFF2-40B4-BE49-F238E27FC236}">
                      <a16:creationId xmlns:a16="http://schemas.microsoft.com/office/drawing/2014/main" xmlns="" id="{0F73A38B-2E51-4BB2-9DE3-CAF99329D4D9}"/>
                    </a:ext>
                  </a:extLst>
                </p:cNvPr>
                <p:cNvSpPr/>
                <p:nvPr/>
              </p:nvSpPr>
              <p:spPr>
                <a:xfrm>
                  <a:off x="6125296" y="2935778"/>
                  <a:ext cx="1016000" cy="436915"/>
                </a:xfrm>
                <a:prstGeom prst="flowChartMagneticDisk">
                  <a:avLst/>
                </a:prstGeom>
                <a:grpFill/>
                <a:ln w="19050">
                  <a:solidFill>
                    <a:srgbClr val="647B9A"/>
                  </a:solidFill>
                </a:ln>
                <a:effectLst>
                  <a:outerShdw rotWithShape="0">
                    <a:srgbClr val="000000"/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endParaRPr>
                </a:p>
              </p:txBody>
            </p:sp>
            <p:sp>
              <p:nvSpPr>
                <p:cNvPr id="61" name="Flowchart: Magnetic Disk 222">
                  <a:extLst>
                    <a:ext uri="{FF2B5EF4-FFF2-40B4-BE49-F238E27FC236}">
                      <a16:creationId xmlns:a16="http://schemas.microsoft.com/office/drawing/2014/main" xmlns="" id="{E527A04C-5BC5-4492-9692-2E5D06C9E063}"/>
                    </a:ext>
                  </a:extLst>
                </p:cNvPr>
                <p:cNvSpPr/>
                <p:nvPr/>
              </p:nvSpPr>
              <p:spPr>
                <a:xfrm>
                  <a:off x="6125296" y="2650169"/>
                  <a:ext cx="1016000" cy="436915"/>
                </a:xfrm>
                <a:prstGeom prst="flowChartMagneticDisk">
                  <a:avLst/>
                </a:prstGeom>
                <a:grpFill/>
                <a:ln w="19050">
                  <a:solidFill>
                    <a:srgbClr val="647B9A"/>
                  </a:solidFill>
                </a:ln>
                <a:effectLst>
                  <a:outerShdw rotWithShape="0">
                    <a:srgbClr val="000000"/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endParaRPr>
                </a:p>
              </p:txBody>
            </p:sp>
            <p:sp>
              <p:nvSpPr>
                <p:cNvPr id="62" name="Flowchart: Magnetic Disk 223">
                  <a:extLst>
                    <a:ext uri="{FF2B5EF4-FFF2-40B4-BE49-F238E27FC236}">
                      <a16:creationId xmlns:a16="http://schemas.microsoft.com/office/drawing/2014/main" xmlns="" id="{44E9A392-9E8C-4500-B1CF-EEC4C1F36E61}"/>
                    </a:ext>
                  </a:extLst>
                </p:cNvPr>
                <p:cNvSpPr/>
                <p:nvPr/>
              </p:nvSpPr>
              <p:spPr>
                <a:xfrm>
                  <a:off x="6125296" y="2368229"/>
                  <a:ext cx="1016000" cy="436915"/>
                </a:xfrm>
                <a:prstGeom prst="flowChartMagneticDisk">
                  <a:avLst/>
                </a:prstGeom>
                <a:grpFill/>
                <a:ln w="19050">
                  <a:solidFill>
                    <a:srgbClr val="647B9A"/>
                  </a:solidFill>
                </a:ln>
                <a:effectLst>
                  <a:outerShdw rotWithShape="0">
                    <a:srgbClr val="000000"/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endParaRPr>
                </a:p>
              </p:txBody>
            </p:sp>
          </p:grpSp>
          <p:grpSp>
            <p:nvGrpSpPr>
              <p:cNvPr id="50" name="Group 216">
                <a:extLst>
                  <a:ext uri="{FF2B5EF4-FFF2-40B4-BE49-F238E27FC236}">
                    <a16:creationId xmlns:a16="http://schemas.microsoft.com/office/drawing/2014/main" xmlns="" id="{AEDB3A4B-FA8B-4C52-8471-7028177DABBE}"/>
                  </a:ext>
                </a:extLst>
              </p:cNvPr>
              <p:cNvGrpSpPr/>
              <p:nvPr/>
            </p:nvGrpSpPr>
            <p:grpSpPr>
              <a:xfrm>
                <a:off x="1410061" y="6226884"/>
                <a:ext cx="239991" cy="237267"/>
                <a:chOff x="6125296" y="2368229"/>
                <a:chExt cx="1016000" cy="1004464"/>
              </a:xfrm>
              <a:solidFill>
                <a:schemeClr val="bg1"/>
              </a:solidFill>
            </p:grpSpPr>
            <p:sp>
              <p:nvSpPr>
                <p:cNvPr id="51" name="Flowchart: Magnetic Disk 221">
                  <a:extLst>
                    <a:ext uri="{FF2B5EF4-FFF2-40B4-BE49-F238E27FC236}">
                      <a16:creationId xmlns:a16="http://schemas.microsoft.com/office/drawing/2014/main" xmlns="" id="{E42D9F14-13F7-4F88-9525-13F4149B8104}"/>
                    </a:ext>
                  </a:extLst>
                </p:cNvPr>
                <p:cNvSpPr/>
                <p:nvPr/>
              </p:nvSpPr>
              <p:spPr>
                <a:xfrm>
                  <a:off x="6125296" y="2935778"/>
                  <a:ext cx="1016000" cy="436915"/>
                </a:xfrm>
                <a:prstGeom prst="flowChartMagneticDisk">
                  <a:avLst/>
                </a:prstGeom>
                <a:grpFill/>
                <a:ln w="19050">
                  <a:solidFill>
                    <a:srgbClr val="647B9A"/>
                  </a:solidFill>
                </a:ln>
                <a:effectLst>
                  <a:outerShdw rotWithShape="0">
                    <a:srgbClr val="000000"/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endParaRPr>
                </a:p>
              </p:txBody>
            </p:sp>
            <p:sp>
              <p:nvSpPr>
                <p:cNvPr id="52" name="Flowchart: Magnetic Disk 222">
                  <a:extLst>
                    <a:ext uri="{FF2B5EF4-FFF2-40B4-BE49-F238E27FC236}">
                      <a16:creationId xmlns:a16="http://schemas.microsoft.com/office/drawing/2014/main" xmlns="" id="{1894D284-D557-40C5-B718-757C03173E55}"/>
                    </a:ext>
                  </a:extLst>
                </p:cNvPr>
                <p:cNvSpPr/>
                <p:nvPr/>
              </p:nvSpPr>
              <p:spPr>
                <a:xfrm>
                  <a:off x="6125296" y="2650169"/>
                  <a:ext cx="1016000" cy="436915"/>
                </a:xfrm>
                <a:prstGeom prst="flowChartMagneticDisk">
                  <a:avLst/>
                </a:prstGeom>
                <a:grpFill/>
                <a:ln w="19050">
                  <a:solidFill>
                    <a:srgbClr val="647B9A"/>
                  </a:solidFill>
                </a:ln>
                <a:effectLst>
                  <a:outerShdw rotWithShape="0">
                    <a:srgbClr val="000000"/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endParaRPr>
                </a:p>
              </p:txBody>
            </p:sp>
            <p:sp>
              <p:nvSpPr>
                <p:cNvPr id="53" name="Flowchart: Magnetic Disk 223">
                  <a:extLst>
                    <a:ext uri="{FF2B5EF4-FFF2-40B4-BE49-F238E27FC236}">
                      <a16:creationId xmlns:a16="http://schemas.microsoft.com/office/drawing/2014/main" xmlns="" id="{9FDE5607-DB54-4E1F-B77F-7BAAFEBDAB09}"/>
                    </a:ext>
                  </a:extLst>
                </p:cNvPr>
                <p:cNvSpPr/>
                <p:nvPr/>
              </p:nvSpPr>
              <p:spPr>
                <a:xfrm>
                  <a:off x="6125296" y="2368229"/>
                  <a:ext cx="1016000" cy="436915"/>
                </a:xfrm>
                <a:prstGeom prst="flowChartMagneticDisk">
                  <a:avLst/>
                </a:prstGeom>
                <a:grpFill/>
                <a:ln w="19050">
                  <a:solidFill>
                    <a:srgbClr val="647B9A"/>
                  </a:solidFill>
                </a:ln>
                <a:effectLst>
                  <a:outerShdw rotWithShape="0">
                    <a:srgbClr val="000000"/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endParaRPr>
                </a:p>
              </p:txBody>
            </p:sp>
          </p:grpSp>
        </p:grpSp>
        <p:sp>
          <p:nvSpPr>
            <p:cNvPr id="101" name="矩形 100">
              <a:extLst>
                <a:ext uri="{FF2B5EF4-FFF2-40B4-BE49-F238E27FC236}">
                  <a16:creationId xmlns:a16="http://schemas.microsoft.com/office/drawing/2014/main" xmlns="" id="{C54225A3-AE66-45D5-8AB5-D3515889168C}"/>
                </a:ext>
              </a:extLst>
            </p:cNvPr>
            <p:cNvSpPr/>
            <p:nvPr/>
          </p:nvSpPr>
          <p:spPr>
            <a:xfrm>
              <a:off x="267801" y="4592442"/>
              <a:ext cx="3047696" cy="429570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02" name="文本框 101">
              <a:extLst>
                <a:ext uri="{FF2B5EF4-FFF2-40B4-BE49-F238E27FC236}">
                  <a16:creationId xmlns:a16="http://schemas.microsoft.com/office/drawing/2014/main" xmlns="" id="{FF982433-345F-41A7-8BE6-F66A3ED35B70}"/>
                </a:ext>
              </a:extLst>
            </p:cNvPr>
            <p:cNvSpPr txBox="1"/>
            <p:nvPr/>
          </p:nvSpPr>
          <p:spPr>
            <a:xfrm>
              <a:off x="621930" y="4591122"/>
              <a:ext cx="123856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2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Backup</a:t>
              </a:r>
              <a:r>
                <a:rPr lang="en-US" altLang="zh-CN" sz="12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/>
              </a:r>
              <a:br>
                <a:rPr lang="en-US" altLang="zh-CN" sz="12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</a:br>
              <a:r>
                <a:rPr lang="zh-CN" altLang="en-US" sz="12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software</a:t>
              </a:r>
              <a:endPara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  <p:sp>
          <p:nvSpPr>
            <p:cNvPr id="103" name="矩形 102">
              <a:extLst>
                <a:ext uri="{FF2B5EF4-FFF2-40B4-BE49-F238E27FC236}">
                  <a16:creationId xmlns:a16="http://schemas.microsoft.com/office/drawing/2014/main" xmlns="" id="{0E92B211-BB40-4CF6-AB4E-3CA9E9E7A607}"/>
                </a:ext>
              </a:extLst>
            </p:cNvPr>
            <p:cNvSpPr/>
            <p:nvPr/>
          </p:nvSpPr>
          <p:spPr>
            <a:xfrm>
              <a:off x="267992" y="5022011"/>
              <a:ext cx="3047696" cy="348185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04" name="文本框 103">
              <a:extLst>
                <a:ext uri="{FF2B5EF4-FFF2-40B4-BE49-F238E27FC236}">
                  <a16:creationId xmlns:a16="http://schemas.microsoft.com/office/drawing/2014/main" xmlns="" id="{2F7E6424-9F71-4AA6-8EC9-014AC8FB2B1D}"/>
                </a:ext>
              </a:extLst>
            </p:cNvPr>
            <p:cNvSpPr txBox="1"/>
            <p:nvPr/>
          </p:nvSpPr>
          <p:spPr>
            <a:xfrm>
              <a:off x="164122" y="5052788"/>
              <a:ext cx="329130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b="1" dirty="0">
                  <a:solidFill>
                    <a:srgbClr val="7030A0"/>
                  </a:solidFill>
                  <a:latin typeface="+mn-ea"/>
                </a:rPr>
                <a:t>Veritas</a:t>
              </a:r>
              <a:r>
                <a:rPr lang="zh-CN" altLang="en-US" sz="1400" b="1" dirty="0" smtClean="0">
                  <a:solidFill>
                    <a:srgbClr val="DB1284"/>
                  </a:solidFill>
                  <a:latin typeface="+mn-ea"/>
                </a:rPr>
                <a:t>,</a:t>
              </a:r>
              <a:r>
                <a:rPr lang="en-US" altLang="zh-CN" sz="1400" b="1" dirty="0" smtClean="0">
                  <a:solidFill>
                    <a:srgbClr val="DB1284"/>
                  </a:solidFill>
                  <a:latin typeface="+mn-ea"/>
                </a:rPr>
                <a:t> </a:t>
              </a:r>
              <a:r>
                <a:rPr lang="en-US" altLang="zh-CN" sz="1400" b="1" dirty="0" err="1" smtClean="0">
                  <a:latin typeface="+mn-ea"/>
                </a:rPr>
                <a:t>Comm</a:t>
              </a:r>
              <a:r>
                <a:rPr lang="en-US" altLang="zh-CN" sz="1400" b="1" dirty="0" err="1" smtClean="0">
                  <a:solidFill>
                    <a:srgbClr val="C00000"/>
                  </a:solidFill>
                  <a:latin typeface="+mn-ea"/>
                </a:rPr>
                <a:t>Vault</a:t>
              </a:r>
              <a:r>
                <a:rPr lang="zh-CN" altLang="en-US" sz="1400" b="1" dirty="0" smtClean="0">
                  <a:solidFill>
                    <a:srgbClr val="DB1284"/>
                  </a:solidFill>
                  <a:latin typeface="+mn-ea"/>
                </a:rPr>
                <a:t>,</a:t>
              </a:r>
              <a:r>
                <a:rPr lang="en-US" altLang="zh-CN" sz="1400" b="1" dirty="0" smtClean="0">
                  <a:solidFill>
                    <a:srgbClr val="DB1284"/>
                  </a:solidFill>
                  <a:latin typeface="+mn-ea"/>
                </a:rPr>
                <a:t> </a:t>
              </a:r>
              <a:r>
                <a:rPr lang="zh-CN" altLang="en-US" sz="1400" b="1" dirty="0" smtClean="0">
                  <a:solidFill>
                    <a:srgbClr val="C00000"/>
                  </a:solidFill>
                  <a:latin typeface="+mn-ea"/>
                </a:rPr>
                <a:t>EISOO</a:t>
              </a:r>
              <a:r>
                <a:rPr lang="zh-CN" altLang="en-US" sz="1400" b="1" dirty="0" smtClean="0">
                  <a:solidFill>
                    <a:srgbClr val="DB1284"/>
                  </a:solidFill>
                  <a:latin typeface="+mn-ea"/>
                </a:rPr>
                <a:t>,</a:t>
              </a:r>
              <a:r>
                <a:rPr lang="en-US" altLang="zh-CN" sz="1400" b="1" dirty="0" smtClean="0">
                  <a:solidFill>
                    <a:srgbClr val="DB1284"/>
                  </a:solidFill>
                  <a:latin typeface="+mn-ea"/>
                </a:rPr>
                <a:t> </a:t>
              </a:r>
              <a:r>
                <a:rPr lang="en-US" altLang="zh-CN" sz="1400" b="1" dirty="0" smtClean="0">
                  <a:solidFill>
                    <a:srgbClr val="00B0F0"/>
                  </a:solidFill>
                  <a:latin typeface="+mn-ea"/>
                </a:rPr>
                <a:t>info2soft</a:t>
              </a:r>
              <a:endParaRPr lang="zh-CN" altLang="en-US" sz="1400" b="1" dirty="0">
                <a:solidFill>
                  <a:srgbClr val="00B0F0"/>
                </a:solidFill>
                <a:latin typeface="+mn-ea"/>
              </a:endParaRPr>
            </a:p>
          </p:txBody>
        </p:sp>
        <p:pic>
          <p:nvPicPr>
            <p:cNvPr id="140" name="图形 139">
              <a:extLst>
                <a:ext uri="{FF2B5EF4-FFF2-40B4-BE49-F238E27FC236}">
                  <a16:creationId xmlns:a16="http://schemas.microsoft.com/office/drawing/2014/main" xmlns="" id="{DFFC1C23-6501-4D49-BE81-0A8612C10B5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p:blipFill>
          <p:spPr>
            <a:xfrm>
              <a:off x="2864001" y="4648866"/>
              <a:ext cx="387035" cy="338554"/>
            </a:xfrm>
            <a:prstGeom prst="rect">
              <a:avLst/>
            </a:prstGeom>
          </p:spPr>
        </p:pic>
        <p:grpSp>
          <p:nvGrpSpPr>
            <p:cNvPr id="113" name="Group 151">
              <a:extLst>
                <a:ext uri="{FF2B5EF4-FFF2-40B4-BE49-F238E27FC236}">
                  <a16:creationId xmlns:a16="http://schemas.microsoft.com/office/drawing/2014/main" xmlns="" id="{4E6DC8D5-DEEB-4C2A-8BA7-C15D428C5670}"/>
                </a:ext>
              </a:extLst>
            </p:cNvPr>
            <p:cNvGrpSpPr>
              <a:grpSpLocks noChangeAspect="1"/>
            </p:cNvGrpSpPr>
            <p:nvPr/>
          </p:nvGrpSpPr>
          <p:grpSpPr>
            <a:xfrm rot="19242109">
              <a:off x="453118" y="4661940"/>
              <a:ext cx="311937" cy="299799"/>
              <a:chOff x="365765" y="4069192"/>
              <a:chExt cx="862131" cy="808861"/>
            </a:xfrm>
          </p:grpSpPr>
          <p:sp>
            <p:nvSpPr>
              <p:cNvPr id="114" name="Oval 152">
                <a:extLst>
                  <a:ext uri="{FF2B5EF4-FFF2-40B4-BE49-F238E27FC236}">
                    <a16:creationId xmlns:a16="http://schemas.microsoft.com/office/drawing/2014/main" xmlns="" id="{A90D344F-E8F3-4CBE-8923-673A53BA02C9}"/>
                  </a:ext>
                </a:extLst>
              </p:cNvPr>
              <p:cNvSpPr/>
              <p:nvPr/>
            </p:nvSpPr>
            <p:spPr>
              <a:xfrm>
                <a:off x="365765" y="4069192"/>
                <a:ext cx="862131" cy="808861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rgbClr val="647B9A"/>
                </a:solidFill>
              </a:ln>
              <a:effectLst>
                <a:outerShdw rotWithShape="0">
                  <a:srgbClr val="000000">
                    <a:alpha val="35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115" name="Oval 153">
                <a:extLst>
                  <a:ext uri="{FF2B5EF4-FFF2-40B4-BE49-F238E27FC236}">
                    <a16:creationId xmlns:a16="http://schemas.microsoft.com/office/drawing/2014/main" xmlns="" id="{312B6DD2-1317-497D-A280-8EF57BB6B78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86508" y="4359701"/>
                <a:ext cx="228600" cy="22860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647B9A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116" name="Oval 154">
                <a:extLst>
                  <a:ext uri="{FF2B5EF4-FFF2-40B4-BE49-F238E27FC236}">
                    <a16:creationId xmlns:a16="http://schemas.microsoft.com/office/drawing/2014/main" xmlns="" id="{E61859B6-3F87-4E51-9C5D-86887BDEFA51}"/>
                  </a:ext>
                </a:extLst>
              </p:cNvPr>
              <p:cNvSpPr/>
              <p:nvPr/>
            </p:nvSpPr>
            <p:spPr>
              <a:xfrm>
                <a:off x="753137" y="4425385"/>
                <a:ext cx="100583" cy="9698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647B9A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117" name="Oval 155">
                <a:extLst>
                  <a:ext uri="{FF2B5EF4-FFF2-40B4-BE49-F238E27FC236}">
                    <a16:creationId xmlns:a16="http://schemas.microsoft.com/office/drawing/2014/main" xmlns="" id="{5DA01F4A-08C1-4593-BEB0-7B6F5C96665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75221" y="4346490"/>
                <a:ext cx="249383" cy="249380"/>
              </a:xfrm>
              <a:prstGeom prst="ellipse">
                <a:avLst/>
              </a:prstGeom>
              <a:noFill/>
              <a:ln w="31750">
                <a:solidFill>
                  <a:srgbClr val="647B9A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118" name="Shape 365">
                <a:extLst>
                  <a:ext uri="{FF2B5EF4-FFF2-40B4-BE49-F238E27FC236}">
                    <a16:creationId xmlns:a16="http://schemas.microsoft.com/office/drawing/2014/main" xmlns="" id="{450A0284-020D-47DC-9272-1095B8F444A4}"/>
                  </a:ext>
                </a:extLst>
              </p:cNvPr>
              <p:cNvSpPr/>
              <p:nvPr/>
            </p:nvSpPr>
            <p:spPr>
              <a:xfrm flipH="1" flipV="1">
                <a:off x="712343" y="4715317"/>
                <a:ext cx="185982" cy="0"/>
              </a:xfrm>
              <a:prstGeom prst="line">
                <a:avLst/>
              </a:prstGeom>
              <a:ln w="25400">
                <a:solidFill>
                  <a:srgbClr val="647B9A"/>
                </a:solidFill>
                <a:miter lim="400000"/>
                <a:headEnd type="none"/>
                <a:tailEnd type="none"/>
              </a:ln>
              <a:effectLst/>
            </p:spPr>
            <p:txBody>
              <a:bodyPr lIns="0" tIns="0" rIns="0" bIns="0"/>
              <a:lstStyle/>
              <a:p>
                <a:pPr lvl="0">
                  <a:defRPr sz="1200">
                    <a:solidFill>
                      <a:srgbClr val="000000"/>
                    </a:solidFill>
                    <a:latin typeface="+mn-lt"/>
                    <a:ea typeface="+mn-ea"/>
                    <a:cs typeface="+mn-cs"/>
                    <a:sym typeface="Helvetica"/>
                  </a:defRPr>
                </a:pPr>
                <a:endParaRPr sz="110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119" name="Shape 365">
                <a:extLst>
                  <a:ext uri="{FF2B5EF4-FFF2-40B4-BE49-F238E27FC236}">
                    <a16:creationId xmlns:a16="http://schemas.microsoft.com/office/drawing/2014/main" xmlns="" id="{09CA17FE-FFB5-47F6-943D-AD887A6ABD9F}"/>
                  </a:ext>
                </a:extLst>
              </p:cNvPr>
              <p:cNvSpPr/>
              <p:nvPr/>
            </p:nvSpPr>
            <p:spPr>
              <a:xfrm flipH="1" flipV="1">
                <a:off x="650821" y="4657826"/>
                <a:ext cx="286564" cy="0"/>
              </a:xfrm>
              <a:prstGeom prst="line">
                <a:avLst/>
              </a:prstGeom>
              <a:ln w="25400">
                <a:solidFill>
                  <a:srgbClr val="647B9A"/>
                </a:solidFill>
                <a:miter lim="400000"/>
                <a:headEnd type="none"/>
                <a:tailEnd type="none"/>
              </a:ln>
              <a:effectLst/>
            </p:spPr>
            <p:txBody>
              <a:bodyPr lIns="0" tIns="0" rIns="0" bIns="0"/>
              <a:lstStyle/>
              <a:p>
                <a:pPr lvl="0">
                  <a:defRPr sz="1200">
                    <a:solidFill>
                      <a:srgbClr val="000000"/>
                    </a:solidFill>
                    <a:latin typeface="+mn-lt"/>
                    <a:ea typeface="+mn-ea"/>
                    <a:cs typeface="+mn-cs"/>
                    <a:sym typeface="Helvetica"/>
                  </a:defRPr>
                </a:pPr>
                <a:endParaRPr sz="110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cxnSp>
          <p:nvCxnSpPr>
            <p:cNvPr id="219" name="直接连接符 218">
              <a:extLst>
                <a:ext uri="{FF2B5EF4-FFF2-40B4-BE49-F238E27FC236}">
                  <a16:creationId xmlns:a16="http://schemas.microsoft.com/office/drawing/2014/main" xmlns="" id="{E6EA4764-F59A-4A6B-B518-9C9D8FC31AB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64254" y="4200331"/>
              <a:ext cx="0" cy="392111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直接连接符 221">
              <a:extLst>
                <a:ext uri="{FF2B5EF4-FFF2-40B4-BE49-F238E27FC236}">
                  <a16:creationId xmlns:a16="http://schemas.microsoft.com/office/drawing/2014/main" xmlns="" id="{CFC651D9-3CC6-4AC6-823A-C2C29DF8AADB}"/>
                </a:ext>
              </a:extLst>
            </p:cNvPr>
            <p:cNvCxnSpPr>
              <a:cxnSpLocks/>
            </p:cNvCxnSpPr>
            <p:nvPr/>
          </p:nvCxnSpPr>
          <p:spPr>
            <a:xfrm>
              <a:off x="1850668" y="5370196"/>
              <a:ext cx="0" cy="287421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9" name="组合 248">
            <a:extLst>
              <a:ext uri="{FF2B5EF4-FFF2-40B4-BE49-F238E27FC236}">
                <a16:creationId xmlns:a16="http://schemas.microsoft.com/office/drawing/2014/main" xmlns="" id="{997998BA-7342-44E3-8B73-F1C7CCFA1409}"/>
              </a:ext>
            </a:extLst>
          </p:cNvPr>
          <p:cNvGrpSpPr/>
          <p:nvPr/>
        </p:nvGrpSpPr>
        <p:grpSpPr>
          <a:xfrm>
            <a:off x="3538703" y="4179240"/>
            <a:ext cx="3047887" cy="1761025"/>
            <a:chOff x="3598046" y="4688687"/>
            <a:chExt cx="3047887" cy="1761025"/>
          </a:xfrm>
        </p:grpSpPr>
        <p:sp>
          <p:nvSpPr>
            <p:cNvPr id="143" name="文本框 142">
              <a:extLst>
                <a:ext uri="{FF2B5EF4-FFF2-40B4-BE49-F238E27FC236}">
                  <a16:creationId xmlns:a16="http://schemas.microsoft.com/office/drawing/2014/main" xmlns="" id="{F1D1651B-7176-4081-8044-3430198871F3}"/>
                </a:ext>
              </a:extLst>
            </p:cNvPr>
            <p:cNvSpPr txBox="1"/>
            <p:nvPr/>
          </p:nvSpPr>
          <p:spPr>
            <a:xfrm>
              <a:off x="4154970" y="5541216"/>
              <a:ext cx="191256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b="1" dirty="0" err="1">
                  <a:solidFill>
                    <a:srgbClr val="00B050"/>
                  </a:solidFill>
                  <a:latin typeface="+mn-ea"/>
                </a:rPr>
                <a:t>Veeam</a:t>
              </a:r>
              <a:r>
                <a:rPr lang="zh-CN" altLang="en-US" sz="1600" b="1" dirty="0">
                  <a:solidFill>
                    <a:srgbClr val="00B050"/>
                  </a:solidFill>
                  <a:latin typeface="+mn-ea"/>
                </a:rPr>
                <a:t> </a:t>
              </a:r>
              <a:endParaRPr lang="en-US" altLang="zh-CN" sz="1600" b="1" dirty="0">
                <a:solidFill>
                  <a:srgbClr val="00B050"/>
                </a:solidFill>
                <a:latin typeface="+mn-ea"/>
              </a:endParaRPr>
            </a:p>
          </p:txBody>
        </p:sp>
        <p:sp>
          <p:nvSpPr>
            <p:cNvPr id="145" name="矩形 144">
              <a:extLst>
                <a:ext uri="{FF2B5EF4-FFF2-40B4-BE49-F238E27FC236}">
                  <a16:creationId xmlns:a16="http://schemas.microsoft.com/office/drawing/2014/main" xmlns="" id="{6CC16840-6085-4A47-9463-64CBABB27A9D}"/>
                </a:ext>
              </a:extLst>
            </p:cNvPr>
            <p:cNvSpPr/>
            <p:nvPr/>
          </p:nvSpPr>
          <p:spPr>
            <a:xfrm>
              <a:off x="3598046" y="5080798"/>
              <a:ext cx="3047696" cy="429570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47" name="矩形 146">
              <a:extLst>
                <a:ext uri="{FF2B5EF4-FFF2-40B4-BE49-F238E27FC236}">
                  <a16:creationId xmlns:a16="http://schemas.microsoft.com/office/drawing/2014/main" xmlns="" id="{4AAECEAA-E531-4570-AB2E-4CD88D8C13CD}"/>
                </a:ext>
              </a:extLst>
            </p:cNvPr>
            <p:cNvSpPr/>
            <p:nvPr/>
          </p:nvSpPr>
          <p:spPr>
            <a:xfrm>
              <a:off x="3598237" y="5510367"/>
              <a:ext cx="3047696" cy="348185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pic>
          <p:nvPicPr>
            <p:cNvPr id="149" name="图形 148">
              <a:extLst>
                <a:ext uri="{FF2B5EF4-FFF2-40B4-BE49-F238E27FC236}">
                  <a16:creationId xmlns:a16="http://schemas.microsoft.com/office/drawing/2014/main" xmlns="" id="{E5C5743B-20D6-4FF6-9501-5D13FC8F289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p:blipFill>
          <p:spPr>
            <a:xfrm>
              <a:off x="6194246" y="5137222"/>
              <a:ext cx="387035" cy="338554"/>
            </a:xfrm>
            <a:prstGeom prst="rect">
              <a:avLst/>
            </a:prstGeom>
          </p:spPr>
        </p:pic>
        <p:grpSp>
          <p:nvGrpSpPr>
            <p:cNvPr id="150" name="Group 151">
              <a:extLst>
                <a:ext uri="{FF2B5EF4-FFF2-40B4-BE49-F238E27FC236}">
                  <a16:creationId xmlns:a16="http://schemas.microsoft.com/office/drawing/2014/main" xmlns="" id="{9FCABB81-B1A8-400E-9473-51F2B59EBC69}"/>
                </a:ext>
              </a:extLst>
            </p:cNvPr>
            <p:cNvGrpSpPr>
              <a:grpSpLocks noChangeAspect="1"/>
            </p:cNvGrpSpPr>
            <p:nvPr/>
          </p:nvGrpSpPr>
          <p:grpSpPr>
            <a:xfrm rot="19242109">
              <a:off x="3783363" y="5150296"/>
              <a:ext cx="311937" cy="299799"/>
              <a:chOff x="365760" y="4069225"/>
              <a:chExt cx="862129" cy="808868"/>
            </a:xfrm>
          </p:grpSpPr>
          <p:sp>
            <p:nvSpPr>
              <p:cNvPr id="151" name="Oval 152">
                <a:extLst>
                  <a:ext uri="{FF2B5EF4-FFF2-40B4-BE49-F238E27FC236}">
                    <a16:creationId xmlns:a16="http://schemas.microsoft.com/office/drawing/2014/main" xmlns="" id="{E9066E7C-D70F-4C9E-9FCC-C58D1FC06CE1}"/>
                  </a:ext>
                </a:extLst>
              </p:cNvPr>
              <p:cNvSpPr/>
              <p:nvPr/>
            </p:nvSpPr>
            <p:spPr>
              <a:xfrm>
                <a:off x="365760" y="4069225"/>
                <a:ext cx="862129" cy="808868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rgbClr val="647B9A"/>
                </a:solidFill>
              </a:ln>
              <a:effectLst>
                <a:outerShdw rotWithShape="0">
                  <a:srgbClr val="000000">
                    <a:alpha val="35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152" name="Oval 153">
                <a:extLst>
                  <a:ext uri="{FF2B5EF4-FFF2-40B4-BE49-F238E27FC236}">
                    <a16:creationId xmlns:a16="http://schemas.microsoft.com/office/drawing/2014/main" xmlns="" id="{DAFAE88B-28D0-4009-8CE2-A5A57CD86E0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86508" y="4359701"/>
                <a:ext cx="228600" cy="22860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647B9A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153" name="Oval 154">
                <a:extLst>
                  <a:ext uri="{FF2B5EF4-FFF2-40B4-BE49-F238E27FC236}">
                    <a16:creationId xmlns:a16="http://schemas.microsoft.com/office/drawing/2014/main" xmlns="" id="{A7F33FE9-D768-4809-8AC9-8834EFCCC540}"/>
                  </a:ext>
                </a:extLst>
              </p:cNvPr>
              <p:cNvSpPr/>
              <p:nvPr/>
            </p:nvSpPr>
            <p:spPr>
              <a:xfrm>
                <a:off x="753139" y="4425386"/>
                <a:ext cx="100584" cy="96987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647B9A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154" name="Oval 155">
                <a:extLst>
                  <a:ext uri="{FF2B5EF4-FFF2-40B4-BE49-F238E27FC236}">
                    <a16:creationId xmlns:a16="http://schemas.microsoft.com/office/drawing/2014/main" xmlns="" id="{0E1C80C2-33EB-4242-8954-BE2B36C7CAC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75214" y="4346516"/>
                <a:ext cx="249382" cy="249382"/>
              </a:xfrm>
              <a:prstGeom prst="ellipse">
                <a:avLst/>
              </a:prstGeom>
              <a:noFill/>
              <a:ln w="31750">
                <a:solidFill>
                  <a:srgbClr val="647B9A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155" name="Shape 365">
                <a:extLst>
                  <a:ext uri="{FF2B5EF4-FFF2-40B4-BE49-F238E27FC236}">
                    <a16:creationId xmlns:a16="http://schemas.microsoft.com/office/drawing/2014/main" xmlns="" id="{1D3660E1-DD72-4A69-92EB-CD1B8CA7D882}"/>
                  </a:ext>
                </a:extLst>
              </p:cNvPr>
              <p:cNvSpPr/>
              <p:nvPr/>
            </p:nvSpPr>
            <p:spPr>
              <a:xfrm flipH="1" flipV="1">
                <a:off x="712343" y="4715316"/>
                <a:ext cx="185982" cy="0"/>
              </a:xfrm>
              <a:prstGeom prst="line">
                <a:avLst/>
              </a:prstGeom>
              <a:ln w="25400">
                <a:solidFill>
                  <a:srgbClr val="647B9A"/>
                </a:solidFill>
                <a:miter lim="400000"/>
                <a:headEnd type="none"/>
                <a:tailEnd type="none"/>
              </a:ln>
              <a:effectLst/>
            </p:spPr>
            <p:txBody>
              <a:bodyPr lIns="0" tIns="0" rIns="0" bIns="0"/>
              <a:lstStyle/>
              <a:p>
                <a:pPr lvl="0">
                  <a:defRPr sz="1200">
                    <a:solidFill>
                      <a:srgbClr val="000000"/>
                    </a:solidFill>
                    <a:latin typeface="+mn-lt"/>
                    <a:ea typeface="+mn-ea"/>
                    <a:cs typeface="+mn-cs"/>
                    <a:sym typeface="Helvetica"/>
                  </a:defRPr>
                </a:pPr>
                <a:endParaRPr sz="110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156" name="Shape 365">
                <a:extLst>
                  <a:ext uri="{FF2B5EF4-FFF2-40B4-BE49-F238E27FC236}">
                    <a16:creationId xmlns:a16="http://schemas.microsoft.com/office/drawing/2014/main" xmlns="" id="{443801C5-0021-40BA-A714-74415A729D80}"/>
                  </a:ext>
                </a:extLst>
              </p:cNvPr>
              <p:cNvSpPr/>
              <p:nvPr/>
            </p:nvSpPr>
            <p:spPr>
              <a:xfrm flipH="1" flipV="1">
                <a:off x="650813" y="4657857"/>
                <a:ext cx="286565" cy="0"/>
              </a:xfrm>
              <a:prstGeom prst="line">
                <a:avLst/>
              </a:prstGeom>
              <a:ln w="25400">
                <a:solidFill>
                  <a:srgbClr val="647B9A"/>
                </a:solidFill>
                <a:miter lim="400000"/>
                <a:headEnd type="none"/>
                <a:tailEnd type="none"/>
              </a:ln>
              <a:effectLst/>
            </p:spPr>
            <p:txBody>
              <a:bodyPr lIns="0" tIns="0" rIns="0" bIns="0"/>
              <a:lstStyle/>
              <a:p>
                <a:pPr lvl="0">
                  <a:defRPr sz="1200">
                    <a:solidFill>
                      <a:srgbClr val="000000"/>
                    </a:solidFill>
                    <a:latin typeface="+mn-lt"/>
                    <a:ea typeface="+mn-ea"/>
                    <a:cs typeface="+mn-cs"/>
                    <a:sym typeface="Helvetica"/>
                  </a:defRPr>
                </a:pPr>
                <a:endParaRPr sz="110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grpSp>
          <p:nvGrpSpPr>
            <p:cNvPr id="221" name="组合 220">
              <a:extLst>
                <a:ext uri="{FF2B5EF4-FFF2-40B4-BE49-F238E27FC236}">
                  <a16:creationId xmlns:a16="http://schemas.microsoft.com/office/drawing/2014/main" xmlns="" id="{E99024BA-D784-468F-91CD-734421E88863}"/>
                </a:ext>
              </a:extLst>
            </p:cNvPr>
            <p:cNvGrpSpPr/>
            <p:nvPr/>
          </p:nvGrpSpPr>
          <p:grpSpPr>
            <a:xfrm>
              <a:off x="4681410" y="6209966"/>
              <a:ext cx="861468" cy="239746"/>
              <a:chOff x="4584788" y="6239833"/>
              <a:chExt cx="861468" cy="239746"/>
            </a:xfrm>
          </p:grpSpPr>
          <p:grpSp>
            <p:nvGrpSpPr>
              <p:cNvPr id="167" name="Group 216">
                <a:extLst>
                  <a:ext uri="{FF2B5EF4-FFF2-40B4-BE49-F238E27FC236}">
                    <a16:creationId xmlns:a16="http://schemas.microsoft.com/office/drawing/2014/main" xmlns="" id="{B51644F6-06B5-4729-BA58-16CCCFCB3925}"/>
                  </a:ext>
                </a:extLst>
              </p:cNvPr>
              <p:cNvGrpSpPr/>
              <p:nvPr/>
            </p:nvGrpSpPr>
            <p:grpSpPr>
              <a:xfrm>
                <a:off x="5206265" y="6242312"/>
                <a:ext cx="239991" cy="237267"/>
                <a:chOff x="6125296" y="2368229"/>
                <a:chExt cx="1016000" cy="1004464"/>
              </a:xfrm>
              <a:solidFill>
                <a:schemeClr val="bg1"/>
              </a:solidFill>
            </p:grpSpPr>
            <p:sp>
              <p:nvSpPr>
                <p:cNvPr id="168" name="Flowchart: Magnetic Disk 221">
                  <a:extLst>
                    <a:ext uri="{FF2B5EF4-FFF2-40B4-BE49-F238E27FC236}">
                      <a16:creationId xmlns:a16="http://schemas.microsoft.com/office/drawing/2014/main" xmlns="" id="{CCBD1D5B-C7D3-4821-94B0-DED9CBE31ACA}"/>
                    </a:ext>
                  </a:extLst>
                </p:cNvPr>
                <p:cNvSpPr/>
                <p:nvPr/>
              </p:nvSpPr>
              <p:spPr>
                <a:xfrm>
                  <a:off x="6125296" y="2935778"/>
                  <a:ext cx="1016000" cy="436915"/>
                </a:xfrm>
                <a:prstGeom prst="flowChartMagneticDisk">
                  <a:avLst/>
                </a:prstGeom>
                <a:grpFill/>
                <a:ln w="19050">
                  <a:solidFill>
                    <a:srgbClr val="647B9A"/>
                  </a:solidFill>
                </a:ln>
                <a:effectLst>
                  <a:outerShdw rotWithShape="0">
                    <a:srgbClr val="000000"/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endParaRPr>
                </a:p>
              </p:txBody>
            </p:sp>
            <p:sp>
              <p:nvSpPr>
                <p:cNvPr id="169" name="Flowchart: Magnetic Disk 222">
                  <a:extLst>
                    <a:ext uri="{FF2B5EF4-FFF2-40B4-BE49-F238E27FC236}">
                      <a16:creationId xmlns:a16="http://schemas.microsoft.com/office/drawing/2014/main" xmlns="" id="{6EBB1EBD-5E51-470C-B1C3-BC3EEE7BED26}"/>
                    </a:ext>
                  </a:extLst>
                </p:cNvPr>
                <p:cNvSpPr/>
                <p:nvPr/>
              </p:nvSpPr>
              <p:spPr>
                <a:xfrm>
                  <a:off x="6125296" y="2650169"/>
                  <a:ext cx="1016000" cy="436915"/>
                </a:xfrm>
                <a:prstGeom prst="flowChartMagneticDisk">
                  <a:avLst/>
                </a:prstGeom>
                <a:grpFill/>
                <a:ln w="19050">
                  <a:solidFill>
                    <a:srgbClr val="647B9A"/>
                  </a:solidFill>
                </a:ln>
                <a:effectLst>
                  <a:outerShdw rotWithShape="0">
                    <a:srgbClr val="000000"/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endParaRPr>
                </a:p>
              </p:txBody>
            </p:sp>
            <p:sp>
              <p:nvSpPr>
                <p:cNvPr id="170" name="Flowchart: Magnetic Disk 223">
                  <a:extLst>
                    <a:ext uri="{FF2B5EF4-FFF2-40B4-BE49-F238E27FC236}">
                      <a16:creationId xmlns:a16="http://schemas.microsoft.com/office/drawing/2014/main" xmlns="" id="{AFDE925A-B19A-4FDE-8049-305DEF86BD55}"/>
                    </a:ext>
                  </a:extLst>
                </p:cNvPr>
                <p:cNvSpPr/>
                <p:nvPr/>
              </p:nvSpPr>
              <p:spPr>
                <a:xfrm>
                  <a:off x="6125296" y="2368229"/>
                  <a:ext cx="1016000" cy="436915"/>
                </a:xfrm>
                <a:prstGeom prst="flowChartMagneticDisk">
                  <a:avLst/>
                </a:prstGeom>
                <a:grpFill/>
                <a:ln w="19050">
                  <a:solidFill>
                    <a:srgbClr val="647B9A"/>
                  </a:solidFill>
                </a:ln>
                <a:effectLst>
                  <a:outerShdw rotWithShape="0">
                    <a:srgbClr val="000000"/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endParaRPr>
                </a:p>
              </p:txBody>
            </p:sp>
          </p:grpSp>
          <p:grpSp>
            <p:nvGrpSpPr>
              <p:cNvPr id="171" name="Group 216">
                <a:extLst>
                  <a:ext uri="{FF2B5EF4-FFF2-40B4-BE49-F238E27FC236}">
                    <a16:creationId xmlns:a16="http://schemas.microsoft.com/office/drawing/2014/main" xmlns="" id="{AFE0A865-0712-4C6A-93F0-BD69EE15B644}"/>
                  </a:ext>
                </a:extLst>
              </p:cNvPr>
              <p:cNvGrpSpPr/>
              <p:nvPr/>
            </p:nvGrpSpPr>
            <p:grpSpPr>
              <a:xfrm>
                <a:off x="4895293" y="6240701"/>
                <a:ext cx="239991" cy="237267"/>
                <a:chOff x="6125296" y="2368229"/>
                <a:chExt cx="1016000" cy="1004464"/>
              </a:xfrm>
              <a:solidFill>
                <a:schemeClr val="bg1"/>
              </a:solidFill>
            </p:grpSpPr>
            <p:sp>
              <p:nvSpPr>
                <p:cNvPr id="172" name="Flowchart: Magnetic Disk 221">
                  <a:extLst>
                    <a:ext uri="{FF2B5EF4-FFF2-40B4-BE49-F238E27FC236}">
                      <a16:creationId xmlns:a16="http://schemas.microsoft.com/office/drawing/2014/main" xmlns="" id="{5D4D9A57-AE0E-4A7D-AA87-2F8602591FF2}"/>
                    </a:ext>
                  </a:extLst>
                </p:cNvPr>
                <p:cNvSpPr/>
                <p:nvPr/>
              </p:nvSpPr>
              <p:spPr>
                <a:xfrm>
                  <a:off x="6125296" y="2935778"/>
                  <a:ext cx="1016000" cy="436915"/>
                </a:xfrm>
                <a:prstGeom prst="flowChartMagneticDisk">
                  <a:avLst/>
                </a:prstGeom>
                <a:grpFill/>
                <a:ln w="19050">
                  <a:solidFill>
                    <a:srgbClr val="647B9A"/>
                  </a:solidFill>
                </a:ln>
                <a:effectLst>
                  <a:outerShdw rotWithShape="0">
                    <a:srgbClr val="000000"/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endParaRPr>
                </a:p>
              </p:txBody>
            </p:sp>
            <p:sp>
              <p:nvSpPr>
                <p:cNvPr id="173" name="Flowchart: Magnetic Disk 222">
                  <a:extLst>
                    <a:ext uri="{FF2B5EF4-FFF2-40B4-BE49-F238E27FC236}">
                      <a16:creationId xmlns:a16="http://schemas.microsoft.com/office/drawing/2014/main" xmlns="" id="{44C8AC50-D426-45E8-9E05-7DDE464D15FB}"/>
                    </a:ext>
                  </a:extLst>
                </p:cNvPr>
                <p:cNvSpPr/>
                <p:nvPr/>
              </p:nvSpPr>
              <p:spPr>
                <a:xfrm>
                  <a:off x="6125296" y="2650169"/>
                  <a:ext cx="1016000" cy="436915"/>
                </a:xfrm>
                <a:prstGeom prst="flowChartMagneticDisk">
                  <a:avLst/>
                </a:prstGeom>
                <a:grpFill/>
                <a:ln w="19050">
                  <a:solidFill>
                    <a:srgbClr val="647B9A"/>
                  </a:solidFill>
                </a:ln>
                <a:effectLst>
                  <a:outerShdw rotWithShape="0">
                    <a:srgbClr val="000000"/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endParaRPr>
                </a:p>
              </p:txBody>
            </p:sp>
            <p:sp>
              <p:nvSpPr>
                <p:cNvPr id="174" name="Flowchart: Magnetic Disk 223">
                  <a:extLst>
                    <a:ext uri="{FF2B5EF4-FFF2-40B4-BE49-F238E27FC236}">
                      <a16:creationId xmlns:a16="http://schemas.microsoft.com/office/drawing/2014/main" xmlns="" id="{311C0719-AE8C-4ED6-9A02-805591476E77}"/>
                    </a:ext>
                  </a:extLst>
                </p:cNvPr>
                <p:cNvSpPr/>
                <p:nvPr/>
              </p:nvSpPr>
              <p:spPr>
                <a:xfrm>
                  <a:off x="6125296" y="2368229"/>
                  <a:ext cx="1016000" cy="436915"/>
                </a:xfrm>
                <a:prstGeom prst="flowChartMagneticDisk">
                  <a:avLst/>
                </a:prstGeom>
                <a:grpFill/>
                <a:ln w="19050">
                  <a:solidFill>
                    <a:srgbClr val="647B9A"/>
                  </a:solidFill>
                </a:ln>
                <a:effectLst>
                  <a:outerShdw rotWithShape="0">
                    <a:srgbClr val="000000"/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endParaRPr>
                </a:p>
              </p:txBody>
            </p:sp>
          </p:grpSp>
          <p:grpSp>
            <p:nvGrpSpPr>
              <p:cNvPr id="175" name="Group 216">
                <a:extLst>
                  <a:ext uri="{FF2B5EF4-FFF2-40B4-BE49-F238E27FC236}">
                    <a16:creationId xmlns:a16="http://schemas.microsoft.com/office/drawing/2014/main" xmlns="" id="{676127F4-9C88-445C-BCA3-D3FE15E3829C}"/>
                  </a:ext>
                </a:extLst>
              </p:cNvPr>
              <p:cNvGrpSpPr/>
              <p:nvPr/>
            </p:nvGrpSpPr>
            <p:grpSpPr>
              <a:xfrm>
                <a:off x="4584788" y="6239833"/>
                <a:ext cx="239991" cy="237267"/>
                <a:chOff x="6125296" y="2368229"/>
                <a:chExt cx="1016000" cy="1004464"/>
              </a:xfrm>
              <a:solidFill>
                <a:schemeClr val="bg1"/>
              </a:solidFill>
            </p:grpSpPr>
            <p:sp>
              <p:nvSpPr>
                <p:cNvPr id="176" name="Flowchart: Magnetic Disk 221">
                  <a:extLst>
                    <a:ext uri="{FF2B5EF4-FFF2-40B4-BE49-F238E27FC236}">
                      <a16:creationId xmlns:a16="http://schemas.microsoft.com/office/drawing/2014/main" xmlns="" id="{2D0A4F5E-3765-4E0C-89DD-6D11407C1816}"/>
                    </a:ext>
                  </a:extLst>
                </p:cNvPr>
                <p:cNvSpPr/>
                <p:nvPr/>
              </p:nvSpPr>
              <p:spPr>
                <a:xfrm>
                  <a:off x="6125296" y="2935778"/>
                  <a:ext cx="1016000" cy="436915"/>
                </a:xfrm>
                <a:prstGeom prst="flowChartMagneticDisk">
                  <a:avLst/>
                </a:prstGeom>
                <a:grpFill/>
                <a:ln w="19050">
                  <a:solidFill>
                    <a:srgbClr val="647B9A"/>
                  </a:solidFill>
                </a:ln>
                <a:effectLst>
                  <a:outerShdw rotWithShape="0">
                    <a:srgbClr val="000000"/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endParaRPr>
                </a:p>
              </p:txBody>
            </p:sp>
            <p:sp>
              <p:nvSpPr>
                <p:cNvPr id="177" name="Flowchart: Magnetic Disk 222">
                  <a:extLst>
                    <a:ext uri="{FF2B5EF4-FFF2-40B4-BE49-F238E27FC236}">
                      <a16:creationId xmlns:a16="http://schemas.microsoft.com/office/drawing/2014/main" xmlns="" id="{B861D723-BCB7-4724-9192-919D7B138F96}"/>
                    </a:ext>
                  </a:extLst>
                </p:cNvPr>
                <p:cNvSpPr/>
                <p:nvPr/>
              </p:nvSpPr>
              <p:spPr>
                <a:xfrm>
                  <a:off x="6125296" y="2650169"/>
                  <a:ext cx="1016000" cy="436915"/>
                </a:xfrm>
                <a:prstGeom prst="flowChartMagneticDisk">
                  <a:avLst/>
                </a:prstGeom>
                <a:grpFill/>
                <a:ln w="19050">
                  <a:solidFill>
                    <a:srgbClr val="647B9A"/>
                  </a:solidFill>
                </a:ln>
                <a:effectLst>
                  <a:outerShdw rotWithShape="0">
                    <a:srgbClr val="000000"/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endParaRPr>
                </a:p>
              </p:txBody>
            </p:sp>
            <p:sp>
              <p:nvSpPr>
                <p:cNvPr id="178" name="Flowchart: Magnetic Disk 223">
                  <a:extLst>
                    <a:ext uri="{FF2B5EF4-FFF2-40B4-BE49-F238E27FC236}">
                      <a16:creationId xmlns:a16="http://schemas.microsoft.com/office/drawing/2014/main" xmlns="" id="{03C6BEF8-D039-4D36-B8D0-67B9D5FC82E2}"/>
                    </a:ext>
                  </a:extLst>
                </p:cNvPr>
                <p:cNvSpPr/>
                <p:nvPr/>
              </p:nvSpPr>
              <p:spPr>
                <a:xfrm>
                  <a:off x="6125296" y="2368229"/>
                  <a:ext cx="1016000" cy="436915"/>
                </a:xfrm>
                <a:prstGeom prst="flowChartMagneticDisk">
                  <a:avLst/>
                </a:prstGeom>
                <a:grpFill/>
                <a:ln w="19050">
                  <a:solidFill>
                    <a:srgbClr val="647B9A"/>
                  </a:solidFill>
                </a:ln>
                <a:effectLst>
                  <a:outerShdw rotWithShape="0">
                    <a:srgbClr val="000000"/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endParaRPr>
                </a:p>
              </p:txBody>
            </p:sp>
          </p:grpSp>
        </p:grpSp>
        <p:cxnSp>
          <p:nvCxnSpPr>
            <p:cNvPr id="216" name="直接连接符 215">
              <a:extLst>
                <a:ext uri="{FF2B5EF4-FFF2-40B4-BE49-F238E27FC236}">
                  <a16:creationId xmlns:a16="http://schemas.microsoft.com/office/drawing/2014/main" xmlns="" id="{524D083F-4151-42C0-947A-E3AE3F0FACE3}"/>
                </a:ext>
              </a:extLst>
            </p:cNvPr>
            <p:cNvCxnSpPr>
              <a:cxnSpLocks/>
              <a:endCxn id="145" idx="0"/>
            </p:cNvCxnSpPr>
            <p:nvPr/>
          </p:nvCxnSpPr>
          <p:spPr>
            <a:xfrm flipH="1">
              <a:off x="5121894" y="4688687"/>
              <a:ext cx="0" cy="392111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直接连接符 223">
              <a:extLst>
                <a:ext uri="{FF2B5EF4-FFF2-40B4-BE49-F238E27FC236}">
                  <a16:creationId xmlns:a16="http://schemas.microsoft.com/office/drawing/2014/main" xmlns="" id="{7F3E4E1C-9A2D-4926-83C4-C524B3D19DB3}"/>
                </a:ext>
              </a:extLst>
            </p:cNvPr>
            <p:cNvCxnSpPr>
              <a:cxnSpLocks/>
            </p:cNvCxnSpPr>
            <p:nvPr/>
          </p:nvCxnSpPr>
          <p:spPr>
            <a:xfrm>
              <a:off x="5121894" y="5888612"/>
              <a:ext cx="0" cy="287421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7" name="组合 276">
            <a:extLst>
              <a:ext uri="{FF2B5EF4-FFF2-40B4-BE49-F238E27FC236}">
                <a16:creationId xmlns:a16="http://schemas.microsoft.com/office/drawing/2014/main" xmlns="" id="{29347892-BA2F-4CE1-9EF9-F4A178380A63}"/>
              </a:ext>
            </a:extLst>
          </p:cNvPr>
          <p:cNvGrpSpPr/>
          <p:nvPr/>
        </p:nvGrpSpPr>
        <p:grpSpPr>
          <a:xfrm>
            <a:off x="7082191" y="2305520"/>
            <a:ext cx="1892692" cy="1700159"/>
            <a:chOff x="7082191" y="2305520"/>
            <a:chExt cx="1892692" cy="1700159"/>
          </a:xfrm>
        </p:grpSpPr>
        <p:grpSp>
          <p:nvGrpSpPr>
            <p:cNvPr id="192" name="组合 191">
              <a:extLst>
                <a:ext uri="{FF2B5EF4-FFF2-40B4-BE49-F238E27FC236}">
                  <a16:creationId xmlns:a16="http://schemas.microsoft.com/office/drawing/2014/main" xmlns="" id="{75998399-1268-489A-9B3D-DBA4B6DA1CFE}"/>
                </a:ext>
              </a:extLst>
            </p:cNvPr>
            <p:cNvGrpSpPr/>
            <p:nvPr/>
          </p:nvGrpSpPr>
          <p:grpSpPr>
            <a:xfrm>
              <a:off x="7082191" y="2945263"/>
              <a:ext cx="1837820" cy="1060416"/>
              <a:chOff x="7078138" y="2996154"/>
              <a:chExt cx="1582848" cy="913298"/>
            </a:xfrm>
          </p:grpSpPr>
          <p:grpSp>
            <p:nvGrpSpPr>
              <p:cNvPr id="179" name="组合 178">
                <a:extLst>
                  <a:ext uri="{FF2B5EF4-FFF2-40B4-BE49-F238E27FC236}">
                    <a16:creationId xmlns:a16="http://schemas.microsoft.com/office/drawing/2014/main" xmlns="" id="{824309B6-D8CC-4259-AA4C-5143EF7BA483}"/>
                  </a:ext>
                </a:extLst>
              </p:cNvPr>
              <p:cNvGrpSpPr/>
              <p:nvPr/>
            </p:nvGrpSpPr>
            <p:grpSpPr>
              <a:xfrm>
                <a:off x="7078138" y="2996154"/>
                <a:ext cx="1582848" cy="913298"/>
                <a:chOff x="5050662" y="3987410"/>
                <a:chExt cx="1066069" cy="615777"/>
              </a:xfrm>
            </p:grpSpPr>
            <p:sp>
              <p:nvSpPr>
                <p:cNvPr id="180" name="Oval 57">
                  <a:extLst>
                    <a:ext uri="{FF2B5EF4-FFF2-40B4-BE49-F238E27FC236}">
                      <a16:creationId xmlns:a16="http://schemas.microsoft.com/office/drawing/2014/main" xmlns="" id="{0356C0F3-0412-4350-8D42-6F4B25098161}"/>
                    </a:ext>
                  </a:extLst>
                </p:cNvPr>
                <p:cNvSpPr/>
                <p:nvPr/>
              </p:nvSpPr>
              <p:spPr>
                <a:xfrm>
                  <a:off x="5050662" y="3987410"/>
                  <a:ext cx="1066069" cy="6157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10555" h="1287908">
                      <a:moveTo>
                        <a:pt x="929401" y="0"/>
                      </a:moveTo>
                      <a:cubicBezTo>
                        <a:pt x="1129678" y="0"/>
                        <a:pt x="1306255" y="101473"/>
                        <a:pt x="1410524" y="255811"/>
                      </a:cubicBezTo>
                      <a:lnTo>
                        <a:pt x="1430900" y="293352"/>
                      </a:lnTo>
                      <a:lnTo>
                        <a:pt x="1443624" y="282854"/>
                      </a:lnTo>
                      <a:cubicBezTo>
                        <a:pt x="1500858" y="244188"/>
                        <a:pt x="1569854" y="221610"/>
                        <a:pt x="1644123" y="221610"/>
                      </a:cubicBezTo>
                      <a:cubicBezTo>
                        <a:pt x="1817419" y="221610"/>
                        <a:pt x="1962003" y="344533"/>
                        <a:pt x="1995442" y="507943"/>
                      </a:cubicBezTo>
                      <a:lnTo>
                        <a:pt x="2002280" y="575774"/>
                      </a:lnTo>
                      <a:lnTo>
                        <a:pt x="2024223" y="577986"/>
                      </a:lnTo>
                      <a:cubicBezTo>
                        <a:pt x="2187633" y="611424"/>
                        <a:pt x="2310555" y="756009"/>
                        <a:pt x="2310555" y="929304"/>
                      </a:cubicBezTo>
                      <a:cubicBezTo>
                        <a:pt x="2310555" y="1127356"/>
                        <a:pt x="2150003" y="1287908"/>
                        <a:pt x="1951951" y="1287908"/>
                      </a:cubicBezTo>
                      <a:lnTo>
                        <a:pt x="1895635" y="1282939"/>
                      </a:lnTo>
                      <a:lnTo>
                        <a:pt x="358604" y="1282939"/>
                      </a:lnTo>
                      <a:lnTo>
                        <a:pt x="345405" y="1282939"/>
                      </a:lnTo>
                      <a:lnTo>
                        <a:pt x="332242" y="1280282"/>
                      </a:lnTo>
                      <a:lnTo>
                        <a:pt x="286333" y="1275654"/>
                      </a:lnTo>
                      <a:cubicBezTo>
                        <a:pt x="122922" y="1242215"/>
                        <a:pt x="0" y="1097631"/>
                        <a:pt x="0" y="924335"/>
                      </a:cubicBezTo>
                      <a:cubicBezTo>
                        <a:pt x="0" y="751040"/>
                        <a:pt x="122922" y="606455"/>
                        <a:pt x="286333" y="573017"/>
                      </a:cubicBezTo>
                      <a:lnTo>
                        <a:pt x="350565" y="566541"/>
                      </a:lnTo>
                      <a:lnTo>
                        <a:pt x="360975" y="463281"/>
                      </a:lnTo>
                      <a:cubicBezTo>
                        <a:pt x="415078" y="198887"/>
                        <a:pt x="649014" y="0"/>
                        <a:pt x="929401" y="0"/>
                      </a:cubicBezTo>
                      <a:close/>
                    </a:path>
                  </a:pathLst>
                </a:custGeom>
                <a:noFill/>
                <a:ln w="19050" cap="flat" cmpd="sng" algn="ctr">
                  <a:solidFill>
                    <a:srgbClr val="6488A5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81" name="Freeform 65">
                  <a:extLst>
                    <a:ext uri="{FF2B5EF4-FFF2-40B4-BE49-F238E27FC236}">
                      <a16:creationId xmlns:a16="http://schemas.microsoft.com/office/drawing/2014/main" xmlns="" id="{7F86A5A9-EECF-49B2-BB1C-AB8A2AD618E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793852" y="4128142"/>
                  <a:ext cx="132666" cy="182558"/>
                </a:xfrm>
                <a:custGeom>
                  <a:avLst/>
                  <a:gdLst>
                    <a:gd name="T0" fmla="*/ 67 w 135"/>
                    <a:gd name="T1" fmla="*/ 109 h 185"/>
                    <a:gd name="T2" fmla="*/ 50 w 135"/>
                    <a:gd name="T3" fmla="*/ 126 h 185"/>
                    <a:gd name="T4" fmla="*/ 55 w 135"/>
                    <a:gd name="T5" fmla="*/ 137 h 185"/>
                    <a:gd name="T6" fmla="*/ 54 w 135"/>
                    <a:gd name="T7" fmla="*/ 139 h 185"/>
                    <a:gd name="T8" fmla="*/ 67 w 135"/>
                    <a:gd name="T9" fmla="*/ 151 h 185"/>
                    <a:gd name="T10" fmla="*/ 80 w 135"/>
                    <a:gd name="T11" fmla="*/ 139 h 185"/>
                    <a:gd name="T12" fmla="*/ 80 w 135"/>
                    <a:gd name="T13" fmla="*/ 137 h 185"/>
                    <a:gd name="T14" fmla="*/ 84 w 135"/>
                    <a:gd name="T15" fmla="*/ 126 h 185"/>
                    <a:gd name="T16" fmla="*/ 67 w 135"/>
                    <a:gd name="T17" fmla="*/ 109 h 185"/>
                    <a:gd name="T18" fmla="*/ 71 w 135"/>
                    <a:gd name="T19" fmla="*/ 133 h 185"/>
                    <a:gd name="T20" fmla="*/ 71 w 135"/>
                    <a:gd name="T21" fmla="*/ 139 h 185"/>
                    <a:gd name="T22" fmla="*/ 67 w 135"/>
                    <a:gd name="T23" fmla="*/ 143 h 185"/>
                    <a:gd name="T24" fmla="*/ 63 w 135"/>
                    <a:gd name="T25" fmla="*/ 139 h 185"/>
                    <a:gd name="T26" fmla="*/ 63 w 135"/>
                    <a:gd name="T27" fmla="*/ 133 h 185"/>
                    <a:gd name="T28" fmla="*/ 59 w 135"/>
                    <a:gd name="T29" fmla="*/ 126 h 185"/>
                    <a:gd name="T30" fmla="*/ 67 w 135"/>
                    <a:gd name="T31" fmla="*/ 118 h 185"/>
                    <a:gd name="T32" fmla="*/ 76 w 135"/>
                    <a:gd name="T33" fmla="*/ 126 h 185"/>
                    <a:gd name="T34" fmla="*/ 71 w 135"/>
                    <a:gd name="T35" fmla="*/ 133 h 185"/>
                    <a:gd name="T36" fmla="*/ 118 w 135"/>
                    <a:gd name="T37" fmla="*/ 75 h 185"/>
                    <a:gd name="T38" fmla="*/ 118 w 135"/>
                    <a:gd name="T39" fmla="*/ 50 h 185"/>
                    <a:gd name="T40" fmla="*/ 67 w 135"/>
                    <a:gd name="T41" fmla="*/ 0 h 185"/>
                    <a:gd name="T42" fmla="*/ 16 w 135"/>
                    <a:gd name="T43" fmla="*/ 50 h 185"/>
                    <a:gd name="T44" fmla="*/ 16 w 135"/>
                    <a:gd name="T45" fmla="*/ 75 h 185"/>
                    <a:gd name="T46" fmla="*/ 0 w 135"/>
                    <a:gd name="T47" fmla="*/ 92 h 185"/>
                    <a:gd name="T48" fmla="*/ 0 w 135"/>
                    <a:gd name="T49" fmla="*/ 168 h 185"/>
                    <a:gd name="T50" fmla="*/ 16 w 135"/>
                    <a:gd name="T51" fmla="*/ 185 h 185"/>
                    <a:gd name="T52" fmla="*/ 118 w 135"/>
                    <a:gd name="T53" fmla="*/ 185 h 185"/>
                    <a:gd name="T54" fmla="*/ 135 w 135"/>
                    <a:gd name="T55" fmla="*/ 168 h 185"/>
                    <a:gd name="T56" fmla="*/ 135 w 135"/>
                    <a:gd name="T57" fmla="*/ 92 h 185"/>
                    <a:gd name="T58" fmla="*/ 118 w 135"/>
                    <a:gd name="T59" fmla="*/ 75 h 185"/>
                    <a:gd name="T60" fmla="*/ 25 w 135"/>
                    <a:gd name="T61" fmla="*/ 50 h 185"/>
                    <a:gd name="T62" fmla="*/ 67 w 135"/>
                    <a:gd name="T63" fmla="*/ 8 h 185"/>
                    <a:gd name="T64" fmla="*/ 109 w 135"/>
                    <a:gd name="T65" fmla="*/ 50 h 185"/>
                    <a:gd name="T66" fmla="*/ 109 w 135"/>
                    <a:gd name="T67" fmla="*/ 75 h 185"/>
                    <a:gd name="T68" fmla="*/ 25 w 135"/>
                    <a:gd name="T69" fmla="*/ 75 h 185"/>
                    <a:gd name="T70" fmla="*/ 25 w 135"/>
                    <a:gd name="T71" fmla="*/ 50 h 185"/>
                    <a:gd name="T72" fmla="*/ 126 w 135"/>
                    <a:gd name="T73" fmla="*/ 168 h 185"/>
                    <a:gd name="T74" fmla="*/ 118 w 135"/>
                    <a:gd name="T75" fmla="*/ 177 h 185"/>
                    <a:gd name="T76" fmla="*/ 16 w 135"/>
                    <a:gd name="T77" fmla="*/ 177 h 185"/>
                    <a:gd name="T78" fmla="*/ 8 w 135"/>
                    <a:gd name="T79" fmla="*/ 168 h 185"/>
                    <a:gd name="T80" fmla="*/ 8 w 135"/>
                    <a:gd name="T81" fmla="*/ 92 h 185"/>
                    <a:gd name="T82" fmla="*/ 16 w 135"/>
                    <a:gd name="T83" fmla="*/ 84 h 185"/>
                    <a:gd name="T84" fmla="*/ 118 w 135"/>
                    <a:gd name="T85" fmla="*/ 84 h 185"/>
                    <a:gd name="T86" fmla="*/ 126 w 135"/>
                    <a:gd name="T87" fmla="*/ 92 h 185"/>
                    <a:gd name="T88" fmla="*/ 126 w 135"/>
                    <a:gd name="T89" fmla="*/ 168 h 1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35" h="185">
                      <a:moveTo>
                        <a:pt x="67" y="109"/>
                      </a:moveTo>
                      <a:cubicBezTo>
                        <a:pt x="58" y="109"/>
                        <a:pt x="50" y="117"/>
                        <a:pt x="50" y="126"/>
                      </a:cubicBezTo>
                      <a:cubicBezTo>
                        <a:pt x="50" y="130"/>
                        <a:pt x="52" y="134"/>
                        <a:pt x="55" y="137"/>
                      </a:cubicBezTo>
                      <a:cubicBezTo>
                        <a:pt x="55" y="138"/>
                        <a:pt x="54" y="138"/>
                        <a:pt x="54" y="139"/>
                      </a:cubicBezTo>
                      <a:cubicBezTo>
                        <a:pt x="54" y="146"/>
                        <a:pt x="60" y="151"/>
                        <a:pt x="67" y="151"/>
                      </a:cubicBezTo>
                      <a:cubicBezTo>
                        <a:pt x="74" y="151"/>
                        <a:pt x="80" y="146"/>
                        <a:pt x="80" y="139"/>
                      </a:cubicBezTo>
                      <a:cubicBezTo>
                        <a:pt x="80" y="138"/>
                        <a:pt x="80" y="138"/>
                        <a:pt x="80" y="137"/>
                      </a:cubicBezTo>
                      <a:cubicBezTo>
                        <a:pt x="82" y="134"/>
                        <a:pt x="84" y="130"/>
                        <a:pt x="84" y="126"/>
                      </a:cubicBezTo>
                      <a:cubicBezTo>
                        <a:pt x="84" y="117"/>
                        <a:pt x="76" y="109"/>
                        <a:pt x="67" y="109"/>
                      </a:cubicBezTo>
                      <a:close/>
                      <a:moveTo>
                        <a:pt x="71" y="133"/>
                      </a:moveTo>
                      <a:cubicBezTo>
                        <a:pt x="71" y="139"/>
                        <a:pt x="71" y="139"/>
                        <a:pt x="71" y="139"/>
                      </a:cubicBezTo>
                      <a:cubicBezTo>
                        <a:pt x="71" y="141"/>
                        <a:pt x="69" y="143"/>
                        <a:pt x="67" y="143"/>
                      </a:cubicBezTo>
                      <a:cubicBezTo>
                        <a:pt x="65" y="143"/>
                        <a:pt x="63" y="141"/>
                        <a:pt x="63" y="139"/>
                      </a:cubicBezTo>
                      <a:cubicBezTo>
                        <a:pt x="63" y="133"/>
                        <a:pt x="63" y="133"/>
                        <a:pt x="63" y="133"/>
                      </a:cubicBezTo>
                      <a:cubicBezTo>
                        <a:pt x="60" y="132"/>
                        <a:pt x="59" y="129"/>
                        <a:pt x="59" y="126"/>
                      </a:cubicBezTo>
                      <a:cubicBezTo>
                        <a:pt x="59" y="121"/>
                        <a:pt x="62" y="118"/>
                        <a:pt x="67" y="118"/>
                      </a:cubicBezTo>
                      <a:cubicBezTo>
                        <a:pt x="72" y="118"/>
                        <a:pt x="76" y="121"/>
                        <a:pt x="76" y="126"/>
                      </a:cubicBezTo>
                      <a:cubicBezTo>
                        <a:pt x="76" y="129"/>
                        <a:pt x="74" y="132"/>
                        <a:pt x="71" y="133"/>
                      </a:cubicBezTo>
                      <a:close/>
                      <a:moveTo>
                        <a:pt x="118" y="75"/>
                      </a:moveTo>
                      <a:cubicBezTo>
                        <a:pt x="118" y="50"/>
                        <a:pt x="118" y="50"/>
                        <a:pt x="118" y="50"/>
                      </a:cubicBezTo>
                      <a:cubicBezTo>
                        <a:pt x="118" y="22"/>
                        <a:pt x="95" y="0"/>
                        <a:pt x="67" y="0"/>
                      </a:cubicBezTo>
                      <a:cubicBezTo>
                        <a:pt x="39" y="0"/>
                        <a:pt x="16" y="22"/>
                        <a:pt x="16" y="50"/>
                      </a:cubicBezTo>
                      <a:cubicBezTo>
                        <a:pt x="16" y="75"/>
                        <a:pt x="16" y="75"/>
                        <a:pt x="16" y="75"/>
                      </a:cubicBezTo>
                      <a:cubicBezTo>
                        <a:pt x="7" y="75"/>
                        <a:pt x="0" y="83"/>
                        <a:pt x="0" y="92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78"/>
                        <a:pt x="7" y="185"/>
                        <a:pt x="16" y="185"/>
                      </a:cubicBezTo>
                      <a:cubicBezTo>
                        <a:pt x="118" y="185"/>
                        <a:pt x="118" y="185"/>
                        <a:pt x="118" y="185"/>
                      </a:cubicBezTo>
                      <a:cubicBezTo>
                        <a:pt x="127" y="185"/>
                        <a:pt x="135" y="178"/>
                        <a:pt x="135" y="168"/>
                      </a:cubicBezTo>
                      <a:cubicBezTo>
                        <a:pt x="135" y="92"/>
                        <a:pt x="135" y="92"/>
                        <a:pt x="135" y="92"/>
                      </a:cubicBezTo>
                      <a:cubicBezTo>
                        <a:pt x="135" y="83"/>
                        <a:pt x="127" y="75"/>
                        <a:pt x="118" y="75"/>
                      </a:cubicBezTo>
                      <a:close/>
                      <a:moveTo>
                        <a:pt x="25" y="50"/>
                      </a:moveTo>
                      <a:cubicBezTo>
                        <a:pt x="25" y="27"/>
                        <a:pt x="44" y="8"/>
                        <a:pt x="67" y="8"/>
                      </a:cubicBezTo>
                      <a:cubicBezTo>
                        <a:pt x="90" y="8"/>
                        <a:pt x="109" y="27"/>
                        <a:pt x="109" y="50"/>
                      </a:cubicBezTo>
                      <a:cubicBezTo>
                        <a:pt x="109" y="75"/>
                        <a:pt x="109" y="75"/>
                        <a:pt x="109" y="75"/>
                      </a:cubicBezTo>
                      <a:cubicBezTo>
                        <a:pt x="25" y="75"/>
                        <a:pt x="25" y="75"/>
                        <a:pt x="25" y="75"/>
                      </a:cubicBezTo>
                      <a:lnTo>
                        <a:pt x="25" y="50"/>
                      </a:lnTo>
                      <a:close/>
                      <a:moveTo>
                        <a:pt x="126" y="168"/>
                      </a:moveTo>
                      <a:cubicBezTo>
                        <a:pt x="126" y="173"/>
                        <a:pt x="122" y="177"/>
                        <a:pt x="118" y="177"/>
                      </a:cubicBezTo>
                      <a:cubicBezTo>
                        <a:pt x="16" y="177"/>
                        <a:pt x="16" y="177"/>
                        <a:pt x="16" y="177"/>
                      </a:cubicBezTo>
                      <a:cubicBezTo>
                        <a:pt x="12" y="177"/>
                        <a:pt x="8" y="173"/>
                        <a:pt x="8" y="168"/>
                      </a:cubicBezTo>
                      <a:cubicBezTo>
                        <a:pt x="8" y="92"/>
                        <a:pt x="8" y="92"/>
                        <a:pt x="8" y="92"/>
                      </a:cubicBezTo>
                      <a:cubicBezTo>
                        <a:pt x="8" y="88"/>
                        <a:pt x="12" y="84"/>
                        <a:pt x="16" y="84"/>
                      </a:cubicBezTo>
                      <a:cubicBezTo>
                        <a:pt x="118" y="84"/>
                        <a:pt x="118" y="84"/>
                        <a:pt x="118" y="84"/>
                      </a:cubicBezTo>
                      <a:cubicBezTo>
                        <a:pt x="122" y="84"/>
                        <a:pt x="126" y="88"/>
                        <a:pt x="126" y="92"/>
                      </a:cubicBezTo>
                      <a:lnTo>
                        <a:pt x="126" y="168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</p:spPr>
              <p:txBody>
                <a:bodyPr vert="horz" wrap="square" lIns="28928" tIns="14465" rIns="28928" bIns="14465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en-US" sz="600" dirty="0">
                    <a:latin typeface="Tahoma"/>
                  </a:endParaRPr>
                </a:p>
              </p:txBody>
            </p:sp>
            <p:pic>
              <p:nvPicPr>
                <p:cNvPr id="182" name="图片 181">
                  <a:extLst>
                    <a:ext uri="{FF2B5EF4-FFF2-40B4-BE49-F238E27FC236}">
                      <a16:creationId xmlns:a16="http://schemas.microsoft.com/office/drawing/2014/main" xmlns="" id="{F3AC0B3D-2DA2-42B9-BA52-53A92D8DCF0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48983" y="4314087"/>
                  <a:ext cx="261919" cy="252408"/>
                </a:xfrm>
                <a:prstGeom prst="rect">
                  <a:avLst/>
                </a:prstGeom>
              </p:spPr>
            </p:pic>
          </p:grpSp>
          <p:pic>
            <p:nvPicPr>
              <p:cNvPr id="191" name="图片 190">
                <a:extLst>
                  <a:ext uri="{FF2B5EF4-FFF2-40B4-BE49-F238E27FC236}">
                    <a16:creationId xmlns:a16="http://schemas.microsoft.com/office/drawing/2014/main" xmlns="" id="{EA6D5007-8A3B-4892-A592-33674AD6B4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921399" y="3575793"/>
                <a:ext cx="545140" cy="216893"/>
              </a:xfrm>
              <a:prstGeom prst="rect">
                <a:avLst/>
              </a:prstGeom>
            </p:spPr>
          </p:pic>
        </p:grpSp>
        <p:cxnSp>
          <p:nvCxnSpPr>
            <p:cNvPr id="227" name="直接连接符 226">
              <a:extLst>
                <a:ext uri="{FF2B5EF4-FFF2-40B4-BE49-F238E27FC236}">
                  <a16:creationId xmlns:a16="http://schemas.microsoft.com/office/drawing/2014/main" xmlns="" id="{5693B2E6-A43C-4EC4-875B-083988AC8958}"/>
                </a:ext>
              </a:extLst>
            </p:cNvPr>
            <p:cNvCxnSpPr>
              <a:cxnSpLocks/>
            </p:cNvCxnSpPr>
            <p:nvPr/>
          </p:nvCxnSpPr>
          <p:spPr>
            <a:xfrm>
              <a:off x="8947411" y="2305520"/>
              <a:ext cx="1540" cy="332857"/>
            </a:xfrm>
            <a:prstGeom prst="line">
              <a:avLst/>
            </a:prstGeom>
            <a:ln w="19050">
              <a:solidFill>
                <a:srgbClr val="6488A5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直接连接符 227">
              <a:extLst>
                <a:ext uri="{FF2B5EF4-FFF2-40B4-BE49-F238E27FC236}">
                  <a16:creationId xmlns:a16="http://schemas.microsoft.com/office/drawing/2014/main" xmlns="" id="{C1702A6A-9DAF-48CB-9ACD-CD1080E62F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21019" y="2611650"/>
              <a:ext cx="1153864" cy="7687"/>
            </a:xfrm>
            <a:prstGeom prst="line">
              <a:avLst/>
            </a:prstGeom>
            <a:ln w="19050">
              <a:solidFill>
                <a:srgbClr val="6488A5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直接连接符 228">
              <a:extLst>
                <a:ext uri="{FF2B5EF4-FFF2-40B4-BE49-F238E27FC236}">
                  <a16:creationId xmlns:a16="http://schemas.microsoft.com/office/drawing/2014/main" xmlns="" id="{9816287D-8674-4633-87A8-CD7E2DA7ABD7}"/>
                </a:ext>
              </a:extLst>
            </p:cNvPr>
            <p:cNvCxnSpPr>
              <a:cxnSpLocks/>
            </p:cNvCxnSpPr>
            <p:nvPr/>
          </p:nvCxnSpPr>
          <p:spPr>
            <a:xfrm>
              <a:off x="7821019" y="2638377"/>
              <a:ext cx="0" cy="298249"/>
            </a:xfrm>
            <a:prstGeom prst="line">
              <a:avLst/>
            </a:prstGeom>
            <a:ln w="19050">
              <a:solidFill>
                <a:srgbClr val="6488A5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0" name="组合 259">
            <a:extLst>
              <a:ext uri="{FF2B5EF4-FFF2-40B4-BE49-F238E27FC236}">
                <a16:creationId xmlns:a16="http://schemas.microsoft.com/office/drawing/2014/main" xmlns="" id="{E4623AD2-4627-472B-BF4C-EB91E42C8DA8}"/>
              </a:ext>
            </a:extLst>
          </p:cNvPr>
          <p:cNvGrpSpPr/>
          <p:nvPr/>
        </p:nvGrpSpPr>
        <p:grpSpPr>
          <a:xfrm>
            <a:off x="7134045" y="4036413"/>
            <a:ext cx="1833087" cy="1315288"/>
            <a:chOff x="7106059" y="4541386"/>
            <a:chExt cx="1833087" cy="1315288"/>
          </a:xfrm>
        </p:grpSpPr>
        <p:grpSp>
          <p:nvGrpSpPr>
            <p:cNvPr id="203" name="组合 202">
              <a:extLst>
                <a:ext uri="{FF2B5EF4-FFF2-40B4-BE49-F238E27FC236}">
                  <a16:creationId xmlns:a16="http://schemas.microsoft.com/office/drawing/2014/main" xmlns="" id="{F084B994-967F-4FF9-BE29-90390738AC71}"/>
                </a:ext>
              </a:extLst>
            </p:cNvPr>
            <p:cNvGrpSpPr/>
            <p:nvPr/>
          </p:nvGrpSpPr>
          <p:grpSpPr>
            <a:xfrm>
              <a:off x="7106059" y="5055822"/>
              <a:ext cx="1833087" cy="800852"/>
              <a:chOff x="7023630" y="5056750"/>
              <a:chExt cx="1833087" cy="800852"/>
            </a:xfrm>
          </p:grpSpPr>
          <p:sp>
            <p:nvSpPr>
              <p:cNvPr id="197" name="矩形 196">
                <a:extLst>
                  <a:ext uri="{FF2B5EF4-FFF2-40B4-BE49-F238E27FC236}">
                    <a16:creationId xmlns:a16="http://schemas.microsoft.com/office/drawing/2014/main" xmlns="" id="{D635D453-791C-46D3-B955-A1CA41C561A2}"/>
                  </a:ext>
                </a:extLst>
              </p:cNvPr>
              <p:cNvSpPr/>
              <p:nvPr/>
            </p:nvSpPr>
            <p:spPr>
              <a:xfrm>
                <a:off x="7070750" y="5056750"/>
                <a:ext cx="1693218" cy="800852"/>
              </a:xfrm>
              <a:prstGeom prst="rect">
                <a:avLst/>
              </a:prstGeom>
              <a:noFill/>
              <a:ln>
                <a:solidFill>
                  <a:srgbClr val="6488A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198" name="文本框 197">
                <a:extLst>
                  <a:ext uri="{FF2B5EF4-FFF2-40B4-BE49-F238E27FC236}">
                    <a16:creationId xmlns:a16="http://schemas.microsoft.com/office/drawing/2014/main" xmlns="" id="{48BCFC94-3BB7-4373-9507-44753CEDD3F0}"/>
                  </a:ext>
                </a:extLst>
              </p:cNvPr>
              <p:cNvSpPr txBox="1"/>
              <p:nvPr/>
            </p:nvSpPr>
            <p:spPr>
              <a:xfrm>
                <a:off x="7023630" y="5219959"/>
                <a:ext cx="183308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4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</a:rPr>
                  <a:t>Backup?   </a:t>
                </a:r>
                <a:endParaRPr lang="en-US" altLang="zh-CN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endParaRPr>
              </a:p>
              <a:p>
                <a:pPr algn="ctr"/>
                <a:r>
                  <a:rPr lang="zh-CN" altLang="en-US" sz="14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</a:rPr>
                  <a:t>Disaster Recovery?</a:t>
                </a:r>
              </a:p>
            </p:txBody>
          </p:sp>
        </p:grpSp>
        <p:cxnSp>
          <p:nvCxnSpPr>
            <p:cNvPr id="235" name="直接连接符 234">
              <a:extLst>
                <a:ext uri="{FF2B5EF4-FFF2-40B4-BE49-F238E27FC236}">
                  <a16:creationId xmlns:a16="http://schemas.microsoft.com/office/drawing/2014/main" xmlns="" id="{068FCF2F-E44E-4AD2-992E-C3AA579CD161}"/>
                </a:ext>
              </a:extLst>
            </p:cNvPr>
            <p:cNvCxnSpPr>
              <a:cxnSpLocks/>
            </p:cNvCxnSpPr>
            <p:nvPr/>
          </p:nvCxnSpPr>
          <p:spPr>
            <a:xfrm>
              <a:off x="7973115" y="4541386"/>
              <a:ext cx="0" cy="517124"/>
            </a:xfrm>
            <a:prstGeom prst="line">
              <a:avLst/>
            </a:prstGeom>
            <a:ln w="19050">
              <a:solidFill>
                <a:srgbClr val="6488A5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1" name="组合 260">
            <a:extLst>
              <a:ext uri="{FF2B5EF4-FFF2-40B4-BE49-F238E27FC236}">
                <a16:creationId xmlns:a16="http://schemas.microsoft.com/office/drawing/2014/main" xmlns="" id="{A9E3CEF3-69A2-47F4-A176-A733B9B871E6}"/>
              </a:ext>
            </a:extLst>
          </p:cNvPr>
          <p:cNvGrpSpPr/>
          <p:nvPr/>
        </p:nvGrpSpPr>
        <p:grpSpPr>
          <a:xfrm>
            <a:off x="9514586" y="4162949"/>
            <a:ext cx="1693218" cy="1199389"/>
            <a:chOff x="9547703" y="4647654"/>
            <a:chExt cx="1693218" cy="1199389"/>
          </a:xfrm>
        </p:grpSpPr>
        <p:grpSp>
          <p:nvGrpSpPr>
            <p:cNvPr id="202" name="组合 201">
              <a:extLst>
                <a:ext uri="{FF2B5EF4-FFF2-40B4-BE49-F238E27FC236}">
                  <a16:creationId xmlns:a16="http://schemas.microsoft.com/office/drawing/2014/main" xmlns="" id="{A439958B-E789-4A6E-899B-E6F411027278}"/>
                </a:ext>
              </a:extLst>
            </p:cNvPr>
            <p:cNvGrpSpPr/>
            <p:nvPr/>
          </p:nvGrpSpPr>
          <p:grpSpPr>
            <a:xfrm>
              <a:off x="9547703" y="5046191"/>
              <a:ext cx="1693218" cy="800852"/>
              <a:chOff x="9531085" y="5030894"/>
              <a:chExt cx="1693218" cy="800852"/>
            </a:xfrm>
          </p:grpSpPr>
          <p:sp>
            <p:nvSpPr>
              <p:cNvPr id="200" name="矩形 199">
                <a:extLst>
                  <a:ext uri="{FF2B5EF4-FFF2-40B4-BE49-F238E27FC236}">
                    <a16:creationId xmlns:a16="http://schemas.microsoft.com/office/drawing/2014/main" xmlns="" id="{9E789A36-5CBC-4111-A649-859F7E7B3817}"/>
                  </a:ext>
                </a:extLst>
              </p:cNvPr>
              <p:cNvSpPr/>
              <p:nvPr/>
            </p:nvSpPr>
            <p:spPr>
              <a:xfrm>
                <a:off x="9531085" y="5030894"/>
                <a:ext cx="1693218" cy="800852"/>
              </a:xfrm>
              <a:prstGeom prst="rect">
                <a:avLst/>
              </a:prstGeom>
              <a:noFill/>
              <a:ln>
                <a:solidFill>
                  <a:srgbClr val="6488A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201" name="文本框 200">
                <a:extLst>
                  <a:ext uri="{FF2B5EF4-FFF2-40B4-BE49-F238E27FC236}">
                    <a16:creationId xmlns:a16="http://schemas.microsoft.com/office/drawing/2014/main" xmlns="" id="{D635E3AD-2B58-447D-9295-D2FECF693289}"/>
                  </a:ext>
                </a:extLst>
              </p:cNvPr>
              <p:cNvSpPr txBox="1"/>
              <p:nvPr/>
            </p:nvSpPr>
            <p:spPr>
              <a:xfrm>
                <a:off x="9559689" y="5187781"/>
                <a:ext cx="164876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4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</a:rPr>
                  <a:t>Backup?   </a:t>
                </a:r>
                <a:endParaRPr lang="en-US" altLang="zh-CN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endParaRPr>
              </a:p>
              <a:p>
                <a:pPr algn="ctr"/>
                <a:r>
                  <a:rPr lang="zh-CN" altLang="en-US" sz="14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</a:rPr>
                  <a:t>Disaster Recovery?</a:t>
                </a:r>
              </a:p>
            </p:txBody>
          </p:sp>
        </p:grpSp>
        <p:cxnSp>
          <p:nvCxnSpPr>
            <p:cNvPr id="236" name="直接连接符 235">
              <a:extLst>
                <a:ext uri="{FF2B5EF4-FFF2-40B4-BE49-F238E27FC236}">
                  <a16:creationId xmlns:a16="http://schemas.microsoft.com/office/drawing/2014/main" xmlns="" id="{673999BE-2700-44C8-A598-8274359D4883}"/>
                </a:ext>
              </a:extLst>
            </p:cNvPr>
            <p:cNvCxnSpPr>
              <a:cxnSpLocks/>
            </p:cNvCxnSpPr>
            <p:nvPr/>
          </p:nvCxnSpPr>
          <p:spPr>
            <a:xfrm>
              <a:off x="10394312" y="4647654"/>
              <a:ext cx="0" cy="387900"/>
            </a:xfrm>
            <a:prstGeom prst="line">
              <a:avLst/>
            </a:prstGeom>
            <a:ln w="19050">
              <a:solidFill>
                <a:srgbClr val="6488A5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7" name="组合 246">
            <a:extLst>
              <a:ext uri="{FF2B5EF4-FFF2-40B4-BE49-F238E27FC236}">
                <a16:creationId xmlns:a16="http://schemas.microsoft.com/office/drawing/2014/main" xmlns="" id="{629E9267-88CE-4826-84F9-33A8C18D4827}"/>
              </a:ext>
            </a:extLst>
          </p:cNvPr>
          <p:cNvGrpSpPr/>
          <p:nvPr/>
        </p:nvGrpSpPr>
        <p:grpSpPr>
          <a:xfrm>
            <a:off x="3538704" y="2605154"/>
            <a:ext cx="2558528" cy="1557795"/>
            <a:chOff x="3349782" y="3075892"/>
            <a:chExt cx="3142655" cy="1557795"/>
          </a:xfrm>
        </p:grpSpPr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xmlns="" id="{070E21BD-D8F4-4D6F-A639-4B392BB13450}"/>
                </a:ext>
              </a:extLst>
            </p:cNvPr>
            <p:cNvGrpSpPr/>
            <p:nvPr/>
          </p:nvGrpSpPr>
          <p:grpSpPr>
            <a:xfrm>
              <a:off x="4911028" y="4131418"/>
              <a:ext cx="409536" cy="409536"/>
              <a:chOff x="5663059" y="3548073"/>
              <a:chExt cx="468000" cy="468000"/>
            </a:xfrm>
          </p:grpSpPr>
          <p:grpSp>
            <p:nvGrpSpPr>
              <p:cNvPr id="30" name="组合 29">
                <a:extLst>
                  <a:ext uri="{FF2B5EF4-FFF2-40B4-BE49-F238E27FC236}">
                    <a16:creationId xmlns:a16="http://schemas.microsoft.com/office/drawing/2014/main" xmlns="" id="{88912DDB-69B3-4158-BDC2-424AB506BD59}"/>
                  </a:ext>
                </a:extLst>
              </p:cNvPr>
              <p:cNvGrpSpPr/>
              <p:nvPr/>
            </p:nvGrpSpPr>
            <p:grpSpPr>
              <a:xfrm>
                <a:off x="5663059" y="3548073"/>
                <a:ext cx="468000" cy="468000"/>
                <a:chOff x="7466135" y="3248732"/>
                <a:chExt cx="649228" cy="648793"/>
              </a:xfrm>
            </p:grpSpPr>
            <p:sp>
              <p:nvSpPr>
                <p:cNvPr id="32" name="Rectangle: Rounded Corners 228">
                  <a:extLst>
                    <a:ext uri="{FF2B5EF4-FFF2-40B4-BE49-F238E27FC236}">
                      <a16:creationId xmlns:a16="http://schemas.microsoft.com/office/drawing/2014/main" xmlns="" id="{E2AA73C9-E9FB-43A7-915C-9A3407E38E79}"/>
                    </a:ext>
                  </a:extLst>
                </p:cNvPr>
                <p:cNvSpPr/>
                <p:nvPr/>
              </p:nvSpPr>
              <p:spPr>
                <a:xfrm>
                  <a:off x="7466135" y="3248732"/>
                  <a:ext cx="649228" cy="648793"/>
                </a:xfrm>
                <a:prstGeom prst="roundRect">
                  <a:avLst>
                    <a:gd name="adj" fmla="val 5556"/>
                  </a:avLst>
                </a:prstGeom>
                <a:noFill/>
                <a:ln w="22860">
                  <a:solidFill>
                    <a:srgbClr val="6488A5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>
                    <a:solidFill>
                      <a:schemeClr val="tx1">
                        <a:lumMod val="65000"/>
                        <a:lumOff val="35000"/>
                      </a:schemeClr>
                    </a:solidFill>
                  </a:endParaRPr>
                </a:p>
              </p:txBody>
            </p:sp>
            <p:pic>
              <p:nvPicPr>
                <p:cNvPr id="33" name="Picture 8" descr="Image result for vmware logo">
                  <a:extLst>
                    <a:ext uri="{FF2B5EF4-FFF2-40B4-BE49-F238E27FC236}">
                      <a16:creationId xmlns:a16="http://schemas.microsoft.com/office/drawing/2014/main" xmlns="" id="{8C7B166F-C189-4302-AA2C-AA68D7D7379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2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t="-1527" b="-2710"/>
                <a:stretch/>
              </p:blipFill>
              <p:spPr bwMode="auto">
                <a:xfrm>
                  <a:off x="7513401" y="3377649"/>
                  <a:ext cx="561688" cy="24588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1" name="图片 30">
                <a:extLst>
                  <a:ext uri="{FF2B5EF4-FFF2-40B4-BE49-F238E27FC236}">
                    <a16:creationId xmlns:a16="http://schemas.microsoft.com/office/drawing/2014/main" xmlns="" id="{BF86E3E0-4FEC-4623-ACFB-EBF288B568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761703" y="3892411"/>
                <a:ext cx="301125" cy="76954"/>
              </a:xfrm>
              <a:prstGeom prst="rect">
                <a:avLst/>
              </a:prstGeom>
            </p:spPr>
          </p:pic>
        </p:grpSp>
        <p:sp>
          <p:nvSpPr>
            <p:cNvPr id="78" name="矩形: 剪去顶角 77">
              <a:extLst>
                <a:ext uri="{FF2B5EF4-FFF2-40B4-BE49-F238E27FC236}">
                  <a16:creationId xmlns:a16="http://schemas.microsoft.com/office/drawing/2014/main" xmlns="" id="{64A7A3D8-990D-427A-AE08-9AB0E9F2BE69}"/>
                </a:ext>
              </a:extLst>
            </p:cNvPr>
            <p:cNvSpPr/>
            <p:nvPr/>
          </p:nvSpPr>
          <p:spPr>
            <a:xfrm>
              <a:off x="3642991" y="3884247"/>
              <a:ext cx="2849446" cy="749440"/>
            </a:xfrm>
            <a:prstGeom prst="snip2SameRect">
              <a:avLst>
                <a:gd name="adj1" fmla="val 17127"/>
                <a:gd name="adj2" fmla="val 0"/>
              </a:avLst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79" name="矩形: 剪去顶角 78">
              <a:extLst>
                <a:ext uri="{FF2B5EF4-FFF2-40B4-BE49-F238E27FC236}">
                  <a16:creationId xmlns:a16="http://schemas.microsoft.com/office/drawing/2014/main" xmlns="" id="{163EE1E7-E86B-4415-B5FE-AA1634D31301}"/>
                </a:ext>
              </a:extLst>
            </p:cNvPr>
            <p:cNvSpPr/>
            <p:nvPr/>
          </p:nvSpPr>
          <p:spPr>
            <a:xfrm flipV="1">
              <a:off x="3642991" y="3397355"/>
              <a:ext cx="2849446" cy="474109"/>
            </a:xfrm>
            <a:prstGeom prst="snip2SameRect">
              <a:avLst>
                <a:gd name="adj1" fmla="val 25205"/>
                <a:gd name="adj2" fmla="val 0"/>
              </a:avLst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80" name="文本框 79">
              <a:extLst>
                <a:ext uri="{FF2B5EF4-FFF2-40B4-BE49-F238E27FC236}">
                  <a16:creationId xmlns:a16="http://schemas.microsoft.com/office/drawing/2014/main" xmlns="" id="{9EA8B2F5-CF35-4626-8A50-2DF1E83CB0F8}"/>
                </a:ext>
              </a:extLst>
            </p:cNvPr>
            <p:cNvSpPr txBox="1"/>
            <p:nvPr/>
          </p:nvSpPr>
          <p:spPr>
            <a:xfrm>
              <a:off x="4435775" y="3344282"/>
              <a:ext cx="184074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Virtualization Architecture</a:t>
              </a:r>
              <a:endPara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  <p:grpSp>
          <p:nvGrpSpPr>
            <p:cNvPr id="95" name="组合 94">
              <a:extLst>
                <a:ext uri="{FF2B5EF4-FFF2-40B4-BE49-F238E27FC236}">
                  <a16:creationId xmlns:a16="http://schemas.microsoft.com/office/drawing/2014/main" xmlns="" id="{7DCE43AE-7B76-4C87-B323-8DCFB5992065}"/>
                </a:ext>
              </a:extLst>
            </p:cNvPr>
            <p:cNvGrpSpPr/>
            <p:nvPr/>
          </p:nvGrpSpPr>
          <p:grpSpPr>
            <a:xfrm>
              <a:off x="3889127" y="3451022"/>
              <a:ext cx="380069" cy="351985"/>
              <a:chOff x="6317609" y="3248732"/>
              <a:chExt cx="649228" cy="648793"/>
            </a:xfrm>
          </p:grpSpPr>
          <p:sp>
            <p:nvSpPr>
              <p:cNvPr id="96" name="Rectangle: Rounded Corners 228">
                <a:extLst>
                  <a:ext uri="{FF2B5EF4-FFF2-40B4-BE49-F238E27FC236}">
                    <a16:creationId xmlns:a16="http://schemas.microsoft.com/office/drawing/2014/main" xmlns="" id="{4ABBD594-67D0-4EB7-94F3-110911171D16}"/>
                  </a:ext>
                </a:extLst>
              </p:cNvPr>
              <p:cNvSpPr/>
              <p:nvPr/>
            </p:nvSpPr>
            <p:spPr>
              <a:xfrm>
                <a:off x="6317609" y="3248732"/>
                <a:ext cx="649228" cy="648793"/>
              </a:xfrm>
              <a:prstGeom prst="roundRect">
                <a:avLst>
                  <a:gd name="adj" fmla="val 5556"/>
                </a:avLst>
              </a:prstGeom>
              <a:noFill/>
              <a:ln w="22860">
                <a:solidFill>
                  <a:srgbClr val="6488A5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pic>
            <p:nvPicPr>
              <p:cNvPr id="97" name="Picture 8" descr="Image result for vmware logo">
                <a:extLst>
                  <a:ext uri="{FF2B5EF4-FFF2-40B4-BE49-F238E27FC236}">
                    <a16:creationId xmlns:a16="http://schemas.microsoft.com/office/drawing/2014/main" xmlns="" id="{AB4BAB14-C650-4366-AACB-1BF01A98199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t="-1527" b="-2710"/>
              <a:stretch/>
            </p:blipFill>
            <p:spPr bwMode="auto">
              <a:xfrm>
                <a:off x="6353016" y="3442584"/>
                <a:ext cx="561688" cy="245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0" name="图片 99">
              <a:extLst>
                <a:ext uri="{FF2B5EF4-FFF2-40B4-BE49-F238E27FC236}">
                  <a16:creationId xmlns:a16="http://schemas.microsoft.com/office/drawing/2014/main" xmlns="" id="{0F49BFA9-5CF4-4F60-96EB-5D6971FFE872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044610" y="4259964"/>
              <a:ext cx="757219" cy="146619"/>
            </a:xfrm>
            <a:prstGeom prst="rect">
              <a:avLst/>
            </a:prstGeom>
          </p:spPr>
        </p:pic>
        <p:grpSp>
          <p:nvGrpSpPr>
            <p:cNvPr id="245" name="组合 244">
              <a:extLst>
                <a:ext uri="{FF2B5EF4-FFF2-40B4-BE49-F238E27FC236}">
                  <a16:creationId xmlns:a16="http://schemas.microsoft.com/office/drawing/2014/main" xmlns="" id="{B156E8D1-2E7B-4E85-A449-EA4426A0EE73}"/>
                </a:ext>
              </a:extLst>
            </p:cNvPr>
            <p:cNvGrpSpPr/>
            <p:nvPr/>
          </p:nvGrpSpPr>
          <p:grpSpPr>
            <a:xfrm>
              <a:off x="3349782" y="3075892"/>
              <a:ext cx="1838333" cy="292761"/>
              <a:chOff x="3349782" y="3075892"/>
              <a:chExt cx="1838333" cy="292761"/>
            </a:xfrm>
          </p:grpSpPr>
          <p:cxnSp>
            <p:nvCxnSpPr>
              <p:cNvPr id="210" name="直接连接符 209">
                <a:extLst>
                  <a:ext uri="{FF2B5EF4-FFF2-40B4-BE49-F238E27FC236}">
                    <a16:creationId xmlns:a16="http://schemas.microsoft.com/office/drawing/2014/main" xmlns="" id="{BC9B9615-7EB0-4E6F-9856-30CBA3B5E69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88113" y="3109115"/>
                <a:ext cx="0" cy="259538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直接连接符 240">
                <a:extLst>
                  <a:ext uri="{FF2B5EF4-FFF2-40B4-BE49-F238E27FC236}">
                    <a16:creationId xmlns:a16="http://schemas.microsoft.com/office/drawing/2014/main" xmlns="" id="{EAA10059-DEE3-4340-A862-CA52D390B94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349782" y="3075892"/>
                <a:ext cx="1838333" cy="0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59" name="组合 258">
            <a:extLst>
              <a:ext uri="{FF2B5EF4-FFF2-40B4-BE49-F238E27FC236}">
                <a16:creationId xmlns:a16="http://schemas.microsoft.com/office/drawing/2014/main" xmlns="" id="{DC20575C-5D4A-4E60-9723-DD0C5CCC9919}"/>
              </a:ext>
            </a:extLst>
          </p:cNvPr>
          <p:cNvGrpSpPr/>
          <p:nvPr/>
        </p:nvGrpSpPr>
        <p:grpSpPr>
          <a:xfrm>
            <a:off x="8948951" y="2605889"/>
            <a:ext cx="2286285" cy="1432056"/>
            <a:chOff x="8988329" y="3003548"/>
            <a:chExt cx="2286285" cy="1432056"/>
          </a:xfrm>
        </p:grpSpPr>
        <p:grpSp>
          <p:nvGrpSpPr>
            <p:cNvPr id="184" name="组合 183">
              <a:extLst>
                <a:ext uri="{FF2B5EF4-FFF2-40B4-BE49-F238E27FC236}">
                  <a16:creationId xmlns:a16="http://schemas.microsoft.com/office/drawing/2014/main" xmlns="" id="{8B851DB3-575A-4BB9-B9CD-F9AF04C513AC}"/>
                </a:ext>
              </a:extLst>
            </p:cNvPr>
            <p:cNvGrpSpPr/>
            <p:nvPr/>
          </p:nvGrpSpPr>
          <p:grpSpPr>
            <a:xfrm>
              <a:off x="9480774" y="3375188"/>
              <a:ext cx="1793840" cy="1060416"/>
              <a:chOff x="5860277" y="4636468"/>
              <a:chExt cx="1676836" cy="989479"/>
            </a:xfrm>
          </p:grpSpPr>
          <p:sp>
            <p:nvSpPr>
              <p:cNvPr id="186" name="Oval 57">
                <a:extLst>
                  <a:ext uri="{FF2B5EF4-FFF2-40B4-BE49-F238E27FC236}">
                    <a16:creationId xmlns:a16="http://schemas.microsoft.com/office/drawing/2014/main" xmlns="" id="{26C24A06-EFCD-4F49-9082-45AAAF2379BD}"/>
                  </a:ext>
                </a:extLst>
              </p:cNvPr>
              <p:cNvSpPr/>
              <p:nvPr/>
            </p:nvSpPr>
            <p:spPr>
              <a:xfrm>
                <a:off x="5860277" y="4636468"/>
                <a:ext cx="1676836" cy="989479"/>
              </a:xfrm>
              <a:custGeom>
                <a:avLst/>
                <a:gdLst/>
                <a:ahLst/>
                <a:cxnLst/>
                <a:rect l="l" t="t" r="r" b="b"/>
                <a:pathLst>
                  <a:path w="2310555" h="1287908">
                    <a:moveTo>
                      <a:pt x="929401" y="0"/>
                    </a:moveTo>
                    <a:cubicBezTo>
                      <a:pt x="1129678" y="0"/>
                      <a:pt x="1306255" y="101473"/>
                      <a:pt x="1410524" y="255811"/>
                    </a:cubicBezTo>
                    <a:lnTo>
                      <a:pt x="1430900" y="293352"/>
                    </a:lnTo>
                    <a:lnTo>
                      <a:pt x="1443624" y="282854"/>
                    </a:lnTo>
                    <a:cubicBezTo>
                      <a:pt x="1500858" y="244188"/>
                      <a:pt x="1569854" y="221610"/>
                      <a:pt x="1644123" y="221610"/>
                    </a:cubicBezTo>
                    <a:cubicBezTo>
                      <a:pt x="1817419" y="221610"/>
                      <a:pt x="1962003" y="344533"/>
                      <a:pt x="1995442" y="507943"/>
                    </a:cubicBezTo>
                    <a:lnTo>
                      <a:pt x="2002280" y="575774"/>
                    </a:lnTo>
                    <a:lnTo>
                      <a:pt x="2024223" y="577986"/>
                    </a:lnTo>
                    <a:cubicBezTo>
                      <a:pt x="2187633" y="611424"/>
                      <a:pt x="2310555" y="756009"/>
                      <a:pt x="2310555" y="929304"/>
                    </a:cubicBezTo>
                    <a:cubicBezTo>
                      <a:pt x="2310555" y="1127356"/>
                      <a:pt x="2150003" y="1287908"/>
                      <a:pt x="1951951" y="1287908"/>
                    </a:cubicBezTo>
                    <a:lnTo>
                      <a:pt x="1895635" y="1282939"/>
                    </a:lnTo>
                    <a:lnTo>
                      <a:pt x="358604" y="1282939"/>
                    </a:lnTo>
                    <a:lnTo>
                      <a:pt x="345405" y="1282939"/>
                    </a:lnTo>
                    <a:lnTo>
                      <a:pt x="332242" y="1280282"/>
                    </a:lnTo>
                    <a:lnTo>
                      <a:pt x="286333" y="1275654"/>
                    </a:lnTo>
                    <a:cubicBezTo>
                      <a:pt x="122922" y="1242215"/>
                      <a:pt x="0" y="1097631"/>
                      <a:pt x="0" y="924335"/>
                    </a:cubicBezTo>
                    <a:cubicBezTo>
                      <a:pt x="0" y="751040"/>
                      <a:pt x="122922" y="606455"/>
                      <a:pt x="286333" y="573017"/>
                    </a:cubicBezTo>
                    <a:lnTo>
                      <a:pt x="350565" y="566541"/>
                    </a:lnTo>
                    <a:lnTo>
                      <a:pt x="360975" y="463281"/>
                    </a:lnTo>
                    <a:cubicBezTo>
                      <a:pt x="415078" y="198887"/>
                      <a:pt x="649014" y="0"/>
                      <a:pt x="929401" y="0"/>
                    </a:cubicBezTo>
                    <a:close/>
                  </a:path>
                </a:pathLst>
              </a:custGeom>
              <a:noFill/>
              <a:ln w="19050" cap="flat" cmpd="sng" algn="ctr">
                <a:solidFill>
                  <a:srgbClr val="6488A5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pic>
            <p:nvPicPr>
              <p:cNvPr id="187" name="图片 186">
                <a:extLst>
                  <a:ext uri="{FF2B5EF4-FFF2-40B4-BE49-F238E27FC236}">
                    <a16:creationId xmlns:a16="http://schemas.microsoft.com/office/drawing/2014/main" xmlns="" id="{9E116D86-2578-4BE8-8E41-6E909128F1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774951" y="5077522"/>
                <a:ext cx="398759" cy="253699"/>
              </a:xfrm>
              <a:prstGeom prst="rect">
                <a:avLst/>
              </a:prstGeom>
            </p:spPr>
          </p:pic>
          <p:pic>
            <p:nvPicPr>
              <p:cNvPr id="188" name="图片 61">
                <a:extLst>
                  <a:ext uri="{FF2B5EF4-FFF2-40B4-BE49-F238E27FC236}">
                    <a16:creationId xmlns:a16="http://schemas.microsoft.com/office/drawing/2014/main" xmlns="" id="{60CFAEEB-4F2A-4095-9A7D-41EE3EFB88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108279" y="5124456"/>
                <a:ext cx="573205" cy="188488"/>
              </a:xfrm>
              <a:prstGeom prst="rect">
                <a:avLst/>
              </a:prstGeom>
            </p:spPr>
          </p:pic>
          <p:pic>
            <p:nvPicPr>
              <p:cNvPr id="189" name="图片 188">
                <a:extLst>
                  <a:ext uri="{FF2B5EF4-FFF2-40B4-BE49-F238E27FC236}">
                    <a16:creationId xmlns:a16="http://schemas.microsoft.com/office/drawing/2014/main" xmlns="" id="{010BBABA-3732-485E-8874-D0D7A0E8A4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774951" y="5347862"/>
                <a:ext cx="605165" cy="193880"/>
              </a:xfrm>
              <a:prstGeom prst="rect">
                <a:avLst/>
              </a:prstGeom>
            </p:spPr>
          </p:pic>
          <p:pic>
            <p:nvPicPr>
              <p:cNvPr id="190" name="图片 189">
                <a:extLst>
                  <a:ext uri="{FF2B5EF4-FFF2-40B4-BE49-F238E27FC236}">
                    <a16:creationId xmlns:a16="http://schemas.microsoft.com/office/drawing/2014/main" xmlns="" id="{290F4943-204B-4AA5-8F7A-E47C0F31EF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058384" y="5387438"/>
                <a:ext cx="561535" cy="155730"/>
              </a:xfrm>
              <a:prstGeom prst="rect">
                <a:avLst/>
              </a:prstGeom>
            </p:spPr>
          </p:pic>
        </p:grpSp>
        <p:cxnSp>
          <p:nvCxnSpPr>
            <p:cNvPr id="230" name="直接连接符 229">
              <a:extLst>
                <a:ext uri="{FF2B5EF4-FFF2-40B4-BE49-F238E27FC236}">
                  <a16:creationId xmlns:a16="http://schemas.microsoft.com/office/drawing/2014/main" xmlns="" id="{CD5528EF-59F1-49DF-B0FC-76ADF8D50EDE}"/>
                </a:ext>
              </a:extLst>
            </p:cNvPr>
            <p:cNvCxnSpPr>
              <a:cxnSpLocks/>
            </p:cNvCxnSpPr>
            <p:nvPr/>
          </p:nvCxnSpPr>
          <p:spPr>
            <a:xfrm>
              <a:off x="10222997" y="3029312"/>
              <a:ext cx="0" cy="345876"/>
            </a:xfrm>
            <a:prstGeom prst="line">
              <a:avLst/>
            </a:prstGeom>
            <a:ln w="19050">
              <a:solidFill>
                <a:srgbClr val="6488A5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直接连接符 250">
              <a:extLst>
                <a:ext uri="{FF2B5EF4-FFF2-40B4-BE49-F238E27FC236}">
                  <a16:creationId xmlns:a16="http://schemas.microsoft.com/office/drawing/2014/main" xmlns="" id="{A0189C81-953A-4E80-9753-3CA6BD3B6CD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88329" y="3003548"/>
              <a:ext cx="1234668" cy="0"/>
            </a:xfrm>
            <a:prstGeom prst="line">
              <a:avLst/>
            </a:prstGeom>
            <a:ln w="19050">
              <a:solidFill>
                <a:srgbClr val="6488A5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6" name="组合 265">
            <a:extLst>
              <a:ext uri="{FF2B5EF4-FFF2-40B4-BE49-F238E27FC236}">
                <a16:creationId xmlns:a16="http://schemas.microsoft.com/office/drawing/2014/main" xmlns="" id="{D7AC7658-5110-4797-8D8D-763FE58C0B63}"/>
              </a:ext>
            </a:extLst>
          </p:cNvPr>
          <p:cNvGrpSpPr/>
          <p:nvPr/>
        </p:nvGrpSpPr>
        <p:grpSpPr>
          <a:xfrm>
            <a:off x="5828284" y="1888842"/>
            <a:ext cx="4527751" cy="405519"/>
            <a:chOff x="5828284" y="2023322"/>
            <a:chExt cx="4527751" cy="405519"/>
          </a:xfrm>
        </p:grpSpPr>
        <p:grpSp>
          <p:nvGrpSpPr>
            <p:cNvPr id="255" name="组合 254">
              <a:extLst>
                <a:ext uri="{FF2B5EF4-FFF2-40B4-BE49-F238E27FC236}">
                  <a16:creationId xmlns:a16="http://schemas.microsoft.com/office/drawing/2014/main" xmlns="" id="{D7F59D74-443C-4270-B76B-B98CB1921E23}"/>
                </a:ext>
              </a:extLst>
            </p:cNvPr>
            <p:cNvGrpSpPr/>
            <p:nvPr/>
          </p:nvGrpSpPr>
          <p:grpSpPr>
            <a:xfrm>
              <a:off x="7283156" y="2023322"/>
              <a:ext cx="3072879" cy="405519"/>
              <a:chOff x="7283156" y="2023322"/>
              <a:chExt cx="3072879" cy="405519"/>
            </a:xfrm>
          </p:grpSpPr>
          <p:sp>
            <p:nvSpPr>
              <p:cNvPr id="193" name="矩形: 圆顶角 192">
                <a:extLst>
                  <a:ext uri="{FF2B5EF4-FFF2-40B4-BE49-F238E27FC236}">
                    <a16:creationId xmlns:a16="http://schemas.microsoft.com/office/drawing/2014/main" xmlns="" id="{AABB3965-3497-4D36-A225-489B7F55FB49}"/>
                  </a:ext>
                </a:extLst>
              </p:cNvPr>
              <p:cNvSpPr/>
              <p:nvPr/>
            </p:nvSpPr>
            <p:spPr>
              <a:xfrm>
                <a:off x="7372595" y="2023322"/>
                <a:ext cx="2846438" cy="405519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noFill/>
              <a:ln w="19050">
                <a:solidFill>
                  <a:srgbClr val="6488A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194" name="文本框 193">
                <a:extLst>
                  <a:ext uri="{FF2B5EF4-FFF2-40B4-BE49-F238E27FC236}">
                    <a16:creationId xmlns:a16="http://schemas.microsoft.com/office/drawing/2014/main" xmlns="" id="{69AA0946-6087-40A2-8387-43E51AE7422F}"/>
                  </a:ext>
                </a:extLst>
              </p:cNvPr>
              <p:cNvSpPr txBox="1"/>
              <p:nvPr/>
            </p:nvSpPr>
            <p:spPr>
              <a:xfrm>
                <a:off x="7283156" y="2051733"/>
                <a:ext cx="307287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</a:rPr>
                  <a:t>Hybrid </a:t>
                </a:r>
                <a:r>
                  <a:rPr lang="en-US" altLang="zh-CN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</a:rPr>
                  <a:t>C</a:t>
                </a:r>
                <a:r>
                  <a:rPr lang="zh-CN" altLang="en-US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</a:rPr>
                  <a:t>loud </a:t>
                </a:r>
                <a:r>
                  <a:rPr lang="en-US" altLang="zh-CN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</a:rPr>
                  <a:t>A</a:t>
                </a:r>
                <a:r>
                  <a:rPr lang="zh-CN" altLang="en-US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</a:rPr>
                  <a:t>rchitecture</a:t>
                </a:r>
                <a:endParaRPr lang="zh-CN" alt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endParaRPr>
              </a:p>
            </p:txBody>
          </p:sp>
        </p:grpSp>
        <p:grpSp>
          <p:nvGrpSpPr>
            <p:cNvPr id="265" name="组合 264">
              <a:extLst>
                <a:ext uri="{FF2B5EF4-FFF2-40B4-BE49-F238E27FC236}">
                  <a16:creationId xmlns:a16="http://schemas.microsoft.com/office/drawing/2014/main" xmlns="" id="{5EF6522E-E327-48FA-A2CA-89569C8DF338}"/>
                </a:ext>
              </a:extLst>
            </p:cNvPr>
            <p:cNvGrpSpPr/>
            <p:nvPr/>
          </p:nvGrpSpPr>
          <p:grpSpPr>
            <a:xfrm>
              <a:off x="5828284" y="2133472"/>
              <a:ext cx="731923" cy="227452"/>
              <a:chOff x="5661383" y="2703165"/>
              <a:chExt cx="731923" cy="271724"/>
            </a:xfrm>
          </p:grpSpPr>
          <p:sp>
            <p:nvSpPr>
              <p:cNvPr id="262" name="箭头: V 形 261">
                <a:extLst>
                  <a:ext uri="{FF2B5EF4-FFF2-40B4-BE49-F238E27FC236}">
                    <a16:creationId xmlns:a16="http://schemas.microsoft.com/office/drawing/2014/main" xmlns="" id="{2B7A8E6D-33FE-4B06-9931-C4A32FB3D5A4}"/>
                  </a:ext>
                </a:extLst>
              </p:cNvPr>
              <p:cNvSpPr/>
              <p:nvPr/>
            </p:nvSpPr>
            <p:spPr>
              <a:xfrm>
                <a:off x="5661383" y="2703165"/>
                <a:ext cx="268948" cy="271724"/>
              </a:xfrm>
              <a:prstGeom prst="chevron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263" name="箭头: V 形 262">
                <a:extLst>
                  <a:ext uri="{FF2B5EF4-FFF2-40B4-BE49-F238E27FC236}">
                    <a16:creationId xmlns:a16="http://schemas.microsoft.com/office/drawing/2014/main" xmlns="" id="{AF29AA12-C0F4-49C7-B405-9EAD90210AC0}"/>
                  </a:ext>
                </a:extLst>
              </p:cNvPr>
              <p:cNvSpPr/>
              <p:nvPr/>
            </p:nvSpPr>
            <p:spPr>
              <a:xfrm>
                <a:off x="5897048" y="2703165"/>
                <a:ext cx="268948" cy="271724"/>
              </a:xfrm>
              <a:prstGeom prst="chevron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264" name="箭头: V 形 263">
                <a:extLst>
                  <a:ext uri="{FF2B5EF4-FFF2-40B4-BE49-F238E27FC236}">
                    <a16:creationId xmlns:a16="http://schemas.microsoft.com/office/drawing/2014/main" xmlns="" id="{44026A59-FBD5-4070-B493-87D6D75DB168}"/>
                  </a:ext>
                </a:extLst>
              </p:cNvPr>
              <p:cNvSpPr/>
              <p:nvPr/>
            </p:nvSpPr>
            <p:spPr>
              <a:xfrm>
                <a:off x="6124358" y="2703165"/>
                <a:ext cx="268948" cy="271724"/>
              </a:xfrm>
              <a:prstGeom prst="chevron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</p:grpSp>
      <p:grpSp>
        <p:nvGrpSpPr>
          <p:cNvPr id="13" name="Group 12"/>
          <p:cNvGrpSpPr/>
          <p:nvPr/>
        </p:nvGrpSpPr>
        <p:grpSpPr>
          <a:xfrm>
            <a:off x="5317571" y="3662922"/>
            <a:ext cx="333415" cy="409536"/>
            <a:chOff x="5317571" y="3662922"/>
            <a:chExt cx="333415" cy="409536"/>
          </a:xfrm>
        </p:grpSpPr>
        <p:sp>
          <p:nvSpPr>
            <p:cNvPr id="195" name="Rectangle: Rounded Corners 228">
              <a:extLst>
                <a:ext uri="{FF2B5EF4-FFF2-40B4-BE49-F238E27FC236}">
                  <a16:creationId xmlns:a16="http://schemas.microsoft.com/office/drawing/2014/main" xmlns="" id="{E2AA73C9-E9FB-43A7-915C-9A3407E38E79}"/>
                </a:ext>
              </a:extLst>
            </p:cNvPr>
            <p:cNvSpPr/>
            <p:nvPr/>
          </p:nvSpPr>
          <p:spPr>
            <a:xfrm>
              <a:off x="5317571" y="3662922"/>
              <a:ext cx="333415" cy="409536"/>
            </a:xfrm>
            <a:prstGeom prst="roundRect">
              <a:avLst>
                <a:gd name="adj" fmla="val 5556"/>
              </a:avLst>
            </a:prstGeom>
            <a:noFill/>
            <a:ln w="22860">
              <a:solidFill>
                <a:srgbClr val="6488A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pic>
          <p:nvPicPr>
            <p:cNvPr id="199" name="Picture 8" descr="Image result for vmware logo">
              <a:extLst>
                <a:ext uri="{FF2B5EF4-FFF2-40B4-BE49-F238E27FC236}">
                  <a16:creationId xmlns:a16="http://schemas.microsoft.com/office/drawing/2014/main" xmlns="" id="{8C7B166F-C189-4302-AA2C-AA68D7D7379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1527" b="-2710"/>
            <a:stretch/>
          </p:blipFill>
          <p:spPr bwMode="auto">
            <a:xfrm>
              <a:off x="5341845" y="3744298"/>
              <a:ext cx="288458" cy="155211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" name="图片 30">
              <a:extLst>
                <a:ext uri="{FF2B5EF4-FFF2-40B4-BE49-F238E27FC236}">
                  <a16:creationId xmlns:a16="http://schemas.microsoft.com/office/drawing/2014/main" xmlns="" id="{BF86E3E0-4FEC-4623-ACFB-EBF288B568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394389" y="3940362"/>
              <a:ext cx="224019" cy="70320"/>
            </a:xfrm>
            <a:prstGeom prst="rect">
              <a:avLst/>
            </a:prstGeom>
          </p:spPr>
        </p:pic>
      </p:grpSp>
      <p:grpSp>
        <p:nvGrpSpPr>
          <p:cNvPr id="5" name="Group 4"/>
          <p:cNvGrpSpPr/>
          <p:nvPr/>
        </p:nvGrpSpPr>
        <p:grpSpPr>
          <a:xfrm>
            <a:off x="4485665" y="1060349"/>
            <a:ext cx="2954186" cy="526605"/>
            <a:chOff x="4982148" y="1031647"/>
            <a:chExt cx="2954186" cy="526605"/>
          </a:xfrm>
        </p:grpSpPr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xmlns="" id="{AC259975-0250-4070-8647-C079BF04B5DD}"/>
                </a:ext>
              </a:extLst>
            </p:cNvPr>
            <p:cNvGrpSpPr/>
            <p:nvPr/>
          </p:nvGrpSpPr>
          <p:grpSpPr>
            <a:xfrm>
              <a:off x="4982148" y="1031647"/>
              <a:ext cx="551415" cy="526605"/>
              <a:chOff x="5494686" y="3020273"/>
              <a:chExt cx="692875" cy="595511"/>
            </a:xfrm>
          </p:grpSpPr>
          <p:sp>
            <p:nvSpPr>
              <p:cNvPr id="8" name="椭圆 7">
                <a:extLst>
                  <a:ext uri="{FF2B5EF4-FFF2-40B4-BE49-F238E27FC236}">
                    <a16:creationId xmlns:a16="http://schemas.microsoft.com/office/drawing/2014/main" xmlns="" id="{B0B155BC-D127-41D4-A657-16398ED96F70}"/>
                  </a:ext>
                </a:extLst>
              </p:cNvPr>
              <p:cNvSpPr/>
              <p:nvPr/>
            </p:nvSpPr>
            <p:spPr>
              <a:xfrm>
                <a:off x="5494686" y="3020273"/>
                <a:ext cx="692875" cy="595511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xmlns="" id="{BADE4C7F-C4BA-4689-BB78-A4BE82BBE7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 cstate="screen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640459" y="3074825"/>
                <a:ext cx="384342" cy="468000"/>
              </a:xfrm>
              <a:prstGeom prst="rect">
                <a:avLst/>
              </a:prstGeom>
            </p:spPr>
          </p:pic>
        </p:grpSp>
        <p:sp>
          <p:nvSpPr>
            <p:cNvPr id="4" name="TextBox 3"/>
            <p:cNvSpPr txBox="1"/>
            <p:nvPr/>
          </p:nvSpPr>
          <p:spPr>
            <a:xfrm>
              <a:off x="5622880" y="1112222"/>
              <a:ext cx="23134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Production Servers</a:t>
              </a:r>
            </a:p>
          </p:txBody>
        </p:sp>
      </p:grpSp>
      <p:sp>
        <p:nvSpPr>
          <p:cNvPr id="157" name="文本框 101">
            <a:extLst>
              <a:ext uri="{FF2B5EF4-FFF2-40B4-BE49-F238E27FC236}">
                <a16:creationId xmlns:a16="http://schemas.microsoft.com/office/drawing/2014/main" xmlns="" id="{FF982433-345F-41A7-8BE6-F66A3ED35B70}"/>
              </a:ext>
            </a:extLst>
          </p:cNvPr>
          <p:cNvSpPr txBox="1"/>
          <p:nvPr/>
        </p:nvSpPr>
        <p:spPr>
          <a:xfrm>
            <a:off x="1863723" y="4585410"/>
            <a:ext cx="12385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Backup</a:t>
            </a:r>
            <a:r>
              <a:rPr lang="en-US" altLang="zh-CN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/>
            </a:r>
            <a:br>
              <a:rPr lang="en-US" altLang="zh-CN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</a:br>
            <a:r>
              <a:rPr lang="en-US" altLang="zh-CN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server</a:t>
            </a:r>
            <a:endParaRPr lang="zh-CN" alt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158" name="文本框 101">
            <a:extLst>
              <a:ext uri="{FF2B5EF4-FFF2-40B4-BE49-F238E27FC236}">
                <a16:creationId xmlns:a16="http://schemas.microsoft.com/office/drawing/2014/main" xmlns="" id="{FF982433-345F-41A7-8BE6-F66A3ED35B70}"/>
              </a:ext>
            </a:extLst>
          </p:cNvPr>
          <p:cNvSpPr txBox="1"/>
          <p:nvPr/>
        </p:nvSpPr>
        <p:spPr>
          <a:xfrm>
            <a:off x="3797105" y="4591122"/>
            <a:ext cx="12385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Backup</a:t>
            </a:r>
            <a:r>
              <a:rPr lang="en-US" altLang="zh-CN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/>
            </a:r>
            <a:br>
              <a:rPr lang="en-US" altLang="zh-CN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</a:br>
            <a:r>
              <a:rPr lang="zh-CN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software</a:t>
            </a:r>
            <a:endParaRPr lang="zh-CN" alt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160" name="文本框 101">
            <a:extLst>
              <a:ext uri="{FF2B5EF4-FFF2-40B4-BE49-F238E27FC236}">
                <a16:creationId xmlns:a16="http://schemas.microsoft.com/office/drawing/2014/main" xmlns="" id="{FF982433-345F-41A7-8BE6-F66A3ED35B70}"/>
              </a:ext>
            </a:extLst>
          </p:cNvPr>
          <p:cNvSpPr txBox="1"/>
          <p:nvPr/>
        </p:nvSpPr>
        <p:spPr>
          <a:xfrm>
            <a:off x="5052693" y="4574057"/>
            <a:ext cx="12385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Backup</a:t>
            </a:r>
            <a:r>
              <a:rPr lang="en-US" altLang="zh-CN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/>
            </a:r>
            <a:br>
              <a:rPr lang="en-US" altLang="zh-CN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</a:br>
            <a:r>
              <a:rPr lang="en-US" altLang="zh-CN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server</a:t>
            </a:r>
            <a:endParaRPr lang="zh-CN" alt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161" name="文本框 69">
            <a:extLst>
              <a:ext uri="{FF2B5EF4-FFF2-40B4-BE49-F238E27FC236}">
                <a16:creationId xmlns:a16="http://schemas.microsoft.com/office/drawing/2014/main" xmlns="" id="{257877B1-8F12-4ED3-8BDE-E825ACED104E}"/>
              </a:ext>
            </a:extLst>
          </p:cNvPr>
          <p:cNvSpPr txBox="1"/>
          <p:nvPr/>
        </p:nvSpPr>
        <p:spPr>
          <a:xfrm>
            <a:off x="7297875" y="3262552"/>
            <a:ext cx="11091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P</a:t>
            </a:r>
            <a:r>
              <a:rPr lang="en-US" altLang="zh-CN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rivate Cloud</a:t>
            </a:r>
            <a:endParaRPr lang="zh-CN" altLang="en-US" sz="11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162" name="文本框 69">
            <a:extLst>
              <a:ext uri="{FF2B5EF4-FFF2-40B4-BE49-F238E27FC236}">
                <a16:creationId xmlns:a16="http://schemas.microsoft.com/office/drawing/2014/main" xmlns="" id="{257877B1-8F12-4ED3-8BDE-E825ACED104E}"/>
              </a:ext>
            </a:extLst>
          </p:cNvPr>
          <p:cNvSpPr txBox="1"/>
          <p:nvPr/>
        </p:nvSpPr>
        <p:spPr>
          <a:xfrm>
            <a:off x="9706703" y="3202544"/>
            <a:ext cx="113448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Public Cloud</a:t>
            </a:r>
            <a:endParaRPr lang="zh-CN" altLang="en-US" sz="11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84750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" dur="5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10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9">
            <a:extLst>
              <a:ext uri="{FF2B5EF4-FFF2-40B4-BE49-F238E27FC236}">
                <a16:creationId xmlns:a16="http://schemas.microsoft.com/office/drawing/2014/main" xmlns="" id="{9A582974-1F23-4A7F-A4BC-176EC922A14D}"/>
              </a:ext>
            </a:extLst>
          </p:cNvPr>
          <p:cNvSpPr/>
          <p:nvPr/>
        </p:nvSpPr>
        <p:spPr>
          <a:xfrm>
            <a:off x="2309645" y="1685723"/>
            <a:ext cx="7457719" cy="2270680"/>
          </a:xfrm>
          <a:prstGeom prst="rect">
            <a:avLst/>
          </a:prstGeom>
          <a:noFill/>
          <a:ln w="38100" cap="rnd">
            <a:solidFill>
              <a:schemeClr val="tx1"/>
            </a:solidFill>
            <a:prstDash val="solid"/>
            <a:rou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44"/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xmlns="" id="{67D8A254-7379-41ED-A2B8-88D005141D30}"/>
              </a:ext>
            </a:extLst>
          </p:cNvPr>
          <p:cNvSpPr txBox="1"/>
          <p:nvPr/>
        </p:nvSpPr>
        <p:spPr>
          <a:xfrm>
            <a:off x="3960723" y="2048912"/>
            <a:ext cx="415556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000" spc="266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Is the </a:t>
            </a:r>
            <a:r>
              <a:rPr lang="zh-CN" altLang="en-US" sz="3000" spc="266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team</a:t>
            </a:r>
            <a:r>
              <a:rPr lang="en-US" altLang="zh-CN" sz="3000" spc="266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ready?</a:t>
            </a:r>
            <a:endParaRPr lang="zh-CN" altLang="en-US" sz="3000" spc="266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xmlns="" id="{352C25D2-2615-4A32-90AF-277A2FE0CAA1}"/>
              </a:ext>
            </a:extLst>
          </p:cNvPr>
          <p:cNvSpPr txBox="1"/>
          <p:nvPr/>
        </p:nvSpPr>
        <p:spPr>
          <a:xfrm>
            <a:off x="3397058" y="2725658"/>
            <a:ext cx="528288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300" spc="266" dirty="0" smtClean="0">
                <a:solidFill>
                  <a:srgbClr val="B4296A"/>
                </a:solidFill>
                <a:latin typeface="华文琥珀" panose="02010800040101010101" pitchFamily="2" charset="-122"/>
                <a:ea typeface="华文琥珀" panose="02010800040101010101" pitchFamily="2" charset="-122"/>
              </a:rPr>
              <a:t>Yup</a:t>
            </a:r>
            <a:r>
              <a:rPr lang="zh-CN" altLang="en-US" sz="3300" spc="266" dirty="0" smtClean="0">
                <a:solidFill>
                  <a:srgbClr val="B4296A"/>
                </a:solidFill>
                <a:latin typeface="华文琥珀" panose="02010800040101010101" pitchFamily="2" charset="-122"/>
                <a:ea typeface="华文琥珀" panose="02010800040101010101" pitchFamily="2" charset="-122"/>
              </a:rPr>
              <a:t>! And</a:t>
            </a:r>
            <a:r>
              <a:rPr lang="en-US" altLang="zh-CN" sz="3300" spc="266" dirty="0" smtClean="0">
                <a:solidFill>
                  <a:srgbClr val="B4296A"/>
                </a:solidFill>
                <a:latin typeface="华文琥珀" panose="02010800040101010101" pitchFamily="2" charset="-122"/>
                <a:ea typeface="华文琥珀" panose="02010800040101010101" pitchFamily="2" charset="-122"/>
              </a:rPr>
              <a:t> they are Unique &amp; Outstanding</a:t>
            </a:r>
            <a:endParaRPr lang="zh-CN" altLang="en-US" sz="3300" spc="266" dirty="0">
              <a:solidFill>
                <a:srgbClr val="B4296A"/>
              </a:solidFill>
              <a:latin typeface="华文琥珀" panose="02010800040101010101" pitchFamily="2" charset="-122"/>
              <a:ea typeface="华文琥珀" panose="02010800040101010101" pitchFamily="2" charset="-122"/>
            </a:endParaRPr>
          </a:p>
        </p:txBody>
      </p:sp>
      <p:sp>
        <p:nvSpPr>
          <p:cNvPr id="7" name="Rectangle 57">
            <a:extLst>
              <a:ext uri="{FF2B5EF4-FFF2-40B4-BE49-F238E27FC236}">
                <a16:creationId xmlns:a16="http://schemas.microsoft.com/office/drawing/2014/main" xmlns="" id="{729D13B8-CB57-4BB5-BAE9-567C852D604C}"/>
              </a:ext>
            </a:extLst>
          </p:cNvPr>
          <p:cNvSpPr/>
          <p:nvPr/>
        </p:nvSpPr>
        <p:spPr>
          <a:xfrm>
            <a:off x="3032974" y="4265402"/>
            <a:ext cx="6011056" cy="16650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1440"/>
              </a:spcBef>
            </a:pPr>
            <a:r>
              <a:rPr lang="zh-CN" altLang="en-US" sz="1680" spc="266" dirty="0">
                <a:latin typeface="微软雅黑 Light" panose="020B0502040204020203" pitchFamily="34" charset="-122"/>
                <a:sym typeface="Wingdings" panose="05000000000000000000" pitchFamily="2" charset="2"/>
              </a:rPr>
              <a:t>我们不是菜鸟，不会拿一个</a:t>
            </a:r>
            <a:r>
              <a:rPr lang="en-US" altLang="zh-CN" sz="1680" spc="266" dirty="0">
                <a:latin typeface="微软雅黑 Light" panose="020B0502040204020203" pitchFamily="34" charset="-122"/>
                <a:sym typeface="Wingdings" panose="05000000000000000000" pitchFamily="2" charset="2"/>
              </a:rPr>
              <a:t>idea</a:t>
            </a:r>
            <a:r>
              <a:rPr lang="zh-CN" altLang="en-US" sz="1680" spc="266" dirty="0">
                <a:latin typeface="微软雅黑 Light" panose="020B0502040204020203" pitchFamily="34" charset="-122"/>
                <a:sym typeface="Wingdings" panose="05000000000000000000" pitchFamily="2" charset="2"/>
              </a:rPr>
              <a:t>就来画饼</a:t>
            </a:r>
            <a:endParaRPr lang="en-US" altLang="zh-CN" sz="1680" spc="266" dirty="0">
              <a:latin typeface="微软雅黑 Light" panose="020B0502040204020203" pitchFamily="34" charset="-122"/>
              <a:sym typeface="Wingdings" panose="05000000000000000000" pitchFamily="2" charset="2"/>
            </a:endParaRPr>
          </a:p>
          <a:p>
            <a:pPr algn="ctr">
              <a:spcBef>
                <a:spcPts val="1440"/>
              </a:spcBef>
            </a:pPr>
            <a:r>
              <a:rPr lang="zh-CN" altLang="en-US" sz="1680" spc="266" dirty="0">
                <a:solidFill>
                  <a:srgbClr val="B4296A"/>
                </a:solidFill>
                <a:latin typeface="微软雅黑 Light" panose="020B0502040204020203" pitchFamily="34" charset="-122"/>
                <a:sym typeface="Wingdings" panose="05000000000000000000" pitchFamily="2" charset="2"/>
              </a:rPr>
              <a:t>需求驱动技术创新</a:t>
            </a:r>
            <a:endParaRPr lang="en-US" altLang="zh-CN" sz="1680" spc="266" dirty="0">
              <a:solidFill>
                <a:srgbClr val="B4296A"/>
              </a:solidFill>
              <a:latin typeface="微软雅黑 Light" panose="020B0502040204020203" pitchFamily="34" charset="-122"/>
              <a:sym typeface="Wingdings" panose="05000000000000000000" pitchFamily="2" charset="2"/>
            </a:endParaRPr>
          </a:p>
          <a:p>
            <a:pPr algn="ctr">
              <a:spcBef>
                <a:spcPts val="1440"/>
              </a:spcBef>
            </a:pPr>
            <a:r>
              <a:rPr lang="zh-CN" altLang="en-US" sz="1680" spc="266" dirty="0">
                <a:solidFill>
                  <a:srgbClr val="B4296A"/>
                </a:solidFill>
                <a:latin typeface="微软雅黑 Light" panose="020B0502040204020203" pitchFamily="34" charset="-122"/>
                <a:sym typeface="Wingdings" panose="05000000000000000000" pitchFamily="2" charset="2"/>
              </a:rPr>
              <a:t>营销推动技术变现</a:t>
            </a:r>
            <a:endParaRPr lang="en-US" altLang="zh-CN" sz="1680" spc="266" dirty="0">
              <a:solidFill>
                <a:srgbClr val="B4296A"/>
              </a:solidFill>
              <a:latin typeface="微软雅黑 Light" panose="020B0502040204020203" pitchFamily="34" charset="-122"/>
              <a:sym typeface="Wingdings" panose="05000000000000000000" pitchFamily="2" charset="2"/>
            </a:endParaRPr>
          </a:p>
          <a:p>
            <a:pPr algn="ctr">
              <a:spcBef>
                <a:spcPts val="1440"/>
              </a:spcBef>
            </a:pPr>
            <a:r>
              <a:rPr lang="zh-CN" altLang="en-US" sz="1680" spc="266" dirty="0">
                <a:solidFill>
                  <a:srgbClr val="B4296A"/>
                </a:solidFill>
                <a:latin typeface="微软雅黑 Light" panose="020B0502040204020203" pitchFamily="34" charset="-122"/>
                <a:sym typeface="Wingdings" panose="05000000000000000000" pitchFamily="2" charset="2"/>
              </a:rPr>
              <a:t>团队支撑梦想实现</a:t>
            </a:r>
            <a:endParaRPr lang="en-US" altLang="zh-CN" sz="1680" spc="266" dirty="0">
              <a:solidFill>
                <a:srgbClr val="B4296A"/>
              </a:solidFill>
              <a:latin typeface="微软雅黑 Light" panose="020B0502040204020203" pitchFamily="34" charset="-122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529291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extBox 9">
            <a:extLst>
              <a:ext uri="{FF2B5EF4-FFF2-40B4-BE49-F238E27FC236}">
                <a16:creationId xmlns:a16="http://schemas.microsoft.com/office/drawing/2014/main" xmlns="" id="{E23A1432-B071-4EED-B898-93F792B563F7}"/>
              </a:ext>
            </a:extLst>
          </p:cNvPr>
          <p:cNvSpPr txBox="1"/>
          <p:nvPr/>
        </p:nvSpPr>
        <p:spPr>
          <a:xfrm>
            <a:off x="8795660" y="3700251"/>
            <a:ext cx="16841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Angela Wang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83" name="文本框 82">
            <a:extLst>
              <a:ext uri="{FF2B5EF4-FFF2-40B4-BE49-F238E27FC236}">
                <a16:creationId xmlns:a16="http://schemas.microsoft.com/office/drawing/2014/main" xmlns="" id="{7E33C42D-9229-457C-9927-189ABC713A9B}"/>
              </a:ext>
            </a:extLst>
          </p:cNvPr>
          <p:cNvSpPr txBox="1"/>
          <p:nvPr/>
        </p:nvSpPr>
        <p:spPr>
          <a:xfrm>
            <a:off x="8805907" y="3989006"/>
            <a:ext cx="16738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Co-founder 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CMO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cxnSp>
        <p:nvCxnSpPr>
          <p:cNvPr id="84" name="直接连接符 83">
            <a:extLst>
              <a:ext uri="{FF2B5EF4-FFF2-40B4-BE49-F238E27FC236}">
                <a16:creationId xmlns:a16="http://schemas.microsoft.com/office/drawing/2014/main" xmlns="" id="{AA142D7C-63E1-41B4-9ADC-16DEBC316541}"/>
              </a:ext>
            </a:extLst>
          </p:cNvPr>
          <p:cNvCxnSpPr>
            <a:cxnSpLocks/>
          </p:cNvCxnSpPr>
          <p:nvPr/>
        </p:nvCxnSpPr>
        <p:spPr>
          <a:xfrm flipV="1">
            <a:off x="8293037" y="4292040"/>
            <a:ext cx="2618906" cy="12916"/>
          </a:xfrm>
          <a:prstGeom prst="line">
            <a:avLst/>
          </a:prstGeom>
          <a:ln w="15875" cmpd="dbl">
            <a:solidFill>
              <a:srgbClr val="F182B6"/>
            </a:solidFill>
            <a:head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文本框 84">
            <a:extLst>
              <a:ext uri="{FF2B5EF4-FFF2-40B4-BE49-F238E27FC236}">
                <a16:creationId xmlns:a16="http://schemas.microsoft.com/office/drawing/2014/main" xmlns="" id="{29AC7799-AE4A-4E9A-A3C4-A1F10CFFD819}"/>
              </a:ext>
            </a:extLst>
          </p:cNvPr>
          <p:cNvSpPr txBox="1"/>
          <p:nvPr/>
        </p:nvSpPr>
        <p:spPr>
          <a:xfrm>
            <a:off x="8182259" y="4304396"/>
            <a:ext cx="31826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Go-to-Market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S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trategy </a:t>
            </a:r>
            <a:endParaRPr lang="en-US" altLang="zh-CN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ctr"/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Business Management</a:t>
            </a:r>
            <a:b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</a:b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Public Relations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86" name="文本框 85">
            <a:extLst>
              <a:ext uri="{FF2B5EF4-FFF2-40B4-BE49-F238E27FC236}">
                <a16:creationId xmlns:a16="http://schemas.microsoft.com/office/drawing/2014/main" xmlns="" id="{53B01E23-5A35-4237-A7E7-66A94ECE6F33}"/>
              </a:ext>
            </a:extLst>
          </p:cNvPr>
          <p:cNvSpPr txBox="1"/>
          <p:nvPr/>
        </p:nvSpPr>
        <p:spPr>
          <a:xfrm>
            <a:off x="8045351" y="4994461"/>
            <a:ext cx="3184719" cy="9079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240"/>
              </a:spcBef>
            </a:pPr>
            <a:r>
              <a:rPr lang="en-US" altLang="zh-CN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Global</a:t>
            </a:r>
            <a:r>
              <a:rPr lang="zh-CN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T</a:t>
            </a:r>
            <a:r>
              <a:rPr lang="zh-CN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elecommunication </a:t>
            </a:r>
            <a:r>
              <a:rPr lang="en-US" altLang="zh-CN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C</a:t>
            </a:r>
            <a:r>
              <a:rPr lang="zh-CN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ompanies </a:t>
            </a:r>
            <a:endParaRPr lang="en-US" altLang="zh-CN" sz="1200" b="1" dirty="0" smtClean="0">
              <a:solidFill>
                <a:schemeClr val="tx1">
                  <a:lumMod val="65000"/>
                  <a:lumOff val="35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ctr">
              <a:spcBef>
                <a:spcPts val="240"/>
              </a:spcBef>
            </a:pP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Asia-Pacific Marketing Director</a:t>
            </a:r>
            <a:endParaRPr lang="en-US" altLang="zh-CN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ctr">
              <a:spcBef>
                <a:spcPts val="240"/>
              </a:spcBef>
            </a:pP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MTO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 Project Director 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- Europe</a:t>
            </a:r>
          </a:p>
          <a:p>
            <a:pPr algn="ctr">
              <a:spcBef>
                <a:spcPts val="240"/>
              </a:spcBef>
            </a:pP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Senior Strategic Planner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grpSp>
        <p:nvGrpSpPr>
          <p:cNvPr id="87" name="组合 86">
            <a:extLst>
              <a:ext uri="{FF2B5EF4-FFF2-40B4-BE49-F238E27FC236}">
                <a16:creationId xmlns:a16="http://schemas.microsoft.com/office/drawing/2014/main" xmlns="" id="{355CE6CB-EE1A-47AC-9D40-79C0545FA979}"/>
              </a:ext>
            </a:extLst>
          </p:cNvPr>
          <p:cNvGrpSpPr/>
          <p:nvPr/>
        </p:nvGrpSpPr>
        <p:grpSpPr>
          <a:xfrm>
            <a:off x="1114529" y="3731679"/>
            <a:ext cx="2815589" cy="1783164"/>
            <a:chOff x="3373789" y="2711470"/>
            <a:chExt cx="2346324" cy="1485970"/>
          </a:xfrm>
        </p:grpSpPr>
        <p:sp>
          <p:nvSpPr>
            <p:cNvPr id="88" name="TextBox 8">
              <a:extLst>
                <a:ext uri="{FF2B5EF4-FFF2-40B4-BE49-F238E27FC236}">
                  <a16:creationId xmlns:a16="http://schemas.microsoft.com/office/drawing/2014/main" xmlns="" id="{6CF2783E-3F98-4EA8-B115-864E80BBC1D3}"/>
                </a:ext>
              </a:extLst>
            </p:cNvPr>
            <p:cNvSpPr txBox="1"/>
            <p:nvPr/>
          </p:nvSpPr>
          <p:spPr>
            <a:xfrm>
              <a:off x="3675179" y="2711470"/>
              <a:ext cx="1820043" cy="2821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Michael </a:t>
              </a:r>
              <a:r>
                <a:rPr lang="en-US" altLang="zh-CN" sz="16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Wong</a:t>
              </a:r>
              <a:endPara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89" name="文本框 88">
              <a:extLst>
                <a:ext uri="{FF2B5EF4-FFF2-40B4-BE49-F238E27FC236}">
                  <a16:creationId xmlns:a16="http://schemas.microsoft.com/office/drawing/2014/main" xmlns="" id="{73FB6FB2-9B8C-4C9D-8EE3-41C23C4AB95C}"/>
                </a:ext>
              </a:extLst>
            </p:cNvPr>
            <p:cNvSpPr txBox="1"/>
            <p:nvPr/>
          </p:nvSpPr>
          <p:spPr>
            <a:xfrm>
              <a:off x="4034021" y="2989806"/>
              <a:ext cx="1100997" cy="2564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Founder </a:t>
              </a:r>
              <a:r>
                <a:rPr lang="en-US" altLang="zh-CN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CEO</a:t>
              </a:r>
              <a:endPara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cxnSp>
          <p:nvCxnSpPr>
            <p:cNvPr id="90" name="直接连接符 89">
              <a:extLst>
                <a:ext uri="{FF2B5EF4-FFF2-40B4-BE49-F238E27FC236}">
                  <a16:creationId xmlns:a16="http://schemas.microsoft.com/office/drawing/2014/main" xmlns="" id="{764D806D-4517-4AD5-87A2-EB1DD631BCB5}"/>
                </a:ext>
              </a:extLst>
            </p:cNvPr>
            <p:cNvCxnSpPr>
              <a:cxnSpLocks/>
            </p:cNvCxnSpPr>
            <p:nvPr/>
          </p:nvCxnSpPr>
          <p:spPr>
            <a:xfrm>
              <a:off x="3514951" y="3229084"/>
              <a:ext cx="2089786" cy="0"/>
            </a:xfrm>
            <a:prstGeom prst="line">
              <a:avLst/>
            </a:prstGeom>
            <a:ln w="15875" cmpd="dbl">
              <a:solidFill>
                <a:srgbClr val="F182B6"/>
              </a:solidFill>
              <a:head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文本框 90">
              <a:extLst>
                <a:ext uri="{FF2B5EF4-FFF2-40B4-BE49-F238E27FC236}">
                  <a16:creationId xmlns:a16="http://schemas.microsoft.com/office/drawing/2014/main" xmlns="" id="{ED24FFB6-D01D-44E5-B66A-43B4027A663F}"/>
                </a:ext>
              </a:extLst>
            </p:cNvPr>
            <p:cNvSpPr txBox="1"/>
            <p:nvPr/>
          </p:nvSpPr>
          <p:spPr>
            <a:xfrm>
              <a:off x="3600142" y="3229084"/>
              <a:ext cx="1978373" cy="5386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Market &amp; Product Positioning</a:t>
              </a:r>
            </a:p>
            <a:p>
              <a:pPr algn="ctr"/>
              <a:r>
                <a:rPr lang="en-US" altLang="zh-CN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Business Development</a:t>
              </a:r>
            </a:p>
            <a:p>
              <a:pPr algn="ctr"/>
              <a:r>
                <a:rPr lang="en-US" altLang="zh-CN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Customer Relations</a:t>
              </a:r>
              <a:endPara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92" name="文本框 91">
              <a:extLst>
                <a:ext uri="{FF2B5EF4-FFF2-40B4-BE49-F238E27FC236}">
                  <a16:creationId xmlns:a16="http://schemas.microsoft.com/office/drawing/2014/main" xmlns="" id="{B23BD169-171F-4E86-A203-6202949AB67A}"/>
                </a:ext>
              </a:extLst>
            </p:cNvPr>
            <p:cNvSpPr txBox="1"/>
            <p:nvPr/>
          </p:nvSpPr>
          <p:spPr>
            <a:xfrm>
              <a:off x="3373789" y="3812719"/>
              <a:ext cx="2346324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Imation </a:t>
              </a:r>
              <a:r>
                <a:rPr lang="en-US" altLang="zh-CN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[</a:t>
              </a:r>
              <a:r>
                <a:rPr lang="en-US" altLang="zh-CN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NYSE</a:t>
              </a: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:</a:t>
              </a:r>
              <a:r>
                <a:rPr lang="en-US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IMN</a:t>
              </a: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] </a:t>
              </a:r>
            </a:p>
            <a:p>
              <a:pPr algn="ctr"/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General </a:t>
              </a:r>
              <a:r>
                <a:rPr lang="zh-CN" altLang="en-U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Manager</a:t>
              </a:r>
              <a:r>
                <a:rPr lang="en-US" altLang="zh-CN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 - </a:t>
              </a:r>
              <a:r>
                <a:rPr lang="zh-CN" altLang="en-U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Greater </a:t>
              </a: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China</a:t>
              </a:r>
              <a:endPara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  <p:grpSp>
        <p:nvGrpSpPr>
          <p:cNvPr id="95" name="组合 94">
            <a:extLst>
              <a:ext uri="{FF2B5EF4-FFF2-40B4-BE49-F238E27FC236}">
                <a16:creationId xmlns:a16="http://schemas.microsoft.com/office/drawing/2014/main" xmlns="" id="{5CF0A3B1-5139-4542-A08B-F451543086AE}"/>
              </a:ext>
            </a:extLst>
          </p:cNvPr>
          <p:cNvGrpSpPr/>
          <p:nvPr/>
        </p:nvGrpSpPr>
        <p:grpSpPr>
          <a:xfrm>
            <a:off x="4541005" y="3727129"/>
            <a:ext cx="3155573" cy="2308645"/>
            <a:chOff x="591955" y="2738255"/>
            <a:chExt cx="2629644" cy="1923870"/>
          </a:xfrm>
        </p:grpSpPr>
        <p:sp>
          <p:nvSpPr>
            <p:cNvPr id="96" name="TextBox 9">
              <a:extLst>
                <a:ext uri="{FF2B5EF4-FFF2-40B4-BE49-F238E27FC236}">
                  <a16:creationId xmlns:a16="http://schemas.microsoft.com/office/drawing/2014/main" xmlns="" id="{13A9E631-9348-483D-A312-48E6A47B532E}"/>
                </a:ext>
              </a:extLst>
            </p:cNvPr>
            <p:cNvSpPr txBox="1"/>
            <p:nvPr/>
          </p:nvSpPr>
          <p:spPr>
            <a:xfrm>
              <a:off x="1286323" y="2738255"/>
              <a:ext cx="1240910" cy="2821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Ray </a:t>
              </a:r>
              <a:r>
                <a:rPr lang="en-US" altLang="zh-CN" sz="16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Sun</a:t>
              </a:r>
              <a:endPara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97" name="文本框 96">
              <a:extLst>
                <a:ext uri="{FF2B5EF4-FFF2-40B4-BE49-F238E27FC236}">
                  <a16:creationId xmlns:a16="http://schemas.microsoft.com/office/drawing/2014/main" xmlns="" id="{18B0A1C1-0A57-42DE-ADF0-A40860162B77}"/>
                </a:ext>
              </a:extLst>
            </p:cNvPr>
            <p:cNvSpPr txBox="1"/>
            <p:nvPr/>
          </p:nvSpPr>
          <p:spPr>
            <a:xfrm>
              <a:off x="1219115" y="2971591"/>
              <a:ext cx="1327607" cy="2564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Co-founder </a:t>
              </a:r>
              <a:r>
                <a:rPr lang="en-US" altLang="zh-CN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CTO</a:t>
              </a:r>
              <a:endPara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cxnSp>
          <p:nvCxnSpPr>
            <p:cNvPr id="98" name="直接连接符 97">
              <a:extLst>
                <a:ext uri="{FF2B5EF4-FFF2-40B4-BE49-F238E27FC236}">
                  <a16:creationId xmlns:a16="http://schemas.microsoft.com/office/drawing/2014/main" xmlns="" id="{FD44D465-8FC0-4989-8EBE-37C5F6048AF4}"/>
                </a:ext>
              </a:extLst>
            </p:cNvPr>
            <p:cNvCxnSpPr>
              <a:cxnSpLocks/>
            </p:cNvCxnSpPr>
            <p:nvPr/>
          </p:nvCxnSpPr>
          <p:spPr>
            <a:xfrm>
              <a:off x="892888" y="3229084"/>
              <a:ext cx="2007312" cy="0"/>
            </a:xfrm>
            <a:prstGeom prst="line">
              <a:avLst/>
            </a:prstGeom>
            <a:ln w="15875" cmpd="dbl">
              <a:solidFill>
                <a:srgbClr val="F182B6"/>
              </a:solidFill>
              <a:head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文本框 98">
              <a:extLst>
                <a:ext uri="{FF2B5EF4-FFF2-40B4-BE49-F238E27FC236}">
                  <a16:creationId xmlns:a16="http://schemas.microsoft.com/office/drawing/2014/main" xmlns="" id="{B9C56945-CBC5-4A38-A5D6-BB1CFB081D49}"/>
                </a:ext>
              </a:extLst>
            </p:cNvPr>
            <p:cNvSpPr txBox="1"/>
            <p:nvPr/>
          </p:nvSpPr>
          <p:spPr>
            <a:xfrm>
              <a:off x="901558" y="3225903"/>
              <a:ext cx="1942253" cy="5386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R</a:t>
              </a:r>
              <a:r>
                <a:rPr lang="en-US" altLang="zh-CN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esearch </a:t>
              </a:r>
              <a:r>
                <a:rPr lang="zh-CN" altLang="en-U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&amp;</a:t>
              </a:r>
              <a:r>
                <a:rPr lang="en-US" altLang="zh-CN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 Development</a:t>
              </a:r>
            </a:p>
            <a:p>
              <a:pPr algn="ctr"/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P</a:t>
              </a:r>
              <a:r>
                <a:rPr lang="zh-CN" altLang="en-U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roject </a:t>
              </a: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D</a:t>
              </a:r>
              <a:r>
                <a:rPr lang="zh-CN" altLang="en-U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eployment</a:t>
              </a:r>
              <a:endPara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  <a:p>
              <a:pPr algn="ctr"/>
              <a:r>
                <a:rPr lang="en-US" altLang="zh-CN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Frontier Technology Research</a:t>
              </a:r>
              <a:endPara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100" name="文本框 99">
              <a:extLst>
                <a:ext uri="{FF2B5EF4-FFF2-40B4-BE49-F238E27FC236}">
                  <a16:creationId xmlns:a16="http://schemas.microsoft.com/office/drawing/2014/main" xmlns="" id="{A3D7AD89-A25F-42FD-B566-522E185C9228}"/>
                </a:ext>
              </a:extLst>
            </p:cNvPr>
            <p:cNvSpPr txBox="1"/>
            <p:nvPr/>
          </p:nvSpPr>
          <p:spPr>
            <a:xfrm>
              <a:off x="591955" y="3794366"/>
              <a:ext cx="2629644" cy="8677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240"/>
                </a:spcBef>
              </a:pPr>
              <a:r>
                <a:rPr lang="zh-CN" altLang="en-US" sz="11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Motorola</a:t>
              </a:r>
              <a:endParaRPr lang="en-US" altLang="zh-CN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  <a:p>
              <a:pPr algn="ctr">
                <a:spcBef>
                  <a:spcPts val="240"/>
                </a:spcBef>
              </a:pPr>
              <a:r>
                <a:rPr lang="zh-CN" altLang="en-US" sz="11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CIeNET Technologies</a:t>
              </a:r>
              <a:endParaRPr lang="en-US" altLang="zh-CN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  <a:p>
              <a:pPr algn="ctr">
                <a:spcBef>
                  <a:spcPts val="240"/>
                </a:spcBef>
              </a:pPr>
              <a:r>
                <a:rPr lang="zh-CN" altLang="en-US" sz="11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Huron </a:t>
              </a:r>
              <a:r>
                <a:rPr lang="zh-CN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Technolog</a:t>
              </a:r>
              <a:r>
                <a:rPr lang="en-US" altLang="zh-CN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y</a:t>
              </a:r>
              <a:r>
                <a:rPr lang="zh-CN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 </a:t>
              </a:r>
              <a:r>
                <a:rPr lang="en-US" altLang="zh-CN" sz="11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C</a:t>
              </a:r>
              <a:r>
                <a:rPr lang="zh-CN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o</a:t>
              </a:r>
              <a:r>
                <a:rPr lang="zh-CN" altLang="en-US" sz="11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-founder </a:t>
              </a:r>
              <a:r>
                <a:rPr lang="en-US" altLang="zh-CN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&amp; CTO</a:t>
              </a:r>
              <a:endParaRPr lang="en-US" altLang="zh-CN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  <a:p>
              <a:pPr algn="ctr">
                <a:spcBef>
                  <a:spcPts val="240"/>
                </a:spcBef>
              </a:pPr>
              <a:r>
                <a:rPr lang="en-US" altLang="zh-CN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OpenStack </a:t>
              </a:r>
              <a:r>
                <a:rPr lang="en-US" altLang="zh-CN" sz="11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T</a:t>
              </a:r>
              <a:r>
                <a:rPr lang="zh-CN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rainer</a:t>
              </a:r>
              <a:endParaRPr lang="en-US" altLang="zh-CN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  <a:p>
              <a:pPr algn="ctr">
                <a:spcBef>
                  <a:spcPts val="240"/>
                </a:spcBef>
              </a:pPr>
              <a:r>
                <a:rPr lang="en-US" altLang="zh-CN" sz="11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Ceph</a:t>
              </a:r>
              <a:r>
                <a:rPr lang="zh-CN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 </a:t>
              </a:r>
              <a:r>
                <a:rPr lang="en-US" altLang="zh-CN" sz="11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C</a:t>
              </a:r>
              <a:r>
                <a:rPr lang="zh-CN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ommunity </a:t>
              </a:r>
              <a:r>
                <a:rPr lang="en-US" altLang="zh-CN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L</a:t>
              </a:r>
              <a:r>
                <a:rPr lang="zh-CN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eader</a:t>
              </a:r>
              <a:r>
                <a:rPr lang="en-US" altLang="zh-CN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 - China</a:t>
              </a:r>
              <a:endParaRPr lang="en-US" altLang="zh-CN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  <p:pic>
        <p:nvPicPr>
          <p:cNvPr id="102" name="Picture 6">
            <a:extLst>
              <a:ext uri="{FF2B5EF4-FFF2-40B4-BE49-F238E27FC236}">
                <a16:creationId xmlns:a16="http://schemas.microsoft.com/office/drawing/2014/main" xmlns="" id="{6F58B44D-71E2-455F-81AC-DAB9FD5DDBD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70090" y="1431640"/>
            <a:ext cx="1615582" cy="2201113"/>
          </a:xfrm>
          <a:prstGeom prst="ellipse">
            <a:avLst/>
          </a:prstGeom>
          <a:ln w="190500" cap="rnd">
            <a:noFill/>
            <a:prstDash val="solid"/>
          </a:ln>
          <a:effectLst/>
        </p:spPr>
      </p:pic>
      <p:pic>
        <p:nvPicPr>
          <p:cNvPr id="103" name="Picture 2">
            <a:extLst>
              <a:ext uri="{FF2B5EF4-FFF2-40B4-BE49-F238E27FC236}">
                <a16:creationId xmlns:a16="http://schemas.microsoft.com/office/drawing/2014/main" xmlns="" id="{EF672C2A-4E35-43EB-83EB-B86F0EF02EB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73980" y="1384782"/>
            <a:ext cx="1729897" cy="2294828"/>
          </a:xfrm>
          <a:prstGeom prst="ellipse">
            <a:avLst/>
          </a:prstGeom>
          <a:ln w="190500" cap="rnd">
            <a:noFill/>
            <a:prstDash val="solid"/>
          </a:ln>
          <a:effectLst/>
        </p:spPr>
      </p:pic>
      <p:pic>
        <p:nvPicPr>
          <p:cNvPr id="104" name="Picture 5">
            <a:extLst>
              <a:ext uri="{FF2B5EF4-FFF2-40B4-BE49-F238E27FC236}">
                <a16:creationId xmlns:a16="http://schemas.microsoft.com/office/drawing/2014/main" xmlns="" id="{ACAEAE06-F367-4298-997B-74F449294DD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66202" y="1469034"/>
            <a:ext cx="1615582" cy="2153422"/>
          </a:xfrm>
          <a:prstGeom prst="ellipse">
            <a:avLst/>
          </a:prstGeom>
          <a:ln w="190500" cap="rnd">
            <a:noFill/>
            <a:prstDash val="solid"/>
          </a:ln>
          <a:effectLst/>
        </p:spPr>
      </p:pic>
      <p:sp>
        <p:nvSpPr>
          <p:cNvPr id="105" name="Rectangle 61">
            <a:extLst>
              <a:ext uri="{FF2B5EF4-FFF2-40B4-BE49-F238E27FC236}">
                <a16:creationId xmlns:a16="http://schemas.microsoft.com/office/drawing/2014/main" xmlns="" id="{95B97F4C-29D6-48BD-A14D-3E87CA6C5A51}"/>
              </a:ext>
            </a:extLst>
          </p:cNvPr>
          <p:cNvSpPr/>
          <p:nvPr/>
        </p:nvSpPr>
        <p:spPr>
          <a:xfrm>
            <a:off x="3333581" y="480425"/>
            <a:ext cx="5524846" cy="4985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640" spc="533" dirty="0">
                <a:latin typeface="微软雅黑" panose="020B0503020204020204" pitchFamily="34" charset="-122"/>
                <a:ea typeface="微软雅黑" panose="020B0503020204020204" pitchFamily="34" charset="-122"/>
              </a:rPr>
              <a:t>Founding </a:t>
            </a:r>
            <a:r>
              <a:rPr lang="en-US" altLang="zh-CN" sz="2640" spc="533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</a:t>
            </a:r>
            <a:r>
              <a:rPr lang="zh-CN" altLang="en-US" sz="2640" spc="533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eam</a:t>
            </a:r>
            <a:r>
              <a:rPr lang="en-US" altLang="zh-CN" sz="2640" spc="533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Member</a:t>
            </a:r>
            <a:endParaRPr lang="ko-KR" altLang="en-US" sz="1680" spc="533" dirty="0">
              <a:latin typeface="微软雅黑" panose="020B0503020204020204" pitchFamily="34" charset="-122"/>
            </a:endParaRPr>
          </a:p>
        </p:txBody>
      </p:sp>
      <p:sp>
        <p:nvSpPr>
          <p:cNvPr id="106" name="Rectangle 229">
            <a:extLst>
              <a:ext uri="{FF2B5EF4-FFF2-40B4-BE49-F238E27FC236}">
                <a16:creationId xmlns:a16="http://schemas.microsoft.com/office/drawing/2014/main" xmlns="" id="{2BF5F50D-284A-49F4-8900-09EBC04A7613}"/>
              </a:ext>
            </a:extLst>
          </p:cNvPr>
          <p:cNvSpPr/>
          <p:nvPr/>
        </p:nvSpPr>
        <p:spPr>
          <a:xfrm>
            <a:off x="5463827" y="1079622"/>
            <a:ext cx="1264356" cy="81280"/>
          </a:xfrm>
          <a:prstGeom prst="rect">
            <a:avLst/>
          </a:prstGeom>
          <a:solidFill>
            <a:srgbClr val="49443E"/>
          </a:solidFill>
          <a:ln w="63500" cap="rnd">
            <a:noFill/>
            <a:prstDash val="sysDot"/>
            <a:rou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44"/>
          </a:p>
        </p:txBody>
      </p:sp>
      <p:sp>
        <p:nvSpPr>
          <p:cNvPr id="27" name="文本框 93">
            <a:extLst>
              <a:ext uri="{FF2B5EF4-FFF2-40B4-BE49-F238E27FC236}">
                <a16:creationId xmlns:a16="http://schemas.microsoft.com/office/drawing/2014/main" xmlns="" id="{4979DBB7-17DA-4E6F-96C3-E96170ED7CDD}"/>
              </a:ext>
            </a:extLst>
          </p:cNvPr>
          <p:cNvSpPr txBox="1"/>
          <p:nvPr/>
        </p:nvSpPr>
        <p:spPr>
          <a:xfrm>
            <a:off x="8301078" y="6032523"/>
            <a:ext cx="2945037" cy="671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120"/>
              </a:spcBef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10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年市场营销、项目操盘、规划策略经验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algn="ctr">
              <a:spcBef>
                <a:spcPts val="120"/>
              </a:spcBef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擅长行业洞察、机会挖掘，资源整合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algn="ctr">
              <a:spcBef>
                <a:spcPts val="120"/>
              </a:spcBef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工科背景，营销思维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8" name="文本框 100">
            <a:extLst>
              <a:ext uri="{FF2B5EF4-FFF2-40B4-BE49-F238E27FC236}">
                <a16:creationId xmlns:a16="http://schemas.microsoft.com/office/drawing/2014/main" xmlns="" id="{F33A45FD-5507-41A2-BCD3-AD06D634C3A8}"/>
              </a:ext>
            </a:extLst>
          </p:cNvPr>
          <p:cNvSpPr txBox="1"/>
          <p:nvPr/>
        </p:nvSpPr>
        <p:spPr>
          <a:xfrm>
            <a:off x="4581541" y="6148543"/>
            <a:ext cx="2992679" cy="6591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120"/>
              </a:spcBef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知名外企前瞻科技研究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algn="ctr">
              <a:spcBef>
                <a:spcPts val="120"/>
              </a:spcBef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参与工信部、开源云联盟相关产业标准化及标准制定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9" name="文本框 92">
            <a:extLst>
              <a:ext uri="{FF2B5EF4-FFF2-40B4-BE49-F238E27FC236}">
                <a16:creationId xmlns:a16="http://schemas.microsoft.com/office/drawing/2014/main" xmlns="" id="{872B3AFB-F9ED-423D-AE7D-48006208707F}"/>
              </a:ext>
            </a:extLst>
          </p:cNvPr>
          <p:cNvSpPr txBox="1"/>
          <p:nvPr/>
        </p:nvSpPr>
        <p:spPr>
          <a:xfrm>
            <a:off x="1048638" y="6032523"/>
            <a:ext cx="2611611" cy="697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240"/>
              </a:spcBef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11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年中国市场拓展、销售及运营经验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algn="ctr">
              <a:spcBef>
                <a:spcPts val="240"/>
              </a:spcBef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擅长创新商业模式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algn="ctr">
              <a:spcBef>
                <a:spcPts val="240"/>
              </a:spcBef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技术与市场间的重要桥梁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24220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矩形 293">
            <a:extLst>
              <a:ext uri="{FF2B5EF4-FFF2-40B4-BE49-F238E27FC236}">
                <a16:creationId xmlns:a16="http://schemas.microsoft.com/office/drawing/2014/main" xmlns="" id="{50CEE619-9F4F-4468-8990-C392AC60D911}"/>
              </a:ext>
            </a:extLst>
          </p:cNvPr>
          <p:cNvSpPr/>
          <p:nvPr/>
        </p:nvSpPr>
        <p:spPr>
          <a:xfrm>
            <a:off x="6704895" y="1437726"/>
            <a:ext cx="1759584" cy="3877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920" dirty="0">
                <a:solidFill>
                  <a:srgbClr val="D113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zh-CN" altLang="en-US" sz="1920" dirty="0" smtClean="0">
                <a:solidFill>
                  <a:srgbClr val="D113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rincipal</a:t>
            </a:r>
            <a:r>
              <a:rPr lang="en-US" altLang="zh-CN" sz="1920" dirty="0" smtClean="0">
                <a:solidFill>
                  <a:srgbClr val="D113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920" dirty="0">
                <a:solidFill>
                  <a:srgbClr val="D113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CTO</a:t>
            </a:r>
          </a:p>
        </p:txBody>
      </p:sp>
      <p:sp>
        <p:nvSpPr>
          <p:cNvPr id="296" name="矩形 295">
            <a:extLst>
              <a:ext uri="{FF2B5EF4-FFF2-40B4-BE49-F238E27FC236}">
                <a16:creationId xmlns:a16="http://schemas.microsoft.com/office/drawing/2014/main" xmlns="" id="{990AD1F5-9301-476F-A652-3F0B73D603DC}"/>
              </a:ext>
            </a:extLst>
          </p:cNvPr>
          <p:cNvSpPr/>
          <p:nvPr/>
        </p:nvSpPr>
        <p:spPr>
          <a:xfrm>
            <a:off x="6704894" y="3371862"/>
            <a:ext cx="2925471" cy="3877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920" spc="240" dirty="0">
                <a:solidFill>
                  <a:srgbClr val="D113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Core </a:t>
            </a:r>
            <a:r>
              <a:rPr lang="en-US" altLang="zh-CN" sz="1920" spc="240" dirty="0" smtClean="0">
                <a:solidFill>
                  <a:srgbClr val="D113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</a:t>
            </a:r>
            <a:r>
              <a:rPr lang="zh-CN" altLang="en-US" sz="1920" spc="240" dirty="0" smtClean="0">
                <a:solidFill>
                  <a:srgbClr val="D113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ember</a:t>
            </a:r>
            <a:r>
              <a:rPr lang="en-US" altLang="zh-CN" sz="1920" spc="240" dirty="0" smtClean="0">
                <a:solidFill>
                  <a:srgbClr val="D113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endParaRPr lang="en-US" altLang="zh-CN" sz="1920" spc="240" dirty="0">
              <a:solidFill>
                <a:srgbClr val="D1137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8" name="矩形 297">
            <a:extLst>
              <a:ext uri="{FF2B5EF4-FFF2-40B4-BE49-F238E27FC236}">
                <a16:creationId xmlns:a16="http://schemas.microsoft.com/office/drawing/2014/main" xmlns="" id="{D2F22901-8065-42D5-A9E1-68C50A561CDF}"/>
              </a:ext>
            </a:extLst>
          </p:cNvPr>
          <p:cNvSpPr/>
          <p:nvPr/>
        </p:nvSpPr>
        <p:spPr>
          <a:xfrm>
            <a:off x="6822367" y="1820117"/>
            <a:ext cx="2808000" cy="54863"/>
          </a:xfrm>
          <a:prstGeom prst="rect">
            <a:avLst/>
          </a:prstGeom>
          <a:gradFill>
            <a:gsLst>
              <a:gs pos="100000">
                <a:schemeClr val="bg1"/>
              </a:gs>
              <a:gs pos="72000">
                <a:srgbClr val="F3A3C7">
                  <a:alpha val="71000"/>
                </a:srgbClr>
              </a:gs>
              <a:gs pos="8000">
                <a:srgbClr val="D51383">
                  <a:alpha val="64000"/>
                </a:srgb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160"/>
          </a:p>
        </p:txBody>
      </p:sp>
      <p:sp>
        <p:nvSpPr>
          <p:cNvPr id="299" name="矩形 298">
            <a:extLst>
              <a:ext uri="{FF2B5EF4-FFF2-40B4-BE49-F238E27FC236}">
                <a16:creationId xmlns:a16="http://schemas.microsoft.com/office/drawing/2014/main" xmlns="" id="{E9F70481-54AA-4FA6-9EE1-F51F14C64D63}"/>
              </a:ext>
            </a:extLst>
          </p:cNvPr>
          <p:cNvSpPr/>
          <p:nvPr/>
        </p:nvSpPr>
        <p:spPr>
          <a:xfrm>
            <a:off x="6822366" y="3749705"/>
            <a:ext cx="2808000" cy="54863"/>
          </a:xfrm>
          <a:prstGeom prst="rect">
            <a:avLst/>
          </a:prstGeom>
          <a:gradFill>
            <a:gsLst>
              <a:gs pos="100000">
                <a:schemeClr val="bg1"/>
              </a:gs>
              <a:gs pos="72000">
                <a:srgbClr val="F3A3C7">
                  <a:alpha val="71000"/>
                </a:srgbClr>
              </a:gs>
              <a:gs pos="8000">
                <a:srgbClr val="D51383">
                  <a:alpha val="64000"/>
                </a:srgb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160"/>
          </a:p>
        </p:txBody>
      </p:sp>
      <p:pic>
        <p:nvPicPr>
          <p:cNvPr id="300" name="Picture 3">
            <a:extLst>
              <a:ext uri="{FF2B5EF4-FFF2-40B4-BE49-F238E27FC236}">
                <a16:creationId xmlns:a16="http://schemas.microsoft.com/office/drawing/2014/main" xmlns="" id="{63F4D3E0-438E-4616-8D26-4711CA83A9F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4064" y="1820117"/>
            <a:ext cx="5428132" cy="3618754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76200" cap="sq">
            <a:solidFill>
              <a:schemeClr val="bg1">
                <a:lumMod val="85000"/>
              </a:schemeClr>
            </a:solidFill>
            <a:miter lim="800000"/>
          </a:ln>
          <a:effectLst/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xmlns="" id="{52D5E5EC-E67B-4270-95A7-8B74D12E5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R&amp;D Team</a:t>
            </a:r>
            <a:endParaRPr lang="zh-CN" altLang="en-US" dirty="0"/>
          </a:p>
        </p:txBody>
      </p:sp>
      <p:sp>
        <p:nvSpPr>
          <p:cNvPr id="11" name="TextBox 4">
            <a:extLst>
              <a:ext uri="{FF2B5EF4-FFF2-40B4-BE49-F238E27FC236}">
                <a16:creationId xmlns:a16="http://schemas.microsoft.com/office/drawing/2014/main" xmlns="" id="{2D412181-68B5-46CD-8432-3B2926A1FC92}"/>
              </a:ext>
            </a:extLst>
          </p:cNvPr>
          <p:cNvSpPr txBox="1"/>
          <p:nvPr/>
        </p:nvSpPr>
        <p:spPr>
          <a:xfrm>
            <a:off x="704064" y="5846030"/>
            <a:ext cx="54281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2782C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Ingenuity</a:t>
            </a:r>
            <a:r>
              <a:rPr lang="en-US" sz="2400" dirty="0">
                <a:solidFill>
                  <a:srgbClr val="2782C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sz="2400" dirty="0" smtClean="0">
                <a:solidFill>
                  <a:srgbClr val="2782C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sz="2400" smtClean="0">
                <a:solidFill>
                  <a:srgbClr val="2782C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Persist</a:t>
            </a:r>
            <a:r>
              <a:rPr lang="zh-CN" altLang="en-US" sz="2400" dirty="0" smtClean="0">
                <a:solidFill>
                  <a:srgbClr val="2782C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dirty="0" smtClean="0">
                <a:solidFill>
                  <a:srgbClr val="2782C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sz="2400" dirty="0" smtClean="0">
                <a:solidFill>
                  <a:srgbClr val="2782C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dirty="0" smtClean="0">
                <a:solidFill>
                  <a:srgbClr val="2782C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Focus</a:t>
            </a:r>
            <a:endParaRPr lang="en-US" sz="2400" b="1" dirty="0">
              <a:solidFill>
                <a:srgbClr val="2782C7"/>
              </a:solidFill>
            </a:endParaRPr>
          </a:p>
        </p:txBody>
      </p:sp>
      <p:sp>
        <p:nvSpPr>
          <p:cNvPr id="12" name="文本框 294">
            <a:extLst>
              <a:ext uri="{FF2B5EF4-FFF2-40B4-BE49-F238E27FC236}">
                <a16:creationId xmlns:a16="http://schemas.microsoft.com/office/drawing/2014/main" xmlns="" id="{176FDE6E-5AA6-4ECF-B60E-950B5F77C40B}"/>
              </a:ext>
            </a:extLst>
          </p:cNvPr>
          <p:cNvSpPr txBox="1"/>
          <p:nvPr/>
        </p:nvSpPr>
        <p:spPr>
          <a:xfrm>
            <a:off x="6704894" y="4137503"/>
            <a:ext cx="4684232" cy="13131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60"/>
              </a:spcBef>
            </a:pPr>
            <a:r>
              <a:rPr lang="zh-CN" altLang="en-US" sz="132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中国首批</a:t>
            </a:r>
            <a:r>
              <a:rPr lang="en-US" altLang="zh-CN" sz="132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OpenStack</a:t>
            </a:r>
            <a:r>
              <a:rPr lang="zh-CN" altLang="en-US" sz="132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云计算研发及产品化的实践者</a:t>
            </a:r>
            <a:endParaRPr lang="en-US" altLang="zh-CN" sz="132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360"/>
              </a:spcBef>
            </a:pPr>
            <a:r>
              <a:rPr lang="en-US" altLang="zh-CN" sz="132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OpenStack</a:t>
            </a:r>
            <a:r>
              <a:rPr lang="zh-CN" altLang="en-US" sz="132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32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Ceph </a:t>
            </a:r>
            <a:r>
              <a:rPr lang="zh-CN" altLang="en-US" sz="132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开源技术布道者及资深培训师</a:t>
            </a:r>
            <a:endParaRPr lang="en-US" altLang="zh-CN" sz="132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360"/>
              </a:spcBef>
            </a:pPr>
            <a:r>
              <a:rPr lang="zh-CN" altLang="en-US" sz="132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开源社区影响力人物</a:t>
            </a:r>
            <a:endParaRPr lang="en-US" altLang="zh-CN" sz="132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360"/>
              </a:spcBef>
            </a:pPr>
            <a:r>
              <a:rPr lang="zh-CN" altLang="en-US" sz="132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在云计算领域有丰富人脉关系</a:t>
            </a:r>
            <a:endParaRPr lang="en-US" altLang="zh-CN" sz="132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360"/>
              </a:spcBef>
            </a:pPr>
            <a:r>
              <a:rPr lang="zh-CN" altLang="en-US" sz="132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与英特尔、思科等企业有优质合作关系</a:t>
            </a:r>
            <a:endParaRPr lang="en-US" altLang="zh-CN" sz="132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294">
            <a:extLst>
              <a:ext uri="{FF2B5EF4-FFF2-40B4-BE49-F238E27FC236}">
                <a16:creationId xmlns:a16="http://schemas.microsoft.com/office/drawing/2014/main" xmlns="" id="{176FDE6E-5AA6-4ECF-B60E-950B5F77C40B}"/>
              </a:ext>
            </a:extLst>
          </p:cNvPr>
          <p:cNvSpPr txBox="1"/>
          <p:nvPr/>
        </p:nvSpPr>
        <p:spPr>
          <a:xfrm>
            <a:off x="6857296" y="2052462"/>
            <a:ext cx="4684232" cy="13131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60"/>
              </a:spcBef>
            </a:pPr>
            <a:r>
              <a:rPr lang="zh-CN" altLang="en-US" sz="132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中国首批</a:t>
            </a:r>
            <a:r>
              <a:rPr lang="en-US" altLang="zh-CN" sz="132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OpenStack</a:t>
            </a:r>
            <a:r>
              <a:rPr lang="zh-CN" altLang="en-US" sz="132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云计算研发及产品化的实践者</a:t>
            </a:r>
            <a:endParaRPr lang="en-US" altLang="zh-CN" sz="132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360"/>
              </a:spcBef>
            </a:pPr>
            <a:r>
              <a:rPr lang="en-US" altLang="zh-CN" sz="132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OpenStack</a:t>
            </a:r>
            <a:r>
              <a:rPr lang="zh-CN" altLang="en-US" sz="132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32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Ceph </a:t>
            </a:r>
            <a:r>
              <a:rPr lang="zh-CN" altLang="en-US" sz="132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开源技术布道者及资深培训师</a:t>
            </a:r>
            <a:endParaRPr lang="en-US" altLang="zh-CN" sz="132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360"/>
              </a:spcBef>
            </a:pPr>
            <a:r>
              <a:rPr lang="zh-CN" altLang="en-US" sz="132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开源社区影响力人物</a:t>
            </a:r>
            <a:endParaRPr lang="en-US" altLang="zh-CN" sz="132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360"/>
              </a:spcBef>
            </a:pPr>
            <a:r>
              <a:rPr lang="zh-CN" altLang="en-US" sz="132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在云计算领域有丰富人脉关系</a:t>
            </a:r>
            <a:endParaRPr lang="en-US" altLang="zh-CN" sz="132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360"/>
              </a:spcBef>
            </a:pPr>
            <a:r>
              <a:rPr lang="zh-CN" altLang="en-US" sz="132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与英特尔、思科等企业有优质合作关系</a:t>
            </a:r>
            <a:endParaRPr lang="en-US" altLang="zh-CN" sz="132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778726" y="5885934"/>
            <a:ext cx="35137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spc="100" dirty="0">
                <a:solidFill>
                  <a:srgbClr val="F059A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◇</a:t>
            </a:r>
            <a:endParaRPr lang="en-US" sz="2000" dirty="0"/>
          </a:p>
        </p:txBody>
      </p:sp>
      <p:sp>
        <p:nvSpPr>
          <p:cNvPr id="15" name="Rectangle 14"/>
          <p:cNvSpPr/>
          <p:nvPr/>
        </p:nvSpPr>
        <p:spPr>
          <a:xfrm>
            <a:off x="4213826" y="5873234"/>
            <a:ext cx="35137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spc="100" dirty="0">
                <a:solidFill>
                  <a:srgbClr val="F059A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◇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458417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97565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1" name="组合 340">
            <a:extLst>
              <a:ext uri="{FF2B5EF4-FFF2-40B4-BE49-F238E27FC236}">
                <a16:creationId xmlns:a16="http://schemas.microsoft.com/office/drawing/2014/main" xmlns="" id="{51116358-0F7F-45CB-8543-2B70784F0F9B}"/>
              </a:ext>
            </a:extLst>
          </p:cNvPr>
          <p:cNvGrpSpPr/>
          <p:nvPr/>
        </p:nvGrpSpPr>
        <p:grpSpPr>
          <a:xfrm>
            <a:off x="2892824" y="2189078"/>
            <a:ext cx="3203176" cy="2810298"/>
            <a:chOff x="2727492" y="1144948"/>
            <a:chExt cx="3203175" cy="3203189"/>
          </a:xfrm>
        </p:grpSpPr>
        <p:sp>
          <p:nvSpPr>
            <p:cNvPr id="334" name="Rectangle 20">
              <a:extLst>
                <a:ext uri="{FF2B5EF4-FFF2-40B4-BE49-F238E27FC236}">
                  <a16:creationId xmlns:a16="http://schemas.microsoft.com/office/drawing/2014/main" xmlns="" id="{BFBBE9F1-5384-4DAB-8C89-0B3F7F478B36}"/>
                </a:ext>
              </a:extLst>
            </p:cNvPr>
            <p:cNvSpPr/>
            <p:nvPr/>
          </p:nvSpPr>
          <p:spPr>
            <a:xfrm>
              <a:off x="2727492" y="1171454"/>
              <a:ext cx="3203175" cy="3176683"/>
            </a:xfrm>
            <a:prstGeom prst="rect">
              <a:avLst/>
            </a:prstGeom>
            <a:solidFill>
              <a:srgbClr val="FDFDD3">
                <a:alpha val="2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箭头: V 形 50">
              <a:extLst>
                <a:ext uri="{FF2B5EF4-FFF2-40B4-BE49-F238E27FC236}">
                  <a16:creationId xmlns:a16="http://schemas.microsoft.com/office/drawing/2014/main" xmlns="" id="{EDA50C61-A3BF-4934-B9CE-B4702099625B}"/>
                </a:ext>
              </a:extLst>
            </p:cNvPr>
            <p:cNvSpPr/>
            <p:nvPr/>
          </p:nvSpPr>
          <p:spPr>
            <a:xfrm>
              <a:off x="2865396" y="1164154"/>
              <a:ext cx="2946707" cy="430700"/>
            </a:xfrm>
            <a:prstGeom prst="chevron">
              <a:avLst/>
            </a:prstGeom>
            <a:gradFill>
              <a:gsLst>
                <a:gs pos="15000">
                  <a:schemeClr val="bg1">
                    <a:lumMod val="75000"/>
                  </a:schemeClr>
                </a:gs>
                <a:gs pos="100000">
                  <a:schemeClr val="bg1"/>
                </a:gs>
                <a:gs pos="66000">
                  <a:schemeClr val="bg1">
                    <a:lumMod val="85000"/>
                  </a:schemeClr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grpSp>
          <p:nvGrpSpPr>
            <p:cNvPr id="64" name="组合 63">
              <a:extLst>
                <a:ext uri="{FF2B5EF4-FFF2-40B4-BE49-F238E27FC236}">
                  <a16:creationId xmlns:a16="http://schemas.microsoft.com/office/drawing/2014/main" xmlns="" id="{866674D1-8786-4FD8-AAC0-C6A4426652E5}"/>
                </a:ext>
              </a:extLst>
            </p:cNvPr>
            <p:cNvGrpSpPr/>
            <p:nvPr/>
          </p:nvGrpSpPr>
          <p:grpSpPr>
            <a:xfrm>
              <a:off x="3290876" y="1144948"/>
              <a:ext cx="623508" cy="395495"/>
              <a:chOff x="4789043" y="2562437"/>
              <a:chExt cx="828000" cy="525205"/>
            </a:xfrm>
          </p:grpSpPr>
          <p:pic>
            <p:nvPicPr>
              <p:cNvPr id="66" name="图形 65">
                <a:extLst>
                  <a:ext uri="{FF2B5EF4-FFF2-40B4-BE49-F238E27FC236}">
                    <a16:creationId xmlns:a16="http://schemas.microsoft.com/office/drawing/2014/main" xmlns="" id="{EEA6C2AE-E112-4380-9FA7-FA76A4B83A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p:blipFill>
            <p:spPr>
              <a:xfrm>
                <a:off x="4895924" y="2808262"/>
                <a:ext cx="305025" cy="279380"/>
              </a:xfrm>
              <a:prstGeom prst="rect">
                <a:avLst/>
              </a:prstGeom>
            </p:spPr>
          </p:pic>
          <p:sp>
            <p:nvSpPr>
              <p:cNvPr id="67" name="矩形 66">
                <a:extLst>
                  <a:ext uri="{FF2B5EF4-FFF2-40B4-BE49-F238E27FC236}">
                    <a16:creationId xmlns:a16="http://schemas.microsoft.com/office/drawing/2014/main" xmlns="" id="{975E2045-7AC1-4DF2-A212-6AFD56D50FC4}"/>
                  </a:ext>
                </a:extLst>
              </p:cNvPr>
              <p:cNvSpPr/>
              <p:nvPr/>
            </p:nvSpPr>
            <p:spPr>
              <a:xfrm>
                <a:off x="4789043" y="2765003"/>
                <a:ext cx="828000" cy="216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8" name="矩形: 圆角 67">
                <a:extLst>
                  <a:ext uri="{FF2B5EF4-FFF2-40B4-BE49-F238E27FC236}">
                    <a16:creationId xmlns:a16="http://schemas.microsoft.com/office/drawing/2014/main" xmlns="" id="{10DC957C-C238-436B-97A5-7AB7A579F045}"/>
                  </a:ext>
                </a:extLst>
              </p:cNvPr>
              <p:cNvSpPr/>
              <p:nvPr/>
            </p:nvSpPr>
            <p:spPr>
              <a:xfrm>
                <a:off x="4817233" y="2562438"/>
                <a:ext cx="237034" cy="188189"/>
              </a:xfrm>
              <a:prstGeom prst="round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7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VM</a:t>
                </a:r>
                <a:endParaRPr lang="zh-CN" altLang="en-US" sz="7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pic>
            <p:nvPicPr>
              <p:cNvPr id="69" name="图形 68">
                <a:extLst>
                  <a:ext uri="{FF2B5EF4-FFF2-40B4-BE49-F238E27FC236}">
                    <a16:creationId xmlns:a16="http://schemas.microsoft.com/office/drawing/2014/main" xmlns="" id="{13BBCCBA-5597-43DC-B4CD-6F7534B426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p:blipFill>
            <p:spPr>
              <a:xfrm>
                <a:off x="5215194" y="2808262"/>
                <a:ext cx="305025" cy="279380"/>
              </a:xfrm>
              <a:prstGeom prst="rect">
                <a:avLst/>
              </a:prstGeom>
            </p:spPr>
          </p:pic>
          <p:sp>
            <p:nvSpPr>
              <p:cNvPr id="70" name="矩形: 圆角 69">
                <a:extLst>
                  <a:ext uri="{FF2B5EF4-FFF2-40B4-BE49-F238E27FC236}">
                    <a16:creationId xmlns:a16="http://schemas.microsoft.com/office/drawing/2014/main" xmlns="" id="{1B0ED469-3E9F-42B1-B04C-50A6A49C4BA6}"/>
                  </a:ext>
                </a:extLst>
              </p:cNvPr>
              <p:cNvSpPr/>
              <p:nvPr/>
            </p:nvSpPr>
            <p:spPr>
              <a:xfrm>
                <a:off x="5088408" y="2562437"/>
                <a:ext cx="237034" cy="188189"/>
              </a:xfrm>
              <a:prstGeom prst="round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7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VM</a:t>
                </a:r>
                <a:endParaRPr lang="zh-CN" altLang="en-US" sz="7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1" name="矩形: 圆角 70">
                <a:extLst>
                  <a:ext uri="{FF2B5EF4-FFF2-40B4-BE49-F238E27FC236}">
                    <a16:creationId xmlns:a16="http://schemas.microsoft.com/office/drawing/2014/main" xmlns="" id="{679882FB-94F8-4E61-AD79-5895D1643C0A}"/>
                  </a:ext>
                </a:extLst>
              </p:cNvPr>
              <p:cNvSpPr/>
              <p:nvPr/>
            </p:nvSpPr>
            <p:spPr>
              <a:xfrm>
                <a:off x="5355754" y="2562437"/>
                <a:ext cx="237034" cy="188189"/>
              </a:xfrm>
              <a:prstGeom prst="round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7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VM</a:t>
                </a:r>
                <a:endParaRPr lang="zh-CN" altLang="en-US" sz="7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216" name="文本框 215">
              <a:extLst>
                <a:ext uri="{FF2B5EF4-FFF2-40B4-BE49-F238E27FC236}">
                  <a16:creationId xmlns:a16="http://schemas.microsoft.com/office/drawing/2014/main" xmlns="" id="{D5D36A27-AE0F-4A84-B53A-1427C0844E14}"/>
                </a:ext>
              </a:extLst>
            </p:cNvPr>
            <p:cNvSpPr txBox="1"/>
            <p:nvPr/>
          </p:nvSpPr>
          <p:spPr>
            <a:xfrm>
              <a:off x="4073541" y="1204211"/>
              <a:ext cx="1337161" cy="3508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Virtualization</a:t>
              </a:r>
            </a:p>
          </p:txBody>
        </p:sp>
      </p:grpSp>
      <p:grpSp>
        <p:nvGrpSpPr>
          <p:cNvPr id="347" name="组合 346">
            <a:extLst>
              <a:ext uri="{FF2B5EF4-FFF2-40B4-BE49-F238E27FC236}">
                <a16:creationId xmlns:a16="http://schemas.microsoft.com/office/drawing/2014/main" xmlns="" id="{80E1DE04-0B57-4466-88FA-6419715D85DF}"/>
              </a:ext>
            </a:extLst>
          </p:cNvPr>
          <p:cNvGrpSpPr/>
          <p:nvPr/>
        </p:nvGrpSpPr>
        <p:grpSpPr>
          <a:xfrm>
            <a:off x="5114428" y="1729850"/>
            <a:ext cx="3416471" cy="3320310"/>
            <a:chOff x="4949095" y="1040519"/>
            <a:chExt cx="3416471" cy="3320310"/>
          </a:xfrm>
        </p:grpSpPr>
        <p:grpSp>
          <p:nvGrpSpPr>
            <p:cNvPr id="242" name="组合 241">
              <a:extLst>
                <a:ext uri="{FF2B5EF4-FFF2-40B4-BE49-F238E27FC236}">
                  <a16:creationId xmlns:a16="http://schemas.microsoft.com/office/drawing/2014/main" xmlns="" id="{AD420FD5-10A7-45C5-A95D-03C5188FB82A}"/>
                </a:ext>
              </a:extLst>
            </p:cNvPr>
            <p:cNvGrpSpPr/>
            <p:nvPr/>
          </p:nvGrpSpPr>
          <p:grpSpPr>
            <a:xfrm>
              <a:off x="5904837" y="1399388"/>
              <a:ext cx="182143" cy="2961441"/>
              <a:chOff x="5904837" y="1399388"/>
              <a:chExt cx="182143" cy="2961441"/>
            </a:xfrm>
          </p:grpSpPr>
          <p:cxnSp>
            <p:nvCxnSpPr>
              <p:cNvPr id="45" name="直接连接符 44">
                <a:extLst>
                  <a:ext uri="{FF2B5EF4-FFF2-40B4-BE49-F238E27FC236}">
                    <a16:creationId xmlns:a16="http://schemas.microsoft.com/office/drawing/2014/main" xmlns="" id="{EA1B0187-4681-4453-8167-E7755307AC2A}"/>
                  </a:ext>
                </a:extLst>
              </p:cNvPr>
              <p:cNvCxnSpPr>
                <a:cxnSpLocks/>
                <a:stCxn id="240" idx="0"/>
              </p:cNvCxnSpPr>
              <p:nvPr/>
            </p:nvCxnSpPr>
            <p:spPr>
              <a:xfrm flipH="1">
                <a:off x="5983037" y="1399388"/>
                <a:ext cx="0" cy="2961441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  <a:prstDash val="dash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0" name="菱形 239">
                <a:extLst>
                  <a:ext uri="{FF2B5EF4-FFF2-40B4-BE49-F238E27FC236}">
                    <a16:creationId xmlns:a16="http://schemas.microsoft.com/office/drawing/2014/main" xmlns="" id="{1D34A930-8118-408C-9DDC-DADBD2988118}"/>
                  </a:ext>
                </a:extLst>
              </p:cNvPr>
              <p:cNvSpPr/>
              <p:nvPr/>
            </p:nvSpPr>
            <p:spPr>
              <a:xfrm>
                <a:off x="5904837" y="1399388"/>
                <a:ext cx="182143" cy="186211"/>
              </a:xfrm>
              <a:prstGeom prst="diamond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xmlns="" id="{15F2C444-8B16-433B-88DE-1D0813E267FD}"/>
                </a:ext>
              </a:extLst>
            </p:cNvPr>
            <p:cNvSpPr txBox="1"/>
            <p:nvPr/>
          </p:nvSpPr>
          <p:spPr>
            <a:xfrm>
              <a:off x="4949095" y="1040519"/>
              <a:ext cx="341647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200" b="1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V</a:t>
              </a:r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irtual </a:t>
              </a:r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  <a:sym typeface="Wingdings" panose="05000000000000000000" pitchFamily="2" charset="2"/>
                </a:rPr>
                <a:t> </a:t>
              </a:r>
              <a:r>
                <a:rPr lang="en-US" altLang="zh-CN" sz="22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Wingdings" panose="05000000000000000000" pitchFamily="2" charset="2"/>
                </a:rPr>
                <a:t>C</a:t>
              </a:r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  <a:sym typeface="Wingdings" panose="05000000000000000000" pitchFamily="2" charset="2"/>
                </a:rPr>
                <a:t>loud  </a:t>
              </a:r>
              <a:r>
                <a:rPr lang="en-US" altLang="zh-CN" sz="22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Wingdings" panose="05000000000000000000" pitchFamily="2" charset="2"/>
                </a:rPr>
                <a:t>C</a:t>
              </a:r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  <a:sym typeface="Wingdings" panose="05000000000000000000" pitchFamily="2" charset="2"/>
                </a:rPr>
                <a:t>loud</a:t>
              </a:r>
              <a:r>
                <a:rPr lang="en-US" altLang="zh-CN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Wingdings" panose="05000000000000000000" pitchFamily="2" charset="2"/>
                </a:rPr>
                <a:t>s</a:t>
              </a:r>
              <a:endParaRPr lang="zh-CN" altLang="en-US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xmlns="" id="{F8B484BB-704E-4417-8F26-F31D64102A0F}"/>
              </a:ext>
            </a:extLst>
          </p:cNvPr>
          <p:cNvSpPr txBox="1"/>
          <p:nvPr/>
        </p:nvSpPr>
        <p:spPr>
          <a:xfrm>
            <a:off x="1202438" y="2296606"/>
            <a:ext cx="11211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spc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Assets cure</a:t>
            </a:r>
          </a:p>
        </p:txBody>
      </p:sp>
      <p:grpSp>
        <p:nvGrpSpPr>
          <p:cNvPr id="337" name="组合 336">
            <a:extLst>
              <a:ext uri="{FF2B5EF4-FFF2-40B4-BE49-F238E27FC236}">
                <a16:creationId xmlns:a16="http://schemas.microsoft.com/office/drawing/2014/main" xmlns="" id="{0AA44701-3A84-4D6D-A04E-7B7B07DDBEF9}"/>
              </a:ext>
            </a:extLst>
          </p:cNvPr>
          <p:cNvGrpSpPr/>
          <p:nvPr/>
        </p:nvGrpSpPr>
        <p:grpSpPr>
          <a:xfrm>
            <a:off x="603904" y="2150076"/>
            <a:ext cx="2164823" cy="2862851"/>
            <a:chOff x="438570" y="1064618"/>
            <a:chExt cx="2164823" cy="3263091"/>
          </a:xfrm>
        </p:grpSpPr>
        <p:sp>
          <p:nvSpPr>
            <p:cNvPr id="333" name="Rectangle 20">
              <a:extLst>
                <a:ext uri="{FF2B5EF4-FFF2-40B4-BE49-F238E27FC236}">
                  <a16:creationId xmlns:a16="http://schemas.microsoft.com/office/drawing/2014/main" xmlns="" id="{ABC56776-EA1A-47F5-8F26-3155431772E7}"/>
                </a:ext>
              </a:extLst>
            </p:cNvPr>
            <p:cNvSpPr/>
            <p:nvPr/>
          </p:nvSpPr>
          <p:spPr>
            <a:xfrm>
              <a:off x="491617" y="1108785"/>
              <a:ext cx="2111776" cy="3218924"/>
            </a:xfrm>
            <a:prstGeom prst="rect">
              <a:avLst/>
            </a:prstGeom>
            <a:solidFill>
              <a:schemeClr val="bg1">
                <a:lumMod val="95000"/>
                <a:alpha val="2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36" name="组合 335">
              <a:extLst>
                <a:ext uri="{FF2B5EF4-FFF2-40B4-BE49-F238E27FC236}">
                  <a16:creationId xmlns:a16="http://schemas.microsoft.com/office/drawing/2014/main" xmlns="" id="{2F44B04A-F0EE-41A4-94D7-CF532C7DF11D}"/>
                </a:ext>
              </a:extLst>
            </p:cNvPr>
            <p:cNvGrpSpPr/>
            <p:nvPr/>
          </p:nvGrpSpPr>
          <p:grpSpPr>
            <a:xfrm>
              <a:off x="438570" y="1064618"/>
              <a:ext cx="2054624" cy="596368"/>
              <a:chOff x="438570" y="1064618"/>
              <a:chExt cx="2054624" cy="596368"/>
            </a:xfrm>
          </p:grpSpPr>
          <p:sp>
            <p:nvSpPr>
              <p:cNvPr id="50" name="箭头: V 形 49">
                <a:extLst>
                  <a:ext uri="{FF2B5EF4-FFF2-40B4-BE49-F238E27FC236}">
                    <a16:creationId xmlns:a16="http://schemas.microsoft.com/office/drawing/2014/main" xmlns="" id="{FEAF5277-E888-4E42-B0C7-5FB9F612DC65}"/>
                  </a:ext>
                </a:extLst>
              </p:cNvPr>
              <p:cNvSpPr/>
              <p:nvPr/>
            </p:nvSpPr>
            <p:spPr>
              <a:xfrm>
                <a:off x="438570" y="1115849"/>
                <a:ext cx="2054624" cy="430700"/>
              </a:xfrm>
              <a:prstGeom prst="chevron">
                <a:avLst/>
              </a:prstGeom>
              <a:gradFill>
                <a:gsLst>
                  <a:gs pos="2300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  <a:gs pos="77000">
                    <a:schemeClr val="bg1">
                      <a:lumMod val="95000"/>
                    </a:schemeClr>
                  </a:gs>
                </a:gsLst>
                <a:lin ang="108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xmlns="" id="{2EEB0146-3B0D-41F8-A19E-82AC9FDBBD93}"/>
                  </a:ext>
                </a:extLst>
              </p:cNvPr>
              <p:cNvSpPr txBox="1"/>
              <p:nvPr/>
            </p:nvSpPr>
            <p:spPr>
              <a:xfrm>
                <a:off x="1274811" y="1064618"/>
                <a:ext cx="1037155" cy="5963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Physical machine</a:t>
                </a:r>
              </a:p>
            </p:txBody>
          </p:sp>
          <p:grpSp>
            <p:nvGrpSpPr>
              <p:cNvPr id="83" name="组合 82">
                <a:extLst>
                  <a:ext uri="{FF2B5EF4-FFF2-40B4-BE49-F238E27FC236}">
                    <a16:creationId xmlns:a16="http://schemas.microsoft.com/office/drawing/2014/main" xmlns="" id="{987D2C0C-375D-4EAA-840A-47F4BD91CF63}"/>
                  </a:ext>
                </a:extLst>
              </p:cNvPr>
              <p:cNvGrpSpPr/>
              <p:nvPr/>
            </p:nvGrpSpPr>
            <p:grpSpPr>
              <a:xfrm>
                <a:off x="842834" y="1161046"/>
                <a:ext cx="469189" cy="369548"/>
                <a:chOff x="821013" y="3993116"/>
                <a:chExt cx="666146" cy="524678"/>
              </a:xfrm>
            </p:grpSpPr>
            <p:grpSp>
              <p:nvGrpSpPr>
                <p:cNvPr id="82" name="组合 81">
                  <a:extLst>
                    <a:ext uri="{FF2B5EF4-FFF2-40B4-BE49-F238E27FC236}">
                      <a16:creationId xmlns:a16="http://schemas.microsoft.com/office/drawing/2014/main" xmlns="" id="{33EB0C93-F3D5-4A6D-B99D-4A121C18D136}"/>
                    </a:ext>
                  </a:extLst>
                </p:cNvPr>
                <p:cNvGrpSpPr/>
                <p:nvPr/>
              </p:nvGrpSpPr>
              <p:grpSpPr>
                <a:xfrm>
                  <a:off x="832833" y="3993116"/>
                  <a:ext cx="654326" cy="335051"/>
                  <a:chOff x="804415" y="3990277"/>
                  <a:chExt cx="679380" cy="347880"/>
                </a:xfrm>
              </p:grpSpPr>
              <p:pic>
                <p:nvPicPr>
                  <p:cNvPr id="58" name="图形 57">
                    <a:extLst>
                      <a:ext uri="{FF2B5EF4-FFF2-40B4-BE49-F238E27FC236}">
                        <a16:creationId xmlns:a16="http://schemas.microsoft.com/office/drawing/2014/main" xmlns="" id="{186E3FCA-8AF6-49D1-B508-3077AF5E259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  <a:ext uri="{96DAC541-7B7A-43D3-8B79-37D633B846F1}">
                        <asvg:svgBlip xmlns:asvg="http://schemas.microsoft.com/office/drawing/2016/SVG/main" xmlns="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00738" y="3995848"/>
                    <a:ext cx="383057" cy="342309"/>
                  </a:xfrm>
                  <a:prstGeom prst="rect">
                    <a:avLst/>
                  </a:prstGeom>
                </p:spPr>
              </p:pic>
              <p:pic>
                <p:nvPicPr>
                  <p:cNvPr id="78" name="图形 77">
                    <a:extLst>
                      <a:ext uri="{FF2B5EF4-FFF2-40B4-BE49-F238E27FC236}">
                        <a16:creationId xmlns:a16="http://schemas.microsoft.com/office/drawing/2014/main" xmlns="" id="{A67B2E66-68C1-4078-B15D-705C048FC4D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  <a:ext uri="{96DAC541-7B7A-43D3-8B79-37D633B846F1}">
                        <asvg:svgBlip xmlns:asvg="http://schemas.microsoft.com/office/drawing/2016/SVG/main" xmlns="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04415" y="3990277"/>
                    <a:ext cx="383057" cy="342309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81" name="组合 80">
                  <a:extLst>
                    <a:ext uri="{FF2B5EF4-FFF2-40B4-BE49-F238E27FC236}">
                      <a16:creationId xmlns:a16="http://schemas.microsoft.com/office/drawing/2014/main" xmlns="" id="{BBCA32C8-6A31-46F7-A80F-D74B59386457}"/>
                    </a:ext>
                  </a:extLst>
                </p:cNvPr>
                <p:cNvGrpSpPr/>
                <p:nvPr/>
              </p:nvGrpSpPr>
              <p:grpSpPr>
                <a:xfrm>
                  <a:off x="821013" y="4357497"/>
                  <a:ext cx="637728" cy="160297"/>
                  <a:chOff x="711773" y="4357256"/>
                  <a:chExt cx="843147" cy="211930"/>
                </a:xfrm>
              </p:grpSpPr>
              <p:pic>
                <p:nvPicPr>
                  <p:cNvPr id="59" name="图形 58">
                    <a:extLst>
                      <a:ext uri="{FF2B5EF4-FFF2-40B4-BE49-F238E27FC236}">
                        <a16:creationId xmlns:a16="http://schemas.microsoft.com/office/drawing/2014/main" xmlns="" id="{B9E3F95C-5413-4DB2-AF96-22D7F7A58F3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  <a:ext uri="{96DAC541-7B7A-43D3-8B79-37D633B846F1}">
                        <asvg:svgBlip xmlns:asvg="http://schemas.microsoft.com/office/drawing/2016/SVG/main" xmlns="" r:embed="rId7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89772" y="4357574"/>
                    <a:ext cx="288000" cy="211612"/>
                  </a:xfrm>
                  <a:prstGeom prst="rect">
                    <a:avLst/>
                  </a:prstGeom>
                </p:spPr>
              </p:pic>
              <p:pic>
                <p:nvPicPr>
                  <p:cNvPr id="79" name="图形 78">
                    <a:extLst>
                      <a:ext uri="{FF2B5EF4-FFF2-40B4-BE49-F238E27FC236}">
                        <a16:creationId xmlns:a16="http://schemas.microsoft.com/office/drawing/2014/main" xmlns="" id="{3D1C4CB1-E6C8-4067-865D-A02BA3A8D3B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  <a:ext uri="{96DAC541-7B7A-43D3-8B79-37D633B846F1}">
                        <asvg:svgBlip xmlns:asvg="http://schemas.microsoft.com/office/drawing/2016/SVG/main" xmlns="" r:embed="rId7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11773" y="4357266"/>
                    <a:ext cx="288000" cy="211612"/>
                  </a:xfrm>
                  <a:prstGeom prst="rect">
                    <a:avLst/>
                  </a:prstGeom>
                </p:spPr>
              </p:pic>
              <p:pic>
                <p:nvPicPr>
                  <p:cNvPr id="80" name="图形 79">
                    <a:extLst>
                      <a:ext uri="{FF2B5EF4-FFF2-40B4-BE49-F238E27FC236}">
                        <a16:creationId xmlns:a16="http://schemas.microsoft.com/office/drawing/2014/main" xmlns="" id="{410CF08E-DF26-42DD-977F-FE246D31750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  <a:ext uri="{96DAC541-7B7A-43D3-8B79-37D633B846F1}">
                        <asvg:svgBlip xmlns:asvg="http://schemas.microsoft.com/office/drawing/2016/SVG/main" xmlns="" r:embed="rId7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266920" y="4357256"/>
                    <a:ext cx="288000" cy="211612"/>
                  </a:xfrm>
                  <a:prstGeom prst="rect">
                    <a:avLst/>
                  </a:prstGeom>
                </p:spPr>
              </p:pic>
            </p:grpSp>
          </p:grpSp>
        </p:grpSp>
      </p:grpSp>
      <p:grpSp>
        <p:nvGrpSpPr>
          <p:cNvPr id="343" name="组合 342">
            <a:extLst>
              <a:ext uri="{FF2B5EF4-FFF2-40B4-BE49-F238E27FC236}">
                <a16:creationId xmlns:a16="http://schemas.microsoft.com/office/drawing/2014/main" xmlns="" id="{0B0001DF-C88A-458E-BEAB-7EAF117ABDFC}"/>
              </a:ext>
            </a:extLst>
          </p:cNvPr>
          <p:cNvGrpSpPr/>
          <p:nvPr/>
        </p:nvGrpSpPr>
        <p:grpSpPr>
          <a:xfrm>
            <a:off x="6226394" y="2215513"/>
            <a:ext cx="5397600" cy="2808472"/>
            <a:chOff x="6061060" y="1121029"/>
            <a:chExt cx="5733447" cy="3201109"/>
          </a:xfrm>
        </p:grpSpPr>
        <p:sp>
          <p:nvSpPr>
            <p:cNvPr id="335" name="Rectangle 20">
              <a:extLst>
                <a:ext uri="{FF2B5EF4-FFF2-40B4-BE49-F238E27FC236}">
                  <a16:creationId xmlns:a16="http://schemas.microsoft.com/office/drawing/2014/main" xmlns="" id="{3B576C0D-5487-404B-9A05-3179C27D12ED}"/>
                </a:ext>
              </a:extLst>
            </p:cNvPr>
            <p:cNvSpPr/>
            <p:nvPr/>
          </p:nvSpPr>
          <p:spPr>
            <a:xfrm>
              <a:off x="6061060" y="1127429"/>
              <a:ext cx="5733446" cy="3194709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2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  </a:t>
              </a:r>
              <a:endParaRPr lang="en-US" dirty="0"/>
            </a:p>
          </p:txBody>
        </p:sp>
        <p:sp>
          <p:nvSpPr>
            <p:cNvPr id="52" name="箭头: V 形 51">
              <a:extLst>
                <a:ext uri="{FF2B5EF4-FFF2-40B4-BE49-F238E27FC236}">
                  <a16:creationId xmlns:a16="http://schemas.microsoft.com/office/drawing/2014/main" xmlns="" id="{24095071-9E81-4848-9714-65584A0A6659}"/>
                </a:ext>
              </a:extLst>
            </p:cNvPr>
            <p:cNvSpPr/>
            <p:nvPr/>
          </p:nvSpPr>
          <p:spPr>
            <a:xfrm>
              <a:off x="6120111" y="1121029"/>
              <a:ext cx="5674396" cy="430700"/>
            </a:xfrm>
            <a:prstGeom prst="chevron">
              <a:avLst/>
            </a:prstGeom>
            <a:gradFill flip="none" rotWithShape="1">
              <a:gsLst>
                <a:gs pos="17000">
                  <a:schemeClr val="bg1">
                    <a:lumMod val="50000"/>
                  </a:schemeClr>
                </a:gs>
                <a:gs pos="100000">
                  <a:schemeClr val="bg1">
                    <a:lumMod val="95000"/>
                  </a:schemeClr>
                </a:gs>
                <a:gs pos="66000">
                  <a:schemeClr val="bg1">
                    <a:lumMod val="75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xmlns="" id="{AE4E0502-610D-46B5-BE30-F0B78A63B766}"/>
                </a:ext>
              </a:extLst>
            </p:cNvPr>
            <p:cNvSpPr txBox="1"/>
            <p:nvPr/>
          </p:nvSpPr>
          <p:spPr>
            <a:xfrm>
              <a:off x="7398292" y="1161361"/>
              <a:ext cx="2071450" cy="3508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C</a:t>
              </a:r>
              <a:r>
                <a:rPr lang="zh-CN" altLang="en-US" sz="1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loud </a:t>
              </a:r>
              <a:r>
                <a:rPr lang="en-US" altLang="zh-CN" sz="1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C</a:t>
              </a:r>
              <a:r>
                <a:rPr lang="zh-CN" altLang="en-US" sz="1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omputing</a:t>
              </a:r>
              <a:endPara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84" name="图形 83">
              <a:extLst>
                <a:ext uri="{FF2B5EF4-FFF2-40B4-BE49-F238E27FC236}">
                  <a16:creationId xmlns:a16="http://schemas.microsoft.com/office/drawing/2014/main" xmlns="" id="{32D97182-154D-4EFF-8326-C328825F31B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p:blipFill>
          <p:spPr>
            <a:xfrm>
              <a:off x="6601763" y="1164825"/>
              <a:ext cx="539071" cy="320073"/>
            </a:xfrm>
            <a:prstGeom prst="rect">
              <a:avLst/>
            </a:prstGeom>
          </p:spPr>
        </p:pic>
      </p:grpSp>
      <p:sp>
        <p:nvSpPr>
          <p:cNvPr id="222" name="文本框 221">
            <a:extLst>
              <a:ext uri="{FF2B5EF4-FFF2-40B4-BE49-F238E27FC236}">
                <a16:creationId xmlns:a16="http://schemas.microsoft.com/office/drawing/2014/main" xmlns="" id="{C6BC46E7-B98D-4B7B-8480-B1F287427C7F}"/>
              </a:ext>
            </a:extLst>
          </p:cNvPr>
          <p:cNvSpPr txBox="1"/>
          <p:nvPr/>
        </p:nvSpPr>
        <p:spPr>
          <a:xfrm>
            <a:off x="1082022" y="5498379"/>
            <a:ext cx="41425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Prophet D</a:t>
            </a: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</a:t>
            </a:r>
            <a:r>
              <a:rPr lang="en-US" altLang="zh-CN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Migration</a:t>
            </a:r>
            <a:endParaRPr lang="en-US" altLang="zh-CN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Innovative T</a:t>
            </a:r>
            <a:r>
              <a:rPr lang="zh-CN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echnolog</a:t>
            </a:r>
            <a:r>
              <a:rPr lang="en-US" altLang="zh-CN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</a:t>
            </a:r>
            <a:endParaRPr lang="zh-CN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36" name="组合 235">
            <a:extLst>
              <a:ext uri="{FF2B5EF4-FFF2-40B4-BE49-F238E27FC236}">
                <a16:creationId xmlns:a16="http://schemas.microsoft.com/office/drawing/2014/main" xmlns="" id="{2743E1D4-7B12-454B-816E-1DB9D90C19BF}"/>
              </a:ext>
            </a:extLst>
          </p:cNvPr>
          <p:cNvGrpSpPr/>
          <p:nvPr/>
        </p:nvGrpSpPr>
        <p:grpSpPr>
          <a:xfrm>
            <a:off x="5538750" y="5495248"/>
            <a:ext cx="1219334" cy="650820"/>
            <a:chOff x="8243899" y="4951028"/>
            <a:chExt cx="1737009" cy="650821"/>
          </a:xfrm>
        </p:grpSpPr>
        <p:sp>
          <p:nvSpPr>
            <p:cNvPr id="232" name="文本框 231">
              <a:extLst>
                <a:ext uri="{FF2B5EF4-FFF2-40B4-BE49-F238E27FC236}">
                  <a16:creationId xmlns:a16="http://schemas.microsoft.com/office/drawing/2014/main" xmlns="" id="{FEEC3A4C-2A76-47FA-B025-64E55EE152DF}"/>
                </a:ext>
              </a:extLst>
            </p:cNvPr>
            <p:cNvSpPr txBox="1"/>
            <p:nvPr/>
          </p:nvSpPr>
          <p:spPr>
            <a:xfrm>
              <a:off x="8794427" y="5170961"/>
              <a:ext cx="1186481" cy="430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200" b="1" dirty="0" err="1">
                  <a:solidFill>
                    <a:srgbClr val="595959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rPr>
                <a:t>eDR</a:t>
              </a:r>
              <a:endParaRPr lang="en-US" altLang="zh-CN" sz="2200" b="1" dirty="0">
                <a:solidFill>
                  <a:srgbClr val="595959"/>
                </a:solidFill>
                <a:latin typeface="Arial Narrow" panose="020B0606020202030204" pitchFamily="34" charset="0"/>
                <a:ea typeface="微软雅黑" panose="020B0503020204020204" pitchFamily="34" charset="-122"/>
              </a:endParaRPr>
            </a:p>
          </p:txBody>
        </p:sp>
        <p:grpSp>
          <p:nvGrpSpPr>
            <p:cNvPr id="235" name="组合 234">
              <a:extLst>
                <a:ext uri="{FF2B5EF4-FFF2-40B4-BE49-F238E27FC236}">
                  <a16:creationId xmlns:a16="http://schemas.microsoft.com/office/drawing/2014/main" xmlns="" id="{9FE6CBBC-1820-48A3-A92C-13CCD16DFF31}"/>
                </a:ext>
              </a:extLst>
            </p:cNvPr>
            <p:cNvGrpSpPr/>
            <p:nvPr/>
          </p:nvGrpSpPr>
          <p:grpSpPr>
            <a:xfrm>
              <a:off x="8243899" y="4951028"/>
              <a:ext cx="1550883" cy="614722"/>
              <a:chOff x="8243892" y="4951027"/>
              <a:chExt cx="2035567" cy="806836"/>
            </a:xfrm>
          </p:grpSpPr>
          <p:pic>
            <p:nvPicPr>
              <p:cNvPr id="229" name="图片 228">
                <a:extLst>
                  <a:ext uri="{FF2B5EF4-FFF2-40B4-BE49-F238E27FC236}">
                    <a16:creationId xmlns:a16="http://schemas.microsoft.com/office/drawing/2014/main" xmlns="" id="{2866053E-D8C6-42B9-A459-21330757C4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screen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243892" y="4951027"/>
                <a:ext cx="1087990" cy="767642"/>
              </a:xfrm>
              <a:prstGeom prst="rect">
                <a:avLst/>
              </a:prstGeom>
            </p:spPr>
          </p:pic>
          <p:cxnSp>
            <p:nvCxnSpPr>
              <p:cNvPr id="234" name="直接连接符 233">
                <a:extLst>
                  <a:ext uri="{FF2B5EF4-FFF2-40B4-BE49-F238E27FC236}">
                    <a16:creationId xmlns:a16="http://schemas.microsoft.com/office/drawing/2014/main" xmlns="" id="{8BB74AC2-09D8-4E41-9306-19E96794028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523724" y="5757862"/>
                <a:ext cx="1755735" cy="1"/>
              </a:xfrm>
              <a:prstGeom prst="line">
                <a:avLst/>
              </a:prstGeom>
              <a:ln w="12700">
                <a:solidFill>
                  <a:srgbClr val="C5137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38" name="右大括号 237">
            <a:extLst>
              <a:ext uri="{FF2B5EF4-FFF2-40B4-BE49-F238E27FC236}">
                <a16:creationId xmlns:a16="http://schemas.microsoft.com/office/drawing/2014/main" xmlns="" id="{BC95F93D-AEAC-4A04-BCD1-4DB5DE40EB17}"/>
              </a:ext>
            </a:extLst>
          </p:cNvPr>
          <p:cNvSpPr/>
          <p:nvPr/>
        </p:nvSpPr>
        <p:spPr>
          <a:xfrm rot="5400000">
            <a:off x="5834756" y="-437961"/>
            <a:ext cx="446587" cy="11131891"/>
          </a:xfrm>
          <a:prstGeom prst="rightBrace">
            <a:avLst>
              <a:gd name="adj1" fmla="val 39382"/>
              <a:gd name="adj2" fmla="val 49118"/>
            </a:avLst>
          </a:prstGeom>
          <a:ln w="57150" cmpd="thickThin">
            <a:solidFill>
              <a:srgbClr val="00B050"/>
            </a:solidFill>
          </a:ln>
          <a:effectLst>
            <a:glow rad="1016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42" name="组合 341">
            <a:extLst>
              <a:ext uri="{FF2B5EF4-FFF2-40B4-BE49-F238E27FC236}">
                <a16:creationId xmlns:a16="http://schemas.microsoft.com/office/drawing/2014/main" xmlns="" id="{015B4197-B14D-4E55-898B-0D5A26AA3319}"/>
              </a:ext>
            </a:extLst>
          </p:cNvPr>
          <p:cNvGrpSpPr/>
          <p:nvPr/>
        </p:nvGrpSpPr>
        <p:grpSpPr>
          <a:xfrm>
            <a:off x="1755121" y="1702313"/>
            <a:ext cx="2378650" cy="3297062"/>
            <a:chOff x="1589976" y="1012991"/>
            <a:chExt cx="2378650" cy="3297055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xmlns="" id="{189D5353-DAAC-4D2E-907A-8419755343FB}"/>
                </a:ext>
              </a:extLst>
            </p:cNvPr>
            <p:cNvSpPr txBox="1"/>
            <p:nvPr/>
          </p:nvSpPr>
          <p:spPr>
            <a:xfrm>
              <a:off x="1589976" y="1012991"/>
              <a:ext cx="2378650" cy="430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2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P</a:t>
              </a:r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hysics </a:t>
              </a:r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  <a:sym typeface="Wingdings" panose="05000000000000000000" pitchFamily="2" charset="2"/>
                </a:rPr>
                <a:t> </a:t>
              </a:r>
              <a:r>
                <a:rPr lang="en-US" altLang="zh-CN" sz="2200" b="1" dirty="0">
                  <a:solidFill>
                    <a:srgbClr val="087ED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Wingdings" panose="05000000000000000000" pitchFamily="2" charset="2"/>
                </a:rPr>
                <a:t>V</a:t>
              </a:r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  <a:sym typeface="Wingdings" panose="05000000000000000000" pitchFamily="2" charset="2"/>
                </a:rPr>
                <a:t>irtual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241" name="组合 240">
              <a:extLst>
                <a:ext uri="{FF2B5EF4-FFF2-40B4-BE49-F238E27FC236}">
                  <a16:creationId xmlns:a16="http://schemas.microsoft.com/office/drawing/2014/main" xmlns="" id="{9D11CBF7-D1BF-41CF-B7E2-431FF5EBA3F7}"/>
                </a:ext>
              </a:extLst>
            </p:cNvPr>
            <p:cNvGrpSpPr/>
            <p:nvPr/>
          </p:nvGrpSpPr>
          <p:grpSpPr>
            <a:xfrm>
              <a:off x="2597158" y="1394289"/>
              <a:ext cx="182143" cy="2915757"/>
              <a:chOff x="2597158" y="1394289"/>
              <a:chExt cx="182143" cy="2915757"/>
            </a:xfrm>
          </p:grpSpPr>
          <p:cxnSp>
            <p:nvCxnSpPr>
              <p:cNvPr id="44" name="直接连接符 43">
                <a:extLst>
                  <a:ext uri="{FF2B5EF4-FFF2-40B4-BE49-F238E27FC236}">
                    <a16:creationId xmlns:a16="http://schemas.microsoft.com/office/drawing/2014/main" xmlns="" id="{71F22E9D-8C88-4670-AF9A-DF386807B460}"/>
                  </a:ext>
                </a:extLst>
              </p:cNvPr>
              <p:cNvCxnSpPr>
                <a:cxnSpLocks/>
                <a:stCxn id="239" idx="2"/>
              </p:cNvCxnSpPr>
              <p:nvPr/>
            </p:nvCxnSpPr>
            <p:spPr>
              <a:xfrm flipH="1">
                <a:off x="2673369" y="1580500"/>
                <a:ext cx="0" cy="2729546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  <a:prstDash val="dash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9" name="菱形 238">
                <a:extLst>
                  <a:ext uri="{FF2B5EF4-FFF2-40B4-BE49-F238E27FC236}">
                    <a16:creationId xmlns:a16="http://schemas.microsoft.com/office/drawing/2014/main" xmlns="" id="{30018931-D934-4768-8D94-F6413592DE94}"/>
                  </a:ext>
                </a:extLst>
              </p:cNvPr>
              <p:cNvSpPr/>
              <p:nvPr/>
            </p:nvSpPr>
            <p:spPr>
              <a:xfrm>
                <a:off x="2597158" y="1394289"/>
                <a:ext cx="182143" cy="186211"/>
              </a:xfrm>
              <a:prstGeom prst="diamond">
                <a:avLst/>
              </a:prstGeom>
              <a:solidFill>
                <a:srgbClr val="087ED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338" name="组合 337">
            <a:extLst>
              <a:ext uri="{FF2B5EF4-FFF2-40B4-BE49-F238E27FC236}">
                <a16:creationId xmlns:a16="http://schemas.microsoft.com/office/drawing/2014/main" xmlns="" id="{51868368-D10C-4F1A-A1FA-C4CA21BB06C4}"/>
              </a:ext>
            </a:extLst>
          </p:cNvPr>
          <p:cNvGrpSpPr/>
          <p:nvPr/>
        </p:nvGrpSpPr>
        <p:grpSpPr>
          <a:xfrm>
            <a:off x="1291786" y="3211391"/>
            <a:ext cx="1193005" cy="798292"/>
            <a:chOff x="1126453" y="2522058"/>
            <a:chExt cx="1193005" cy="798291"/>
          </a:xfrm>
        </p:grpSpPr>
        <p:sp>
          <p:nvSpPr>
            <p:cNvPr id="61" name="文本框 60">
              <a:extLst>
                <a:ext uri="{FF2B5EF4-FFF2-40B4-BE49-F238E27FC236}">
                  <a16:creationId xmlns:a16="http://schemas.microsoft.com/office/drawing/2014/main" xmlns="" id="{95F0A8D0-41FD-415F-8CA9-72D15AA42C52}"/>
                </a:ext>
              </a:extLst>
            </p:cNvPr>
            <p:cNvSpPr txBox="1"/>
            <p:nvPr/>
          </p:nvSpPr>
          <p:spPr>
            <a:xfrm>
              <a:off x="1236711" y="2522058"/>
              <a:ext cx="731045" cy="369332"/>
            </a:xfrm>
            <a:prstGeom prst="rect">
              <a:avLst/>
            </a:prstGeom>
            <a:noFill/>
            <a:ln>
              <a:noFill/>
            </a:ln>
            <a:effectLst>
              <a:outerShdw blurRad="25400" dist="76200" dir="5400000" algn="t" rotWithShape="0">
                <a:schemeClr val="bg1">
                  <a:lumMod val="50000"/>
                  <a:alpha val="39000"/>
                </a:scheme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X86</a:t>
              </a:r>
              <a:endPara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63" name="文本框 262">
              <a:extLst>
                <a:ext uri="{FF2B5EF4-FFF2-40B4-BE49-F238E27FC236}">
                  <a16:creationId xmlns:a16="http://schemas.microsoft.com/office/drawing/2014/main" xmlns="" id="{9C412717-E293-4636-8B60-AA6DC5FA1530}"/>
                </a:ext>
              </a:extLst>
            </p:cNvPr>
            <p:cNvSpPr txBox="1"/>
            <p:nvPr/>
          </p:nvSpPr>
          <p:spPr>
            <a:xfrm>
              <a:off x="1126453" y="2951017"/>
              <a:ext cx="1193005" cy="369332"/>
            </a:xfrm>
            <a:prstGeom prst="rect">
              <a:avLst/>
            </a:prstGeom>
            <a:noFill/>
            <a:ln>
              <a:noFill/>
            </a:ln>
            <a:effectLst>
              <a:outerShdw blurRad="25400" dist="76200" dir="5400000" algn="t" rotWithShape="0">
                <a:schemeClr val="bg1">
                  <a:lumMod val="50000"/>
                  <a:alpha val="39000"/>
                </a:scheme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Power</a:t>
              </a:r>
              <a:endPara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2" name="文本框 11">
            <a:extLst>
              <a:ext uri="{FF2B5EF4-FFF2-40B4-BE49-F238E27FC236}">
                <a16:creationId xmlns:a16="http://schemas.microsoft.com/office/drawing/2014/main" xmlns="" id="{865F25CF-D9F6-4362-9525-9048EAC135C9}"/>
              </a:ext>
            </a:extLst>
          </p:cNvPr>
          <p:cNvSpPr txBox="1"/>
          <p:nvPr/>
        </p:nvSpPr>
        <p:spPr>
          <a:xfrm>
            <a:off x="3681639" y="2735619"/>
            <a:ext cx="19249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spc="1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Virtualized </a:t>
            </a:r>
            <a:r>
              <a:rPr lang="zh-CN" altLang="en-US" sz="1400" b="1" spc="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Asset</a:t>
            </a:r>
            <a:endParaRPr lang="zh-CN" altLang="en-US" sz="1400" b="1" spc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40" name="组合 339">
            <a:extLst>
              <a:ext uri="{FF2B5EF4-FFF2-40B4-BE49-F238E27FC236}">
                <a16:creationId xmlns:a16="http://schemas.microsoft.com/office/drawing/2014/main" xmlns="" id="{2E76E137-C234-4850-B00F-28DC8A1FCAD8}"/>
              </a:ext>
            </a:extLst>
          </p:cNvPr>
          <p:cNvGrpSpPr/>
          <p:nvPr/>
        </p:nvGrpSpPr>
        <p:grpSpPr>
          <a:xfrm>
            <a:off x="3599272" y="3395987"/>
            <a:ext cx="1955548" cy="864310"/>
            <a:chOff x="3345464" y="2404653"/>
            <a:chExt cx="1955548" cy="864310"/>
          </a:xfrm>
        </p:grpSpPr>
        <p:pic>
          <p:nvPicPr>
            <p:cNvPr id="73" name="图片 72">
              <a:extLst>
                <a:ext uri="{FF2B5EF4-FFF2-40B4-BE49-F238E27FC236}">
                  <a16:creationId xmlns:a16="http://schemas.microsoft.com/office/drawing/2014/main" xmlns="" id="{414D4CBC-A2BD-4A09-B22B-8A2E59120EE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23819" y="2404653"/>
              <a:ext cx="702006" cy="220631"/>
            </a:xfrm>
            <a:prstGeom prst="rect">
              <a:avLst/>
            </a:prstGeom>
          </p:spPr>
        </p:pic>
        <p:pic>
          <p:nvPicPr>
            <p:cNvPr id="76" name="图片 75">
              <a:extLst>
                <a:ext uri="{FF2B5EF4-FFF2-40B4-BE49-F238E27FC236}">
                  <a16:creationId xmlns:a16="http://schemas.microsoft.com/office/drawing/2014/main" xmlns="" id="{16DD9710-5690-4508-AC95-2F46C203484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43407" y="2943924"/>
              <a:ext cx="757605" cy="325039"/>
            </a:xfrm>
            <a:prstGeom prst="rect">
              <a:avLst/>
            </a:prstGeom>
          </p:spPr>
        </p:pic>
        <p:pic>
          <p:nvPicPr>
            <p:cNvPr id="77" name="图片 76">
              <a:extLst>
                <a:ext uri="{FF2B5EF4-FFF2-40B4-BE49-F238E27FC236}">
                  <a16:creationId xmlns:a16="http://schemas.microsoft.com/office/drawing/2014/main" xmlns="" id="{3D763CE5-C803-4D19-BE7B-C4C5E5C94C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45464" y="2874232"/>
              <a:ext cx="992120" cy="394731"/>
            </a:xfrm>
            <a:prstGeom prst="rect">
              <a:avLst/>
            </a:prstGeom>
          </p:spPr>
        </p:pic>
        <p:pic>
          <p:nvPicPr>
            <p:cNvPr id="85" name="图片 84">
              <a:extLst>
                <a:ext uri="{FF2B5EF4-FFF2-40B4-BE49-F238E27FC236}">
                  <a16:creationId xmlns:a16="http://schemas.microsoft.com/office/drawing/2014/main" xmlns="" id="{19A36943-A8E1-4C78-9D96-01D067A888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68655" y="2408343"/>
              <a:ext cx="967673" cy="187368"/>
            </a:xfrm>
            <a:prstGeom prst="rect">
              <a:avLst/>
            </a:prstGeom>
          </p:spPr>
        </p:pic>
      </p:grpSp>
      <p:grpSp>
        <p:nvGrpSpPr>
          <p:cNvPr id="212" name="组合 211">
            <a:extLst>
              <a:ext uri="{FF2B5EF4-FFF2-40B4-BE49-F238E27FC236}">
                <a16:creationId xmlns:a16="http://schemas.microsoft.com/office/drawing/2014/main" xmlns="" id="{7F2CBB59-F06A-4CA4-835E-401035394CD0}"/>
              </a:ext>
            </a:extLst>
          </p:cNvPr>
          <p:cNvGrpSpPr/>
          <p:nvPr/>
        </p:nvGrpSpPr>
        <p:grpSpPr>
          <a:xfrm>
            <a:off x="7053180" y="3139276"/>
            <a:ext cx="2015596" cy="1769915"/>
            <a:chOff x="6499103" y="1925524"/>
            <a:chExt cx="2735514" cy="2402083"/>
          </a:xfrm>
        </p:grpSpPr>
        <p:grpSp>
          <p:nvGrpSpPr>
            <p:cNvPr id="201" name="组合 200">
              <a:extLst>
                <a:ext uri="{FF2B5EF4-FFF2-40B4-BE49-F238E27FC236}">
                  <a16:creationId xmlns:a16="http://schemas.microsoft.com/office/drawing/2014/main" xmlns="" id="{85E8C08A-2206-40E3-920D-20866383C75B}"/>
                </a:ext>
              </a:extLst>
            </p:cNvPr>
            <p:cNvGrpSpPr/>
            <p:nvPr/>
          </p:nvGrpSpPr>
          <p:grpSpPr>
            <a:xfrm>
              <a:off x="7406362" y="1925524"/>
              <a:ext cx="860883" cy="669576"/>
              <a:chOff x="9360291" y="4937795"/>
              <a:chExt cx="972000" cy="756000"/>
            </a:xfrm>
          </p:grpSpPr>
          <p:grpSp>
            <p:nvGrpSpPr>
              <p:cNvPr id="176" name="组合 175">
                <a:extLst>
                  <a:ext uri="{FF2B5EF4-FFF2-40B4-BE49-F238E27FC236}">
                    <a16:creationId xmlns:a16="http://schemas.microsoft.com/office/drawing/2014/main" xmlns="" id="{DA97864F-2DAB-4F49-BA2B-D3783F544743}"/>
                  </a:ext>
                </a:extLst>
              </p:cNvPr>
              <p:cNvGrpSpPr/>
              <p:nvPr/>
            </p:nvGrpSpPr>
            <p:grpSpPr>
              <a:xfrm>
                <a:off x="9360291" y="4937795"/>
                <a:ext cx="972000" cy="756000"/>
                <a:chOff x="9011494" y="4714918"/>
                <a:chExt cx="1824879" cy="1650164"/>
              </a:xfrm>
            </p:grpSpPr>
            <p:sp>
              <p:nvSpPr>
                <p:cNvPr id="173" name="五边形 172">
                  <a:extLst>
                    <a:ext uri="{FF2B5EF4-FFF2-40B4-BE49-F238E27FC236}">
                      <a16:creationId xmlns:a16="http://schemas.microsoft.com/office/drawing/2014/main" xmlns="" id="{5F93CA37-FF98-4514-977F-2BDA655CB786}"/>
                    </a:ext>
                  </a:extLst>
                </p:cNvPr>
                <p:cNvSpPr/>
                <p:nvPr/>
              </p:nvSpPr>
              <p:spPr>
                <a:xfrm>
                  <a:off x="9011494" y="4714918"/>
                  <a:ext cx="1818431" cy="1650164"/>
                </a:xfrm>
                <a:prstGeom prst="pentagon">
                  <a:avLst/>
                </a:prstGeom>
                <a:solidFill>
                  <a:schemeClr val="bg1"/>
                </a:solidFill>
                <a:ln w="19050">
                  <a:solidFill>
                    <a:srgbClr val="ED7D3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75" name="等腰三角形 174">
                  <a:extLst>
                    <a:ext uri="{FF2B5EF4-FFF2-40B4-BE49-F238E27FC236}">
                      <a16:creationId xmlns:a16="http://schemas.microsoft.com/office/drawing/2014/main" xmlns="" id="{055D9BBD-4553-46BC-BC87-CC51FA90EC03}"/>
                    </a:ext>
                  </a:extLst>
                </p:cNvPr>
                <p:cNvSpPr/>
                <p:nvPr/>
              </p:nvSpPr>
              <p:spPr>
                <a:xfrm>
                  <a:off x="9017942" y="4722203"/>
                  <a:ext cx="1818431" cy="620353"/>
                </a:xfrm>
                <a:prstGeom prst="triangle">
                  <a:avLst/>
                </a:prstGeom>
                <a:solidFill>
                  <a:srgbClr val="ED7D3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b" anchorCtr="0"/>
                <a:lstStyle/>
                <a:p>
                  <a:pPr algn="ctr"/>
                  <a:r>
                    <a:rPr lang="en-US" altLang="zh-CN" sz="1000" b="1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KVM</a:t>
                  </a:r>
                  <a:endParaRPr lang="zh-CN" altLang="en-US" sz="1000" b="1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pic>
            <p:nvPicPr>
              <p:cNvPr id="174" name="图片 173">
                <a:extLst>
                  <a:ext uri="{FF2B5EF4-FFF2-40B4-BE49-F238E27FC236}">
                    <a16:creationId xmlns:a16="http://schemas.microsoft.com/office/drawing/2014/main" xmlns="" id="{579EA4B5-AD7F-4775-A824-B85F29CF09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 cstate="screen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9609127" y="5233908"/>
                <a:ext cx="479487" cy="454246"/>
              </a:xfrm>
              <a:prstGeom prst="rect">
                <a:avLst/>
              </a:prstGeom>
            </p:spPr>
          </p:pic>
        </p:grpSp>
        <p:grpSp>
          <p:nvGrpSpPr>
            <p:cNvPr id="198" name="组合 197">
              <a:extLst>
                <a:ext uri="{FF2B5EF4-FFF2-40B4-BE49-F238E27FC236}">
                  <a16:creationId xmlns:a16="http://schemas.microsoft.com/office/drawing/2014/main" xmlns="" id="{8B4DC6C0-403D-41E6-A53E-B087A8A58A59}"/>
                </a:ext>
              </a:extLst>
            </p:cNvPr>
            <p:cNvGrpSpPr/>
            <p:nvPr/>
          </p:nvGrpSpPr>
          <p:grpSpPr>
            <a:xfrm>
              <a:off x="6499103" y="2324483"/>
              <a:ext cx="867424" cy="669576"/>
              <a:chOff x="8373858" y="5636688"/>
              <a:chExt cx="979386" cy="756000"/>
            </a:xfrm>
          </p:grpSpPr>
          <p:grpSp>
            <p:nvGrpSpPr>
              <p:cNvPr id="182" name="组合 181">
                <a:extLst>
                  <a:ext uri="{FF2B5EF4-FFF2-40B4-BE49-F238E27FC236}">
                    <a16:creationId xmlns:a16="http://schemas.microsoft.com/office/drawing/2014/main" xmlns="" id="{9D45E353-60E0-4D2E-9897-C01FDBA5808C}"/>
                  </a:ext>
                </a:extLst>
              </p:cNvPr>
              <p:cNvGrpSpPr/>
              <p:nvPr/>
            </p:nvGrpSpPr>
            <p:grpSpPr>
              <a:xfrm>
                <a:off x="8373858" y="5636688"/>
                <a:ext cx="979386" cy="756000"/>
                <a:chOff x="8981805" y="4699340"/>
                <a:chExt cx="1838747" cy="1650165"/>
              </a:xfrm>
            </p:grpSpPr>
            <p:sp>
              <p:nvSpPr>
                <p:cNvPr id="183" name="五边形 182">
                  <a:extLst>
                    <a:ext uri="{FF2B5EF4-FFF2-40B4-BE49-F238E27FC236}">
                      <a16:creationId xmlns:a16="http://schemas.microsoft.com/office/drawing/2014/main" xmlns="" id="{C0E2761B-3383-4A58-AEF5-6AFD0249F747}"/>
                    </a:ext>
                  </a:extLst>
                </p:cNvPr>
                <p:cNvSpPr/>
                <p:nvPr/>
              </p:nvSpPr>
              <p:spPr>
                <a:xfrm>
                  <a:off x="8981805" y="4699340"/>
                  <a:ext cx="1818433" cy="1650165"/>
                </a:xfrm>
                <a:prstGeom prst="pentagon">
                  <a:avLst/>
                </a:prstGeom>
                <a:solidFill>
                  <a:schemeClr val="bg1"/>
                </a:solidFill>
                <a:ln w="19050">
                  <a:solidFill>
                    <a:srgbClr val="ED7D3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84" name="等腰三角形 183">
                  <a:extLst>
                    <a:ext uri="{FF2B5EF4-FFF2-40B4-BE49-F238E27FC236}">
                      <a16:creationId xmlns:a16="http://schemas.microsoft.com/office/drawing/2014/main" xmlns="" id="{7E774010-ADD1-43EA-A74F-F726A0FC0308}"/>
                    </a:ext>
                  </a:extLst>
                </p:cNvPr>
                <p:cNvSpPr/>
                <p:nvPr/>
              </p:nvSpPr>
              <p:spPr>
                <a:xfrm>
                  <a:off x="9002122" y="4722204"/>
                  <a:ext cx="1818430" cy="620352"/>
                </a:xfrm>
                <a:prstGeom prst="triangle">
                  <a:avLst/>
                </a:prstGeom>
                <a:solidFill>
                  <a:srgbClr val="ED7D3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b" anchorCtr="0"/>
                <a:lstStyle/>
                <a:p>
                  <a:pPr algn="ctr"/>
                  <a:r>
                    <a:rPr lang="en-US" altLang="zh-CN" sz="1000" b="1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Xen</a:t>
                  </a:r>
                  <a:endParaRPr lang="zh-CN" altLang="en-US" sz="1000" b="1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pic>
            <p:nvPicPr>
              <p:cNvPr id="181" name="图片 180">
                <a:extLst>
                  <a:ext uri="{FF2B5EF4-FFF2-40B4-BE49-F238E27FC236}">
                    <a16:creationId xmlns:a16="http://schemas.microsoft.com/office/drawing/2014/main" xmlns="" id="{7B20FD54-45F1-4984-85F4-5821979836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550732" y="5985837"/>
                <a:ext cx="648000" cy="296388"/>
              </a:xfrm>
              <a:prstGeom prst="rect">
                <a:avLst/>
              </a:prstGeom>
            </p:spPr>
          </p:pic>
        </p:grpSp>
        <p:grpSp>
          <p:nvGrpSpPr>
            <p:cNvPr id="200" name="组合 199">
              <a:extLst>
                <a:ext uri="{FF2B5EF4-FFF2-40B4-BE49-F238E27FC236}">
                  <a16:creationId xmlns:a16="http://schemas.microsoft.com/office/drawing/2014/main" xmlns="" id="{D6075741-1AC2-4DB5-B7B6-F82531AA9001}"/>
                </a:ext>
              </a:extLst>
            </p:cNvPr>
            <p:cNvGrpSpPr/>
            <p:nvPr/>
          </p:nvGrpSpPr>
          <p:grpSpPr>
            <a:xfrm>
              <a:off x="8293843" y="2357210"/>
              <a:ext cx="860883" cy="669576"/>
              <a:chOff x="10014419" y="6054495"/>
              <a:chExt cx="972000" cy="756000"/>
            </a:xfrm>
          </p:grpSpPr>
          <p:grpSp>
            <p:nvGrpSpPr>
              <p:cNvPr id="186" name="组合 185">
                <a:extLst>
                  <a:ext uri="{FF2B5EF4-FFF2-40B4-BE49-F238E27FC236}">
                    <a16:creationId xmlns:a16="http://schemas.microsoft.com/office/drawing/2014/main" xmlns="" id="{3EC1B6EF-13C2-47CF-8918-593413CFD161}"/>
                  </a:ext>
                </a:extLst>
              </p:cNvPr>
              <p:cNvGrpSpPr/>
              <p:nvPr/>
            </p:nvGrpSpPr>
            <p:grpSpPr>
              <a:xfrm>
                <a:off x="10014419" y="6054495"/>
                <a:ext cx="972000" cy="756000"/>
                <a:chOff x="9011494" y="4714918"/>
                <a:chExt cx="1824879" cy="1650164"/>
              </a:xfrm>
            </p:grpSpPr>
            <p:sp>
              <p:nvSpPr>
                <p:cNvPr id="187" name="五边形 186">
                  <a:extLst>
                    <a:ext uri="{FF2B5EF4-FFF2-40B4-BE49-F238E27FC236}">
                      <a16:creationId xmlns:a16="http://schemas.microsoft.com/office/drawing/2014/main" xmlns="" id="{AE31D3D8-7F77-45E6-A3E2-6E0F0ECDF08F}"/>
                    </a:ext>
                  </a:extLst>
                </p:cNvPr>
                <p:cNvSpPr/>
                <p:nvPr/>
              </p:nvSpPr>
              <p:spPr>
                <a:xfrm>
                  <a:off x="9011494" y="4714918"/>
                  <a:ext cx="1818431" cy="1650164"/>
                </a:xfrm>
                <a:prstGeom prst="pentagon">
                  <a:avLst/>
                </a:prstGeom>
                <a:solidFill>
                  <a:schemeClr val="bg1"/>
                </a:solidFill>
                <a:ln w="19050">
                  <a:solidFill>
                    <a:srgbClr val="ED7D3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88" name="等腰三角形 187">
                  <a:extLst>
                    <a:ext uri="{FF2B5EF4-FFF2-40B4-BE49-F238E27FC236}">
                      <a16:creationId xmlns:a16="http://schemas.microsoft.com/office/drawing/2014/main" xmlns="" id="{EF79986B-DDF3-4AD2-B82C-E5DD247A6EF3}"/>
                    </a:ext>
                  </a:extLst>
                </p:cNvPr>
                <p:cNvSpPr/>
                <p:nvPr/>
              </p:nvSpPr>
              <p:spPr>
                <a:xfrm>
                  <a:off x="9017942" y="4722203"/>
                  <a:ext cx="1818431" cy="620353"/>
                </a:xfrm>
                <a:prstGeom prst="triangle">
                  <a:avLst/>
                </a:prstGeom>
                <a:solidFill>
                  <a:srgbClr val="ED7D3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b" anchorCtr="0"/>
                <a:lstStyle/>
                <a:p>
                  <a:pPr algn="ctr"/>
                  <a:r>
                    <a:rPr lang="en-US" altLang="zh-CN" sz="1000" b="1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KVM</a:t>
                  </a:r>
                  <a:endParaRPr lang="zh-CN" altLang="en-US" sz="1000" b="1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pic>
            <p:nvPicPr>
              <p:cNvPr id="189" name="图片 61">
                <a:extLst>
                  <a:ext uri="{FF2B5EF4-FFF2-40B4-BE49-F238E27FC236}">
                    <a16:creationId xmlns:a16="http://schemas.microsoft.com/office/drawing/2014/main" xmlns="" id="{D4422F26-BCF5-4359-B01B-CA4537273C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 cstate="screen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0126000" y="6432495"/>
                <a:ext cx="720000" cy="259483"/>
              </a:xfrm>
              <a:prstGeom prst="rect">
                <a:avLst/>
              </a:prstGeom>
            </p:spPr>
          </p:pic>
        </p:grpSp>
        <p:grpSp>
          <p:nvGrpSpPr>
            <p:cNvPr id="197" name="组合 196">
              <a:extLst>
                <a:ext uri="{FF2B5EF4-FFF2-40B4-BE49-F238E27FC236}">
                  <a16:creationId xmlns:a16="http://schemas.microsoft.com/office/drawing/2014/main" xmlns="" id="{1432CABD-82A0-4586-A657-52177D276ADD}"/>
                </a:ext>
              </a:extLst>
            </p:cNvPr>
            <p:cNvGrpSpPr/>
            <p:nvPr/>
          </p:nvGrpSpPr>
          <p:grpSpPr>
            <a:xfrm>
              <a:off x="8373737" y="3155952"/>
              <a:ext cx="860880" cy="669576"/>
              <a:chOff x="7134415" y="5685458"/>
              <a:chExt cx="971996" cy="756000"/>
            </a:xfrm>
          </p:grpSpPr>
          <p:grpSp>
            <p:nvGrpSpPr>
              <p:cNvPr id="190" name="组合 189">
                <a:extLst>
                  <a:ext uri="{FF2B5EF4-FFF2-40B4-BE49-F238E27FC236}">
                    <a16:creationId xmlns:a16="http://schemas.microsoft.com/office/drawing/2014/main" xmlns="" id="{4DCE2F4A-3441-4016-8398-EC98D46F2474}"/>
                  </a:ext>
                </a:extLst>
              </p:cNvPr>
              <p:cNvGrpSpPr/>
              <p:nvPr/>
            </p:nvGrpSpPr>
            <p:grpSpPr>
              <a:xfrm>
                <a:off x="7134415" y="5685458"/>
                <a:ext cx="971996" cy="756000"/>
                <a:chOff x="9011494" y="4714918"/>
                <a:chExt cx="1824872" cy="1650164"/>
              </a:xfrm>
            </p:grpSpPr>
            <p:sp>
              <p:nvSpPr>
                <p:cNvPr id="191" name="五边形 190">
                  <a:extLst>
                    <a:ext uri="{FF2B5EF4-FFF2-40B4-BE49-F238E27FC236}">
                      <a16:creationId xmlns:a16="http://schemas.microsoft.com/office/drawing/2014/main" xmlns="" id="{F09B3291-4EB2-4B44-BAFA-979E287CA0ED}"/>
                    </a:ext>
                  </a:extLst>
                </p:cNvPr>
                <p:cNvSpPr/>
                <p:nvPr/>
              </p:nvSpPr>
              <p:spPr>
                <a:xfrm>
                  <a:off x="9011494" y="4714918"/>
                  <a:ext cx="1818431" cy="1650164"/>
                </a:xfrm>
                <a:prstGeom prst="pentagon">
                  <a:avLst/>
                </a:prstGeom>
                <a:solidFill>
                  <a:schemeClr val="bg1"/>
                </a:solidFill>
                <a:ln w="19050">
                  <a:solidFill>
                    <a:srgbClr val="ED7D3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92" name="等腰三角形 191">
                  <a:extLst>
                    <a:ext uri="{FF2B5EF4-FFF2-40B4-BE49-F238E27FC236}">
                      <a16:creationId xmlns:a16="http://schemas.microsoft.com/office/drawing/2014/main" xmlns="" id="{F62D7792-5E6B-47DF-8675-16AE7BA45A02}"/>
                    </a:ext>
                  </a:extLst>
                </p:cNvPr>
                <p:cNvSpPr/>
                <p:nvPr/>
              </p:nvSpPr>
              <p:spPr>
                <a:xfrm>
                  <a:off x="9017936" y="4722203"/>
                  <a:ext cx="1818430" cy="620352"/>
                </a:xfrm>
                <a:prstGeom prst="triangle">
                  <a:avLst/>
                </a:prstGeom>
                <a:solidFill>
                  <a:srgbClr val="ED7D3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b" anchorCtr="0"/>
                <a:lstStyle/>
                <a:p>
                  <a:pPr algn="ctr"/>
                  <a:r>
                    <a:rPr lang="en-US" altLang="zh-CN" sz="1000" b="1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KVM</a:t>
                  </a:r>
                  <a:endParaRPr lang="zh-CN" altLang="en-US" sz="1000" b="1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pic>
            <p:nvPicPr>
              <p:cNvPr id="161" name="图片 160">
                <a:extLst>
                  <a:ext uri="{FF2B5EF4-FFF2-40B4-BE49-F238E27FC236}">
                    <a16:creationId xmlns:a16="http://schemas.microsoft.com/office/drawing/2014/main" xmlns="" id="{80F8FFE6-25E7-4E34-A9FD-179508BEA9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255547" y="6092257"/>
                <a:ext cx="684000" cy="207901"/>
              </a:xfrm>
              <a:prstGeom prst="rect">
                <a:avLst/>
              </a:prstGeom>
            </p:spPr>
          </p:pic>
        </p:grpSp>
        <p:grpSp>
          <p:nvGrpSpPr>
            <p:cNvPr id="196" name="组合 195">
              <a:extLst>
                <a:ext uri="{FF2B5EF4-FFF2-40B4-BE49-F238E27FC236}">
                  <a16:creationId xmlns:a16="http://schemas.microsoft.com/office/drawing/2014/main" xmlns="" id="{93333AF5-32C7-4500-83D1-FFD884DD3598}"/>
                </a:ext>
              </a:extLst>
            </p:cNvPr>
            <p:cNvGrpSpPr/>
            <p:nvPr/>
          </p:nvGrpSpPr>
          <p:grpSpPr>
            <a:xfrm>
              <a:off x="7406362" y="3658031"/>
              <a:ext cx="860883" cy="669576"/>
              <a:chOff x="6024160" y="5760124"/>
              <a:chExt cx="972000" cy="756000"/>
            </a:xfrm>
          </p:grpSpPr>
          <p:grpSp>
            <p:nvGrpSpPr>
              <p:cNvPr id="193" name="组合 192">
                <a:extLst>
                  <a:ext uri="{FF2B5EF4-FFF2-40B4-BE49-F238E27FC236}">
                    <a16:creationId xmlns:a16="http://schemas.microsoft.com/office/drawing/2014/main" xmlns="" id="{B773A1CD-9765-4239-9356-B03D1BA7E47D}"/>
                  </a:ext>
                </a:extLst>
              </p:cNvPr>
              <p:cNvGrpSpPr/>
              <p:nvPr/>
            </p:nvGrpSpPr>
            <p:grpSpPr>
              <a:xfrm>
                <a:off x="6024160" y="5760124"/>
                <a:ext cx="972000" cy="756000"/>
                <a:chOff x="9011494" y="4714918"/>
                <a:chExt cx="1824879" cy="1650164"/>
              </a:xfrm>
            </p:grpSpPr>
            <p:sp>
              <p:nvSpPr>
                <p:cNvPr id="194" name="五边形 193">
                  <a:extLst>
                    <a:ext uri="{FF2B5EF4-FFF2-40B4-BE49-F238E27FC236}">
                      <a16:creationId xmlns:a16="http://schemas.microsoft.com/office/drawing/2014/main" xmlns="" id="{305B1C30-690F-4144-8142-68CF208436BC}"/>
                    </a:ext>
                  </a:extLst>
                </p:cNvPr>
                <p:cNvSpPr/>
                <p:nvPr/>
              </p:nvSpPr>
              <p:spPr>
                <a:xfrm>
                  <a:off x="9011494" y="4714918"/>
                  <a:ext cx="1818431" cy="1650164"/>
                </a:xfrm>
                <a:prstGeom prst="pentagon">
                  <a:avLst/>
                </a:prstGeom>
                <a:solidFill>
                  <a:schemeClr val="bg1"/>
                </a:solidFill>
                <a:ln w="19050">
                  <a:solidFill>
                    <a:srgbClr val="ED7D3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95" name="等腰三角形 194">
                  <a:extLst>
                    <a:ext uri="{FF2B5EF4-FFF2-40B4-BE49-F238E27FC236}">
                      <a16:creationId xmlns:a16="http://schemas.microsoft.com/office/drawing/2014/main" xmlns="" id="{20600074-641B-4C7F-96FC-F29374E1E7E6}"/>
                    </a:ext>
                  </a:extLst>
                </p:cNvPr>
                <p:cNvSpPr/>
                <p:nvPr/>
              </p:nvSpPr>
              <p:spPr>
                <a:xfrm>
                  <a:off x="9017942" y="4722203"/>
                  <a:ext cx="1818431" cy="620353"/>
                </a:xfrm>
                <a:prstGeom prst="triangle">
                  <a:avLst/>
                </a:prstGeom>
                <a:solidFill>
                  <a:srgbClr val="ED7D3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b" anchorCtr="0"/>
                <a:lstStyle/>
                <a:p>
                  <a:pPr algn="ctr"/>
                  <a:r>
                    <a:rPr lang="en-US" altLang="zh-CN" sz="1000" b="1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KVM</a:t>
                  </a:r>
                  <a:endParaRPr lang="zh-CN" altLang="en-US" sz="1000" b="1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pic>
            <p:nvPicPr>
              <p:cNvPr id="165" name="图片 164">
                <a:extLst>
                  <a:ext uri="{FF2B5EF4-FFF2-40B4-BE49-F238E27FC236}">
                    <a16:creationId xmlns:a16="http://schemas.microsoft.com/office/drawing/2014/main" xmlns="" id="{08CE5F56-3DBD-40AF-A57B-5AA8E9AEDA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202309" y="6165866"/>
                <a:ext cx="576000" cy="224401"/>
              </a:xfrm>
              <a:prstGeom prst="rect">
                <a:avLst/>
              </a:prstGeom>
            </p:spPr>
          </p:pic>
        </p:grpSp>
        <p:grpSp>
          <p:nvGrpSpPr>
            <p:cNvPr id="204" name="组合 203">
              <a:extLst>
                <a:ext uri="{FF2B5EF4-FFF2-40B4-BE49-F238E27FC236}">
                  <a16:creationId xmlns:a16="http://schemas.microsoft.com/office/drawing/2014/main" xmlns="" id="{87EFB90C-E313-47CF-A686-6CCCB0F5EF01}"/>
                </a:ext>
              </a:extLst>
            </p:cNvPr>
            <p:cNvGrpSpPr/>
            <p:nvPr/>
          </p:nvGrpSpPr>
          <p:grpSpPr>
            <a:xfrm>
              <a:off x="6504592" y="3198025"/>
              <a:ext cx="860883" cy="669576"/>
              <a:chOff x="6504592" y="3198025"/>
              <a:chExt cx="860883" cy="669576"/>
            </a:xfrm>
          </p:grpSpPr>
          <p:grpSp>
            <p:nvGrpSpPr>
              <p:cNvPr id="199" name="组合 198">
                <a:extLst>
                  <a:ext uri="{FF2B5EF4-FFF2-40B4-BE49-F238E27FC236}">
                    <a16:creationId xmlns:a16="http://schemas.microsoft.com/office/drawing/2014/main" xmlns="" id="{818D9446-CCA2-4703-8C98-41271B172EC2}"/>
                  </a:ext>
                </a:extLst>
              </p:cNvPr>
              <p:cNvGrpSpPr/>
              <p:nvPr/>
            </p:nvGrpSpPr>
            <p:grpSpPr>
              <a:xfrm>
                <a:off x="6504592" y="3198025"/>
                <a:ext cx="860883" cy="669576"/>
                <a:chOff x="10479190" y="4941450"/>
                <a:chExt cx="972000" cy="756000"/>
              </a:xfrm>
            </p:grpSpPr>
            <p:grpSp>
              <p:nvGrpSpPr>
                <p:cNvPr id="177" name="组合 176">
                  <a:extLst>
                    <a:ext uri="{FF2B5EF4-FFF2-40B4-BE49-F238E27FC236}">
                      <a16:creationId xmlns:a16="http://schemas.microsoft.com/office/drawing/2014/main" xmlns="" id="{BCC5ADBB-F2D1-408A-89EB-C619D7DC1615}"/>
                    </a:ext>
                  </a:extLst>
                </p:cNvPr>
                <p:cNvGrpSpPr/>
                <p:nvPr/>
              </p:nvGrpSpPr>
              <p:grpSpPr>
                <a:xfrm>
                  <a:off x="10479190" y="4941450"/>
                  <a:ext cx="972000" cy="756000"/>
                  <a:chOff x="9011494" y="4714918"/>
                  <a:chExt cx="1824879" cy="1650164"/>
                </a:xfrm>
              </p:grpSpPr>
              <p:sp>
                <p:nvSpPr>
                  <p:cNvPr id="178" name="五边形 177">
                    <a:extLst>
                      <a:ext uri="{FF2B5EF4-FFF2-40B4-BE49-F238E27FC236}">
                        <a16:creationId xmlns:a16="http://schemas.microsoft.com/office/drawing/2014/main" xmlns="" id="{86FE0D96-2455-47DC-B014-5F6757941C80}"/>
                      </a:ext>
                    </a:extLst>
                  </p:cNvPr>
                  <p:cNvSpPr/>
                  <p:nvPr/>
                </p:nvSpPr>
                <p:spPr>
                  <a:xfrm>
                    <a:off x="9011494" y="4714918"/>
                    <a:ext cx="1818431" cy="1650164"/>
                  </a:xfrm>
                  <a:prstGeom prst="pentagon">
                    <a:avLst/>
                  </a:prstGeom>
                  <a:solidFill>
                    <a:schemeClr val="bg1"/>
                  </a:solidFill>
                  <a:ln w="19050">
                    <a:solidFill>
                      <a:srgbClr val="ED7D3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sp>
                <p:nvSpPr>
                  <p:cNvPr id="179" name="等腰三角形 178">
                    <a:extLst>
                      <a:ext uri="{FF2B5EF4-FFF2-40B4-BE49-F238E27FC236}">
                        <a16:creationId xmlns:a16="http://schemas.microsoft.com/office/drawing/2014/main" xmlns="" id="{D8292B0A-9B58-4198-B853-6687FB701890}"/>
                      </a:ext>
                    </a:extLst>
                  </p:cNvPr>
                  <p:cNvSpPr/>
                  <p:nvPr/>
                </p:nvSpPr>
                <p:spPr>
                  <a:xfrm>
                    <a:off x="9017942" y="4722203"/>
                    <a:ext cx="1818431" cy="620353"/>
                  </a:xfrm>
                  <a:prstGeom prst="triangle">
                    <a:avLst/>
                  </a:prstGeom>
                  <a:solidFill>
                    <a:srgbClr val="ED7D3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b" anchorCtr="0"/>
                  <a:lstStyle/>
                  <a:p>
                    <a:pPr algn="ctr"/>
                    <a:endParaRPr lang="zh-CN" altLang="en-US" sz="1000" b="1" dirty="0"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  <p:pic>
              <p:nvPicPr>
                <p:cNvPr id="180" name="图片 179">
                  <a:extLst>
                    <a:ext uri="{FF2B5EF4-FFF2-40B4-BE49-F238E27FC236}">
                      <a16:creationId xmlns:a16="http://schemas.microsoft.com/office/drawing/2014/main" xmlns="" id="{87B3A2EB-8D61-4AB9-875D-3F131B324B0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0" cstate="screen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590641" y="5335411"/>
                  <a:ext cx="756000" cy="252288"/>
                </a:xfrm>
                <a:prstGeom prst="rect">
                  <a:avLst/>
                </a:prstGeom>
              </p:spPr>
            </p:pic>
          </p:grpSp>
          <p:sp>
            <p:nvSpPr>
              <p:cNvPr id="203" name="文本框 202">
                <a:extLst>
                  <a:ext uri="{FF2B5EF4-FFF2-40B4-BE49-F238E27FC236}">
                    <a16:creationId xmlns:a16="http://schemas.microsoft.com/office/drawing/2014/main" xmlns="" id="{FABA1515-59CD-4C24-9668-2B466FEDBBCB}"/>
                  </a:ext>
                </a:extLst>
              </p:cNvPr>
              <p:cNvSpPr txBox="1"/>
              <p:nvPr/>
            </p:nvSpPr>
            <p:spPr>
              <a:xfrm>
                <a:off x="6552290" y="3224816"/>
                <a:ext cx="779284" cy="2923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800" b="1" dirty="0" err="1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HyperV</a:t>
                </a:r>
                <a:endParaRPr lang="zh-CN" altLang="en-US" sz="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207" name="组合 206">
              <a:extLst>
                <a:ext uri="{FF2B5EF4-FFF2-40B4-BE49-F238E27FC236}">
                  <a16:creationId xmlns:a16="http://schemas.microsoft.com/office/drawing/2014/main" xmlns="" id="{6FE32E38-2629-492E-8A64-767C5CB24A07}"/>
                </a:ext>
              </a:extLst>
            </p:cNvPr>
            <p:cNvGrpSpPr/>
            <p:nvPr/>
          </p:nvGrpSpPr>
          <p:grpSpPr>
            <a:xfrm>
              <a:off x="7473876" y="2794378"/>
              <a:ext cx="739359" cy="744071"/>
              <a:chOff x="1082660" y="3691220"/>
              <a:chExt cx="1407878" cy="1416850"/>
            </a:xfrm>
          </p:grpSpPr>
          <p:sp>
            <p:nvSpPr>
              <p:cNvPr id="208" name="AutoShape 5">
                <a:extLst>
                  <a:ext uri="{FF2B5EF4-FFF2-40B4-BE49-F238E27FC236}">
                    <a16:creationId xmlns:a16="http://schemas.microsoft.com/office/drawing/2014/main" xmlns="" id="{42FE4D62-8F88-431D-9F75-0FFF9CB9418D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rot="16054750">
                <a:off x="1192412" y="3691220"/>
                <a:ext cx="1296143" cy="1296143"/>
              </a:xfrm>
              <a:custGeom>
                <a:avLst/>
                <a:gdLst>
                  <a:gd name="G0" fmla="+- 0 0 0"/>
                  <a:gd name="G1" fmla="+- -3915913 0 0"/>
                  <a:gd name="G2" fmla="+- 0 0 -3915913"/>
                  <a:gd name="G3" fmla="+- 10800 0 0"/>
                  <a:gd name="G4" fmla="+- 0 0 0"/>
                  <a:gd name="T0" fmla="*/ 360 256 1"/>
                  <a:gd name="T1" fmla="*/ 0 256 1"/>
                  <a:gd name="G5" fmla="+- G2 T0 T1"/>
                  <a:gd name="G6" fmla="?: G2 G2 G5"/>
                  <a:gd name="G7" fmla="+- 0 0 G6"/>
                  <a:gd name="G8" fmla="+- 7330 0 0"/>
                  <a:gd name="G9" fmla="+- 0 0 -3915913"/>
                  <a:gd name="G10" fmla="+- 7330 0 2700"/>
                  <a:gd name="G11" fmla="cos G10 0"/>
                  <a:gd name="G12" fmla="sin G10 0"/>
                  <a:gd name="G13" fmla="cos 13500 0"/>
                  <a:gd name="G14" fmla="sin 13500 0"/>
                  <a:gd name="G15" fmla="+- G11 10800 0"/>
                  <a:gd name="G16" fmla="+- G12 10800 0"/>
                  <a:gd name="G17" fmla="+- G13 10800 0"/>
                  <a:gd name="G18" fmla="+- G14 10800 0"/>
                  <a:gd name="G19" fmla="*/ 7330 1 2"/>
                  <a:gd name="G20" fmla="+- G19 5400 0"/>
                  <a:gd name="G21" fmla="cos G20 0"/>
                  <a:gd name="G22" fmla="sin G20 0"/>
                  <a:gd name="G23" fmla="+- G21 10800 0"/>
                  <a:gd name="G24" fmla="+- G12 G23 G22"/>
                  <a:gd name="G25" fmla="+- G22 G23 G11"/>
                  <a:gd name="G26" fmla="cos 10800 0"/>
                  <a:gd name="G27" fmla="sin 10800 0"/>
                  <a:gd name="G28" fmla="cos 7330 0"/>
                  <a:gd name="G29" fmla="sin 7330 0"/>
                  <a:gd name="G30" fmla="+- G26 10800 0"/>
                  <a:gd name="G31" fmla="+- G27 10800 0"/>
                  <a:gd name="G32" fmla="+- G28 10800 0"/>
                  <a:gd name="G33" fmla="+- G29 10800 0"/>
                  <a:gd name="G34" fmla="+- G19 5400 0"/>
                  <a:gd name="G35" fmla="cos G34 -3915913"/>
                  <a:gd name="G36" fmla="sin G34 -3915913"/>
                  <a:gd name="G37" fmla="+/ -3915913 0 2"/>
                  <a:gd name="T2" fmla="*/ 180 256 1"/>
                  <a:gd name="T3" fmla="*/ 0 256 1"/>
                  <a:gd name="G38" fmla="+- G37 T2 T3"/>
                  <a:gd name="G39" fmla="?: G2 G37 G38"/>
                  <a:gd name="G40" fmla="cos 10800 G39"/>
                  <a:gd name="G41" fmla="sin 10800 G39"/>
                  <a:gd name="G42" fmla="cos 7330 G39"/>
                  <a:gd name="G43" fmla="sin 7330 G39"/>
                  <a:gd name="G44" fmla="+- G40 10800 0"/>
                  <a:gd name="G45" fmla="+- G41 10800 0"/>
                  <a:gd name="G46" fmla="+- G42 10800 0"/>
                  <a:gd name="G47" fmla="+- G43 10800 0"/>
                  <a:gd name="G48" fmla="+- G35 10800 0"/>
                  <a:gd name="G49" fmla="+- G36 10800 0"/>
                  <a:gd name="T4" fmla="*/ 20164 w 21600"/>
                  <a:gd name="T5" fmla="*/ 5420 h 21600"/>
                  <a:gd name="T6" fmla="*/ 15366 w 21600"/>
                  <a:gd name="T7" fmla="*/ 2969 h 21600"/>
                  <a:gd name="T8" fmla="*/ 17155 w 21600"/>
                  <a:gd name="T9" fmla="*/ 7148 h 21600"/>
                  <a:gd name="T10" fmla="*/ 24300 w 21600"/>
                  <a:gd name="T11" fmla="*/ 10800 h 21600"/>
                  <a:gd name="T12" fmla="*/ 19865 w 21600"/>
                  <a:gd name="T13" fmla="*/ 15235 h 21600"/>
                  <a:gd name="T14" fmla="*/ 15430 w 21600"/>
                  <a:gd name="T15" fmla="*/ 10800 h 21600"/>
                  <a:gd name="T16" fmla="*/ 3163 w 21600"/>
                  <a:gd name="T17" fmla="*/ 3163 h 21600"/>
                  <a:gd name="T18" fmla="*/ 18437 w 21600"/>
                  <a:gd name="T19" fmla="*/ 18437 h 21600"/>
                </a:gdLst>
                <a:ahLst/>
                <a:cxnLst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T16" t="T17" r="T18" b="T19"/>
                <a:pathLst>
                  <a:path w="21600" h="21600">
                    <a:moveTo>
                      <a:pt x="18130" y="10800"/>
                    </a:moveTo>
                    <a:cubicBezTo>
                      <a:pt x="18130" y="8192"/>
                      <a:pt x="16744" y="5781"/>
                      <a:pt x="14492" y="4467"/>
                    </a:cubicBezTo>
                    <a:lnTo>
                      <a:pt x="16240" y="1470"/>
                    </a:lnTo>
                    <a:cubicBezTo>
                      <a:pt x="19559" y="3405"/>
                      <a:pt x="21599" y="6958"/>
                      <a:pt x="21600" y="10799"/>
                    </a:cubicBezTo>
                    <a:lnTo>
                      <a:pt x="21600" y="10800"/>
                    </a:lnTo>
                    <a:lnTo>
                      <a:pt x="24300" y="10800"/>
                    </a:lnTo>
                    <a:lnTo>
                      <a:pt x="19865" y="15235"/>
                    </a:lnTo>
                    <a:lnTo>
                      <a:pt x="15430" y="10800"/>
                    </a:lnTo>
                    <a:lnTo>
                      <a:pt x="18130" y="1080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B050"/>
                  </a:gs>
                  <a:gs pos="63000">
                    <a:schemeClr val="accent1">
                      <a:lumMod val="40000"/>
                      <a:lumOff val="60000"/>
                    </a:schemeClr>
                  </a:gs>
                  <a:gs pos="100000">
                    <a:schemeClr val="bg1"/>
                  </a:gs>
                </a:gsLst>
                <a:lin ang="2700000" scaled="1"/>
              </a:gradFill>
              <a:ln w="9525">
                <a:noFill/>
                <a:miter lim="800000"/>
                <a:headEnd/>
                <a:tailEnd/>
              </a:ln>
              <a:effectLst/>
              <a:scene3d>
                <a:camera prst="perspectiveAbove" fov="7200000"/>
                <a:lightRig rig="legacyHarsh3" dir="b"/>
              </a:scene3d>
              <a:sp3d extrusionH="290500" prstMaterial="legacyMetal">
                <a:bevelT w="13500" h="13500" prst="angle"/>
                <a:bevelB w="13500" h="13500" prst="angle"/>
                <a:extrusionClr>
                  <a:srgbClr val="5EB52D"/>
                </a:extrusionClr>
              </a:sp3d>
            </p:spPr>
            <p:txBody>
              <a:bodyPr wrap="none" anchor="ctr">
                <a:flatTx/>
              </a:bodyPr>
              <a:lstStyle/>
              <a:p>
                <a:pPr algn="r" defTabSz="914364">
                  <a:defRPr/>
                </a:pPr>
                <a:endParaRPr lang="zh-CN" altLang="en-US" kern="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09" name="AutoShape 6">
                <a:extLst>
                  <a:ext uri="{FF2B5EF4-FFF2-40B4-BE49-F238E27FC236}">
                    <a16:creationId xmlns:a16="http://schemas.microsoft.com/office/drawing/2014/main" xmlns="" id="{C694BF4D-8DFC-4E4B-9090-252F612476FF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rot="10800000">
                <a:off x="1082660" y="3791747"/>
                <a:ext cx="1296143" cy="1296143"/>
              </a:xfrm>
              <a:custGeom>
                <a:avLst/>
                <a:gdLst>
                  <a:gd name="G0" fmla="+- 365983 0 0"/>
                  <a:gd name="G1" fmla="+- -3923966 0 0"/>
                  <a:gd name="G2" fmla="+- 365983 0 -3923966"/>
                  <a:gd name="G3" fmla="+- 10800 0 0"/>
                  <a:gd name="G4" fmla="+- 0 0 365983"/>
                  <a:gd name="T0" fmla="*/ 360 256 1"/>
                  <a:gd name="T1" fmla="*/ 0 256 1"/>
                  <a:gd name="G5" fmla="+- G2 T0 T1"/>
                  <a:gd name="G6" fmla="?: G2 G2 G5"/>
                  <a:gd name="G7" fmla="+- 0 0 G6"/>
                  <a:gd name="G8" fmla="+- 7367 0 0"/>
                  <a:gd name="G9" fmla="+- 0 0 -3923966"/>
                  <a:gd name="G10" fmla="+- 7367 0 2700"/>
                  <a:gd name="G11" fmla="cos G10 365983"/>
                  <a:gd name="G12" fmla="sin G10 365983"/>
                  <a:gd name="G13" fmla="cos 13500 365983"/>
                  <a:gd name="G14" fmla="sin 13500 365983"/>
                  <a:gd name="G15" fmla="+- G11 10800 0"/>
                  <a:gd name="G16" fmla="+- G12 10800 0"/>
                  <a:gd name="G17" fmla="+- G13 10800 0"/>
                  <a:gd name="G18" fmla="+- G14 10800 0"/>
                  <a:gd name="G19" fmla="*/ 7367 1 2"/>
                  <a:gd name="G20" fmla="+- G19 5400 0"/>
                  <a:gd name="G21" fmla="cos G20 365983"/>
                  <a:gd name="G22" fmla="sin G20 365983"/>
                  <a:gd name="G23" fmla="+- G21 10800 0"/>
                  <a:gd name="G24" fmla="+- G12 G23 G22"/>
                  <a:gd name="G25" fmla="+- G22 G23 G11"/>
                  <a:gd name="G26" fmla="cos 10800 365983"/>
                  <a:gd name="G27" fmla="sin 10800 365983"/>
                  <a:gd name="G28" fmla="cos 7367 365983"/>
                  <a:gd name="G29" fmla="sin 7367 365983"/>
                  <a:gd name="G30" fmla="+- G26 10800 0"/>
                  <a:gd name="G31" fmla="+- G27 10800 0"/>
                  <a:gd name="G32" fmla="+- G28 10800 0"/>
                  <a:gd name="G33" fmla="+- G29 10800 0"/>
                  <a:gd name="G34" fmla="+- G19 5400 0"/>
                  <a:gd name="G35" fmla="cos G34 -3923966"/>
                  <a:gd name="G36" fmla="sin G34 -3923966"/>
                  <a:gd name="G37" fmla="+/ -3923966 365983 2"/>
                  <a:gd name="T2" fmla="*/ 180 256 1"/>
                  <a:gd name="T3" fmla="*/ 0 256 1"/>
                  <a:gd name="G38" fmla="+- G37 T2 T3"/>
                  <a:gd name="G39" fmla="?: G2 G37 G38"/>
                  <a:gd name="G40" fmla="cos 10800 G39"/>
                  <a:gd name="G41" fmla="sin 10800 G39"/>
                  <a:gd name="G42" fmla="cos 7367 G39"/>
                  <a:gd name="G43" fmla="sin 7367 G39"/>
                  <a:gd name="G44" fmla="+- G40 10800 0"/>
                  <a:gd name="G45" fmla="+- G41 10800 0"/>
                  <a:gd name="G46" fmla="+- G42 10800 0"/>
                  <a:gd name="G47" fmla="+- G43 10800 0"/>
                  <a:gd name="G48" fmla="+- G35 10800 0"/>
                  <a:gd name="G49" fmla="+- G36 10800 0"/>
                  <a:gd name="T4" fmla="*/ 20410 w 21600"/>
                  <a:gd name="T5" fmla="*/ 5872 h 21600"/>
                  <a:gd name="T6" fmla="*/ 15359 w 21600"/>
                  <a:gd name="T7" fmla="*/ 2942 h 21600"/>
                  <a:gd name="T8" fmla="*/ 17355 w 21600"/>
                  <a:gd name="T9" fmla="*/ 7438 h 21600"/>
                  <a:gd name="T10" fmla="*/ 24235 w 21600"/>
                  <a:gd name="T11" fmla="*/ 12113 h 21600"/>
                  <a:gd name="T12" fmla="*/ 19411 w 21600"/>
                  <a:gd name="T13" fmla="*/ 16079 h 21600"/>
                  <a:gd name="T14" fmla="*/ 15444 w 21600"/>
                  <a:gd name="T15" fmla="*/ 11254 h 21600"/>
                  <a:gd name="T16" fmla="*/ 3163 w 21600"/>
                  <a:gd name="T17" fmla="*/ 3163 h 21600"/>
                  <a:gd name="T18" fmla="*/ 18437 w 21600"/>
                  <a:gd name="T19" fmla="*/ 18437 h 21600"/>
                </a:gdLst>
                <a:ahLst/>
                <a:cxnLst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T16" t="T17" r="T18" b="T19"/>
                <a:pathLst>
                  <a:path w="21600" h="21600">
                    <a:moveTo>
                      <a:pt x="18132" y="11516"/>
                    </a:moveTo>
                    <a:cubicBezTo>
                      <a:pt x="18155" y="11278"/>
                      <a:pt x="18167" y="11039"/>
                      <a:pt x="18167" y="10800"/>
                    </a:cubicBezTo>
                    <a:cubicBezTo>
                      <a:pt x="18167" y="8173"/>
                      <a:pt x="16768" y="5746"/>
                      <a:pt x="14497" y="4428"/>
                    </a:cubicBezTo>
                    <a:lnTo>
                      <a:pt x="16220" y="1458"/>
                    </a:lnTo>
                    <a:cubicBezTo>
                      <a:pt x="19550" y="3391"/>
                      <a:pt x="21600" y="6949"/>
                      <a:pt x="21600" y="10800"/>
                    </a:cubicBezTo>
                    <a:cubicBezTo>
                      <a:pt x="21600" y="11150"/>
                      <a:pt x="21582" y="11501"/>
                      <a:pt x="21548" y="11850"/>
                    </a:cubicBezTo>
                    <a:lnTo>
                      <a:pt x="24235" y="12113"/>
                    </a:lnTo>
                    <a:lnTo>
                      <a:pt x="19411" y="16079"/>
                    </a:lnTo>
                    <a:lnTo>
                      <a:pt x="15444" y="11254"/>
                    </a:lnTo>
                    <a:lnTo>
                      <a:pt x="18132" y="11516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C000"/>
                  </a:gs>
                  <a:gs pos="50000">
                    <a:srgbClr val="FFE2A7"/>
                  </a:gs>
                  <a:gs pos="100000">
                    <a:schemeClr val="bg1"/>
                  </a:gs>
                </a:gsLst>
                <a:lin ang="2700000" scaled="1"/>
              </a:gradFill>
              <a:ln w="9525">
                <a:noFill/>
                <a:miter lim="800000"/>
                <a:headEnd/>
                <a:tailEnd/>
              </a:ln>
              <a:effectLst/>
              <a:scene3d>
                <a:camera prst="perspectiveRight" fov="7200000">
                  <a:rot lat="0" lon="20700000" rev="0"/>
                </a:camera>
                <a:lightRig rig="legacyHarsh3" dir="b"/>
              </a:scene3d>
              <a:sp3d extrusionH="290500" prstMaterial="legacyMetal">
                <a:bevelB w="13500" h="13500" prst="angle"/>
                <a:extrusionClr>
                  <a:srgbClr val="AAAD25"/>
                </a:extrusionClr>
              </a:sp3d>
            </p:spPr>
            <p:txBody>
              <a:bodyPr wrap="none" anchor="ctr">
                <a:flatTx/>
              </a:bodyPr>
              <a:lstStyle/>
              <a:p>
                <a:pPr algn="r" defTabSz="914364">
                  <a:defRPr/>
                </a:pPr>
                <a:endParaRPr lang="zh-CN" altLang="en-US" kern="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10" name="AutoShape 7">
                <a:extLst>
                  <a:ext uri="{FF2B5EF4-FFF2-40B4-BE49-F238E27FC236}">
                    <a16:creationId xmlns:a16="http://schemas.microsoft.com/office/drawing/2014/main" xmlns="" id="{6FA6B7D4-0969-4777-B414-CBA0BE8DBAB1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rot="5400000">
                <a:off x="1153937" y="3811927"/>
                <a:ext cx="1296143" cy="1296143"/>
              </a:xfrm>
              <a:custGeom>
                <a:avLst/>
                <a:gdLst>
                  <a:gd name="G0" fmla="+- 0 0 0"/>
                  <a:gd name="G1" fmla="+- -3863678 0 0"/>
                  <a:gd name="G2" fmla="+- 0 0 -3863678"/>
                  <a:gd name="G3" fmla="+- 10800 0 0"/>
                  <a:gd name="G4" fmla="+- 0 0 0"/>
                  <a:gd name="T0" fmla="*/ 360 256 1"/>
                  <a:gd name="T1" fmla="*/ 0 256 1"/>
                  <a:gd name="G5" fmla="+- G2 T0 T1"/>
                  <a:gd name="G6" fmla="?: G2 G2 G5"/>
                  <a:gd name="G7" fmla="+- 0 0 G6"/>
                  <a:gd name="G8" fmla="+- 7330 0 0"/>
                  <a:gd name="G9" fmla="+- 0 0 -3863678"/>
                  <a:gd name="G10" fmla="+- 7330 0 2700"/>
                  <a:gd name="G11" fmla="cos G10 0"/>
                  <a:gd name="G12" fmla="sin G10 0"/>
                  <a:gd name="G13" fmla="cos 13500 0"/>
                  <a:gd name="G14" fmla="sin 13500 0"/>
                  <a:gd name="G15" fmla="+- G11 10800 0"/>
                  <a:gd name="G16" fmla="+- G12 10800 0"/>
                  <a:gd name="G17" fmla="+- G13 10800 0"/>
                  <a:gd name="G18" fmla="+- G14 10800 0"/>
                  <a:gd name="G19" fmla="*/ 7330 1 2"/>
                  <a:gd name="G20" fmla="+- G19 5400 0"/>
                  <a:gd name="G21" fmla="cos G20 0"/>
                  <a:gd name="G22" fmla="sin G20 0"/>
                  <a:gd name="G23" fmla="+- G21 10800 0"/>
                  <a:gd name="G24" fmla="+- G12 G23 G22"/>
                  <a:gd name="G25" fmla="+- G22 G23 G11"/>
                  <a:gd name="G26" fmla="cos 10800 0"/>
                  <a:gd name="G27" fmla="sin 10800 0"/>
                  <a:gd name="G28" fmla="cos 7330 0"/>
                  <a:gd name="G29" fmla="sin 7330 0"/>
                  <a:gd name="G30" fmla="+- G26 10800 0"/>
                  <a:gd name="G31" fmla="+- G27 10800 0"/>
                  <a:gd name="G32" fmla="+- G28 10800 0"/>
                  <a:gd name="G33" fmla="+- G29 10800 0"/>
                  <a:gd name="G34" fmla="+- G19 5400 0"/>
                  <a:gd name="G35" fmla="cos G34 -3863678"/>
                  <a:gd name="G36" fmla="sin G34 -3863678"/>
                  <a:gd name="G37" fmla="+/ -3863678 0 2"/>
                  <a:gd name="T2" fmla="*/ 180 256 1"/>
                  <a:gd name="T3" fmla="*/ 0 256 1"/>
                  <a:gd name="G38" fmla="+- G37 T2 T3"/>
                  <a:gd name="G39" fmla="?: G2 G37 G38"/>
                  <a:gd name="G40" fmla="cos 10800 G39"/>
                  <a:gd name="G41" fmla="sin 10800 G39"/>
                  <a:gd name="G42" fmla="cos 7330 G39"/>
                  <a:gd name="G43" fmla="sin 7330 G39"/>
                  <a:gd name="G44" fmla="+- G40 10800 0"/>
                  <a:gd name="G45" fmla="+- G41 10800 0"/>
                  <a:gd name="G46" fmla="+- G42 10800 0"/>
                  <a:gd name="G47" fmla="+- G43 10800 0"/>
                  <a:gd name="G48" fmla="+- G35 10800 0"/>
                  <a:gd name="G49" fmla="+- G36 10800 0"/>
                  <a:gd name="T4" fmla="*/ 20201 w 21600"/>
                  <a:gd name="T5" fmla="*/ 5485 h 21600"/>
                  <a:gd name="T6" fmla="*/ 15474 w 21600"/>
                  <a:gd name="T7" fmla="*/ 3033 h 21600"/>
                  <a:gd name="T8" fmla="*/ 17181 w 21600"/>
                  <a:gd name="T9" fmla="*/ 7193 h 21600"/>
                  <a:gd name="T10" fmla="*/ 24300 w 21600"/>
                  <a:gd name="T11" fmla="*/ 10800 h 21600"/>
                  <a:gd name="T12" fmla="*/ 19865 w 21600"/>
                  <a:gd name="T13" fmla="*/ 15235 h 21600"/>
                  <a:gd name="T14" fmla="*/ 15430 w 21600"/>
                  <a:gd name="T15" fmla="*/ 10800 h 21600"/>
                  <a:gd name="T16" fmla="*/ 3163 w 21600"/>
                  <a:gd name="T17" fmla="*/ 3163 h 21600"/>
                  <a:gd name="T18" fmla="*/ 18437 w 21600"/>
                  <a:gd name="T19" fmla="*/ 18437 h 21600"/>
                </a:gdLst>
                <a:ahLst/>
                <a:cxnLst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T16" t="T17" r="T18" b="T19"/>
                <a:pathLst>
                  <a:path w="21600" h="21600">
                    <a:moveTo>
                      <a:pt x="18130" y="10800"/>
                    </a:moveTo>
                    <a:cubicBezTo>
                      <a:pt x="18130" y="8228"/>
                      <a:pt x="16782" y="5845"/>
                      <a:pt x="14580" y="4519"/>
                    </a:cubicBezTo>
                    <a:lnTo>
                      <a:pt x="16369" y="1546"/>
                    </a:lnTo>
                    <a:cubicBezTo>
                      <a:pt x="19615" y="3500"/>
                      <a:pt x="21599" y="7011"/>
                      <a:pt x="21600" y="10799"/>
                    </a:cubicBezTo>
                    <a:lnTo>
                      <a:pt x="21600" y="10800"/>
                    </a:lnTo>
                    <a:lnTo>
                      <a:pt x="24300" y="10800"/>
                    </a:lnTo>
                    <a:lnTo>
                      <a:pt x="19865" y="15235"/>
                    </a:lnTo>
                    <a:lnTo>
                      <a:pt x="15430" y="10800"/>
                    </a:lnTo>
                    <a:lnTo>
                      <a:pt x="18130" y="1080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3399FF"/>
                  </a:gs>
                  <a:gs pos="50000">
                    <a:srgbClr val="93AEE5"/>
                  </a:gs>
                  <a:gs pos="100000">
                    <a:srgbClr val="5983D7">
                      <a:gamma/>
                      <a:shade val="60392"/>
                      <a:invGamma/>
                    </a:srgbClr>
                  </a:gs>
                </a:gsLst>
                <a:lin ang="2700000" scaled="1"/>
              </a:gradFill>
              <a:ln w="9525">
                <a:noFill/>
                <a:miter lim="800000"/>
                <a:headEnd/>
                <a:tailEnd/>
              </a:ln>
              <a:effectLst/>
              <a:scene3d>
                <a:camera prst="perspectiveBelow" fov="7200000"/>
                <a:lightRig rig="legacyHarsh3" dir="b"/>
              </a:scene3d>
              <a:sp3d extrusionH="290500" prstMaterial="legacyMetal">
                <a:bevelT w="13500" h="13500" prst="angle"/>
                <a:bevelB w="13500" h="13500" prst="angle"/>
                <a:extrusionClr>
                  <a:srgbClr val="5983D7"/>
                </a:extrusionClr>
              </a:sp3d>
            </p:spPr>
            <p:txBody>
              <a:bodyPr wrap="none" anchor="ctr">
                <a:flatTx/>
              </a:bodyPr>
              <a:lstStyle/>
              <a:p>
                <a:pPr algn="r" defTabSz="914364">
                  <a:defRPr/>
                </a:pPr>
                <a:endParaRPr lang="zh-CN" altLang="en-US" ker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11" name="AutoShape 8">
                <a:extLst>
                  <a:ext uri="{FF2B5EF4-FFF2-40B4-BE49-F238E27FC236}">
                    <a16:creationId xmlns:a16="http://schemas.microsoft.com/office/drawing/2014/main" xmlns="" id="{82F576AB-F731-4160-933E-358EED01770F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94395" y="3758335"/>
                <a:ext cx="1296143" cy="1296143"/>
              </a:xfrm>
              <a:custGeom>
                <a:avLst/>
                <a:gdLst>
                  <a:gd name="G0" fmla="+- -68763 0 0"/>
                  <a:gd name="G1" fmla="+- -3981460 0 0"/>
                  <a:gd name="G2" fmla="+- -68763 0 -3981460"/>
                  <a:gd name="G3" fmla="+- 10800 0 0"/>
                  <a:gd name="G4" fmla="+- 0 0 -68763"/>
                  <a:gd name="T0" fmla="*/ 360 256 1"/>
                  <a:gd name="T1" fmla="*/ 0 256 1"/>
                  <a:gd name="G5" fmla="+- G2 T0 T1"/>
                  <a:gd name="G6" fmla="?: G2 G2 G5"/>
                  <a:gd name="G7" fmla="+- 0 0 G6"/>
                  <a:gd name="G8" fmla="+- 7263 0 0"/>
                  <a:gd name="G9" fmla="+- 0 0 -3981460"/>
                  <a:gd name="G10" fmla="+- 7263 0 2700"/>
                  <a:gd name="G11" fmla="cos G10 -68763"/>
                  <a:gd name="G12" fmla="sin G10 -68763"/>
                  <a:gd name="G13" fmla="cos 13500 -68763"/>
                  <a:gd name="G14" fmla="sin 13500 -68763"/>
                  <a:gd name="G15" fmla="+- G11 10800 0"/>
                  <a:gd name="G16" fmla="+- G12 10800 0"/>
                  <a:gd name="G17" fmla="+- G13 10800 0"/>
                  <a:gd name="G18" fmla="+- G14 10800 0"/>
                  <a:gd name="G19" fmla="*/ 7263 1 2"/>
                  <a:gd name="G20" fmla="+- G19 5400 0"/>
                  <a:gd name="G21" fmla="cos G20 -68763"/>
                  <a:gd name="G22" fmla="sin G20 -68763"/>
                  <a:gd name="G23" fmla="+- G21 10800 0"/>
                  <a:gd name="G24" fmla="+- G12 G23 G22"/>
                  <a:gd name="G25" fmla="+- G22 G23 G11"/>
                  <a:gd name="G26" fmla="cos 10800 -68763"/>
                  <a:gd name="G27" fmla="sin 10800 -68763"/>
                  <a:gd name="G28" fmla="cos 7263 -68763"/>
                  <a:gd name="G29" fmla="sin 7263 -68763"/>
                  <a:gd name="G30" fmla="+- G26 10800 0"/>
                  <a:gd name="G31" fmla="+- G27 10800 0"/>
                  <a:gd name="G32" fmla="+- G28 10800 0"/>
                  <a:gd name="G33" fmla="+- G29 10800 0"/>
                  <a:gd name="G34" fmla="+- G19 5400 0"/>
                  <a:gd name="G35" fmla="cos G34 -3981460"/>
                  <a:gd name="G36" fmla="sin G34 -3981460"/>
                  <a:gd name="G37" fmla="+/ -3981460 -68763 2"/>
                  <a:gd name="T2" fmla="*/ 180 256 1"/>
                  <a:gd name="T3" fmla="*/ 0 256 1"/>
                  <a:gd name="G38" fmla="+- G37 T2 T3"/>
                  <a:gd name="G39" fmla="?: G2 G37 G38"/>
                  <a:gd name="G40" fmla="cos 10800 G39"/>
                  <a:gd name="G41" fmla="sin 10800 G39"/>
                  <a:gd name="G42" fmla="cos 7263 G39"/>
                  <a:gd name="G43" fmla="sin 7263 G39"/>
                  <a:gd name="G44" fmla="+- G40 10800 0"/>
                  <a:gd name="G45" fmla="+- G41 10800 0"/>
                  <a:gd name="G46" fmla="+- G42 10800 0"/>
                  <a:gd name="G47" fmla="+- G43 10800 0"/>
                  <a:gd name="G48" fmla="+- G35 10800 0"/>
                  <a:gd name="G49" fmla="+- G36 10800 0"/>
                  <a:gd name="T4" fmla="*/ 20067 w 21600"/>
                  <a:gd name="T5" fmla="*/ 5253 h 21600"/>
                  <a:gd name="T6" fmla="*/ 15212 w 21600"/>
                  <a:gd name="T7" fmla="*/ 2919 h 21600"/>
                  <a:gd name="T8" fmla="*/ 17032 w 21600"/>
                  <a:gd name="T9" fmla="*/ 7070 h 21600"/>
                  <a:gd name="T10" fmla="*/ 24297 w 21600"/>
                  <a:gd name="T11" fmla="*/ 10552 h 21600"/>
                  <a:gd name="T12" fmla="*/ 19912 w 21600"/>
                  <a:gd name="T13" fmla="*/ 15102 h 21600"/>
                  <a:gd name="T14" fmla="*/ 15362 w 21600"/>
                  <a:gd name="T15" fmla="*/ 10716 h 21600"/>
                  <a:gd name="T16" fmla="*/ 3163 w 21600"/>
                  <a:gd name="T17" fmla="*/ 3163 h 21600"/>
                  <a:gd name="T18" fmla="*/ 18437 w 21600"/>
                  <a:gd name="T19" fmla="*/ 18437 h 21600"/>
                </a:gdLst>
                <a:ahLst/>
                <a:cxnLst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T16" t="T17" r="T18" b="T19"/>
                <a:pathLst>
                  <a:path w="21600" h="21600">
                    <a:moveTo>
                      <a:pt x="18061" y="10667"/>
                    </a:moveTo>
                    <a:cubicBezTo>
                      <a:pt x="18014" y="8086"/>
                      <a:pt x="16600" y="5724"/>
                      <a:pt x="14348" y="4462"/>
                    </a:cubicBezTo>
                    <a:lnTo>
                      <a:pt x="16076" y="1376"/>
                    </a:lnTo>
                    <a:cubicBezTo>
                      <a:pt x="19425" y="3252"/>
                      <a:pt x="21527" y="6764"/>
                      <a:pt x="21598" y="10602"/>
                    </a:cubicBezTo>
                    <a:lnTo>
                      <a:pt x="24297" y="10552"/>
                    </a:lnTo>
                    <a:lnTo>
                      <a:pt x="19912" y="15102"/>
                    </a:lnTo>
                    <a:lnTo>
                      <a:pt x="15362" y="10716"/>
                    </a:lnTo>
                    <a:lnTo>
                      <a:pt x="18061" y="10667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9933"/>
                  </a:gs>
                  <a:gs pos="50000">
                    <a:srgbClr val="FFAD69"/>
                  </a:gs>
                  <a:gs pos="100000">
                    <a:srgbClr val="F26D00">
                      <a:gamma/>
                      <a:shade val="60392"/>
                      <a:invGamma/>
                    </a:srgbClr>
                  </a:gs>
                </a:gsLst>
                <a:lin ang="2700000" scaled="1"/>
              </a:gradFill>
              <a:ln w="9525">
                <a:noFill/>
                <a:miter lim="800000"/>
                <a:headEnd/>
                <a:tailEnd/>
              </a:ln>
              <a:effectLst/>
              <a:scene3d>
                <a:camera prst="perspectiveLeft" fov="7200000">
                  <a:rot lat="0" lon="900000" rev="0"/>
                </a:camera>
                <a:lightRig rig="legacyHarsh3" dir="b"/>
              </a:scene3d>
              <a:sp3d extrusionH="290500" prstMaterial="legacyMetal">
                <a:bevelT w="13500" h="13500" prst="angle"/>
                <a:bevelB w="13500" h="13500" prst="angle"/>
                <a:extrusionClr>
                  <a:srgbClr val="F26D00"/>
                </a:extrusionClr>
              </a:sp3d>
            </p:spPr>
            <p:txBody>
              <a:bodyPr wrap="none" anchor="ctr">
                <a:flatTx/>
              </a:bodyPr>
              <a:lstStyle/>
              <a:p>
                <a:pPr algn="r" defTabSz="914364">
                  <a:defRPr/>
                </a:pPr>
                <a:endParaRPr lang="zh-CN" altLang="en-US" kern="0">
                  <a:solidFill>
                    <a:srgbClr val="000000"/>
                  </a:solidFill>
                </a:endParaRPr>
              </a:p>
            </p:txBody>
          </p:sp>
        </p:grp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xmlns="" id="{25451212-D27F-4559-9E35-7AA1DF722DC0}"/>
              </a:ext>
            </a:extLst>
          </p:cNvPr>
          <p:cNvGrpSpPr/>
          <p:nvPr/>
        </p:nvGrpSpPr>
        <p:grpSpPr>
          <a:xfrm>
            <a:off x="1837078" y="1290919"/>
            <a:ext cx="5703144" cy="1550393"/>
            <a:chOff x="1393122" y="423992"/>
            <a:chExt cx="4752620" cy="1291994"/>
          </a:xfrm>
        </p:grpSpPr>
        <p:sp>
          <p:nvSpPr>
            <p:cNvPr id="157" name="弧形 156">
              <a:extLst>
                <a:ext uri="{FF2B5EF4-FFF2-40B4-BE49-F238E27FC236}">
                  <a16:creationId xmlns:a16="http://schemas.microsoft.com/office/drawing/2014/main" xmlns="" id="{115A0230-C34C-45D5-A9DE-8957DE4F0B6B}"/>
                </a:ext>
              </a:extLst>
            </p:cNvPr>
            <p:cNvSpPr/>
            <p:nvPr/>
          </p:nvSpPr>
          <p:spPr>
            <a:xfrm rot="10800000" flipV="1">
              <a:off x="1393122" y="440240"/>
              <a:ext cx="4752620" cy="1275746"/>
            </a:xfrm>
            <a:prstGeom prst="arc">
              <a:avLst>
                <a:gd name="adj1" fmla="val 11163390"/>
                <a:gd name="adj2" fmla="val 21206365"/>
              </a:avLst>
            </a:prstGeom>
            <a:ln w="12700">
              <a:solidFill>
                <a:srgbClr val="FF9900"/>
              </a:solidFill>
              <a:prstDash val="solid"/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58" name="文本框 157">
              <a:extLst>
                <a:ext uri="{FF2B5EF4-FFF2-40B4-BE49-F238E27FC236}">
                  <a16:creationId xmlns:a16="http://schemas.microsoft.com/office/drawing/2014/main" xmlns="" id="{C0686C2D-6E6C-47DE-8365-801B0A1C9513}"/>
                </a:ext>
              </a:extLst>
            </p:cNvPr>
            <p:cNvSpPr txBox="1"/>
            <p:nvPr/>
          </p:nvSpPr>
          <p:spPr>
            <a:xfrm>
              <a:off x="3457814" y="423992"/>
              <a:ext cx="887368" cy="3590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2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P</a:t>
              </a:r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  <a:sym typeface="Wingdings" panose="05000000000000000000" pitchFamily="2" charset="2"/>
                </a:rPr>
                <a:t> </a:t>
              </a:r>
              <a:r>
                <a:rPr lang="en-US" altLang="zh-CN" sz="22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Wingdings" panose="05000000000000000000" pitchFamily="2" charset="2"/>
                </a:rPr>
                <a:t>C</a:t>
              </a:r>
              <a:endParaRPr lang="zh-CN" altLang="en-US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32" name="文本框 131">
            <a:extLst>
              <a:ext uri="{FF2B5EF4-FFF2-40B4-BE49-F238E27FC236}">
                <a16:creationId xmlns:a16="http://schemas.microsoft.com/office/drawing/2014/main" xmlns="" id="{A2090A5F-D678-4187-AA0E-48D24DDFE0D4}"/>
              </a:ext>
            </a:extLst>
          </p:cNvPr>
          <p:cNvSpPr txBox="1"/>
          <p:nvPr/>
        </p:nvSpPr>
        <p:spPr>
          <a:xfrm>
            <a:off x="5058970" y="4599619"/>
            <a:ext cx="232225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200" b="1" dirty="0">
                <a:solidFill>
                  <a:srgbClr val="D6148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ffline </a:t>
            </a:r>
            <a:r>
              <a:rPr lang="en-US" altLang="zh-CN" sz="2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200" b="1" dirty="0">
                <a:solidFill>
                  <a:srgbClr val="D4138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nline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xmlns="" id="{A3544AF2-11C8-4D6B-968D-D116F8E0EE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Innovative </a:t>
            </a:r>
            <a:r>
              <a:rPr lang="zh-CN" altLang="en-US" dirty="0" smtClean="0"/>
              <a:t>Technology</a:t>
            </a:r>
            <a:endParaRPr lang="zh-CN" altLang="en-US" dirty="0"/>
          </a:p>
        </p:txBody>
      </p:sp>
      <p:sp>
        <p:nvSpPr>
          <p:cNvPr id="108" name="文本框 12">
            <a:extLst>
              <a:ext uri="{FF2B5EF4-FFF2-40B4-BE49-F238E27FC236}">
                <a16:creationId xmlns:a16="http://schemas.microsoft.com/office/drawing/2014/main" xmlns="" id="{5ED56C7A-1901-4815-9EB5-2F51CB6BAF7F}"/>
              </a:ext>
            </a:extLst>
          </p:cNvPr>
          <p:cNvSpPr txBox="1"/>
          <p:nvPr/>
        </p:nvSpPr>
        <p:spPr>
          <a:xfrm>
            <a:off x="7116133" y="2749211"/>
            <a:ext cx="1875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spc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资产无形 自由流转</a:t>
            </a:r>
          </a:p>
        </p:txBody>
      </p:sp>
      <p:grpSp>
        <p:nvGrpSpPr>
          <p:cNvPr id="109" name="组合 343">
            <a:extLst>
              <a:ext uri="{FF2B5EF4-FFF2-40B4-BE49-F238E27FC236}">
                <a16:creationId xmlns:a16="http://schemas.microsoft.com/office/drawing/2014/main" xmlns="" id="{41D91EDE-45BA-4A63-97D1-4B2EB8D49552}"/>
              </a:ext>
            </a:extLst>
          </p:cNvPr>
          <p:cNvGrpSpPr/>
          <p:nvPr/>
        </p:nvGrpSpPr>
        <p:grpSpPr>
          <a:xfrm>
            <a:off x="9473507" y="2863993"/>
            <a:ext cx="1861154" cy="2040697"/>
            <a:chOff x="9715294" y="1727594"/>
            <a:chExt cx="1766490" cy="2120150"/>
          </a:xfrm>
        </p:grpSpPr>
        <p:sp>
          <p:nvSpPr>
            <p:cNvPr id="110" name="标注: 线形(带边框和强调线) 39">
              <a:extLst>
                <a:ext uri="{FF2B5EF4-FFF2-40B4-BE49-F238E27FC236}">
                  <a16:creationId xmlns:a16="http://schemas.microsoft.com/office/drawing/2014/main" xmlns="" id="{D64D926F-F0F3-43F6-A5C3-0FD0D71BAA3D}"/>
                </a:ext>
              </a:extLst>
            </p:cNvPr>
            <p:cNvSpPr/>
            <p:nvPr/>
          </p:nvSpPr>
          <p:spPr>
            <a:xfrm>
              <a:off x="9771646" y="1727594"/>
              <a:ext cx="1631736" cy="2120150"/>
            </a:xfrm>
            <a:prstGeom prst="accentBorderCallout1">
              <a:avLst>
                <a:gd name="adj1" fmla="val 20980"/>
                <a:gd name="adj2" fmla="val -8333"/>
                <a:gd name="adj3" fmla="val 8079"/>
                <a:gd name="adj4" fmla="val -37965"/>
              </a:avLst>
            </a:prstGeom>
            <a:noFill/>
            <a:ln w="19050">
              <a:solidFill>
                <a:srgbClr val="FE944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1" name="文本框 40">
              <a:extLst>
                <a:ext uri="{FF2B5EF4-FFF2-40B4-BE49-F238E27FC236}">
                  <a16:creationId xmlns:a16="http://schemas.microsoft.com/office/drawing/2014/main" xmlns="" id="{03C0F8C1-4F41-4936-A0EE-7195A06F4066}"/>
                </a:ext>
              </a:extLst>
            </p:cNvPr>
            <p:cNvSpPr txBox="1"/>
            <p:nvPr/>
          </p:nvSpPr>
          <p:spPr>
            <a:xfrm>
              <a:off x="9793697" y="2250691"/>
              <a:ext cx="1609685" cy="15348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9381" indent="-179381">
                <a:spcBef>
                  <a:spcPts val="600"/>
                </a:spcBef>
                <a:buFont typeface="Wingdings" panose="05000000000000000000" pitchFamily="2" charset="2"/>
                <a:buChar char="ü"/>
              </a:pP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技术升级迭代</a:t>
              </a:r>
              <a:endPara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179381" indent="-179381">
                <a:spcBef>
                  <a:spcPts val="600"/>
                </a:spcBef>
                <a:buFont typeface="Wingdings" panose="05000000000000000000" pitchFamily="2" charset="2"/>
                <a:buChar char="ü"/>
              </a:pP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目标功能实现</a:t>
              </a:r>
              <a:endPara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179381" indent="-179381">
                <a:spcBef>
                  <a:spcPts val="600"/>
                </a:spcBef>
                <a:buFont typeface="Wingdings" panose="05000000000000000000" pitchFamily="2" charset="2"/>
                <a:buChar char="ü"/>
              </a:pP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短期资源爆发</a:t>
              </a:r>
              <a:endPara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179381" indent="-179381">
                <a:spcBef>
                  <a:spcPts val="600"/>
                </a:spcBef>
                <a:buFont typeface="Wingdings" panose="05000000000000000000" pitchFamily="2" charset="2"/>
                <a:buChar char="ü"/>
              </a:pPr>
              <a:r>
                <a:rPr lang="en-US" altLang="zh-CN" sz="1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Risk Control</a:t>
              </a:r>
              <a:endPara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179381" indent="-179381">
                <a:spcBef>
                  <a:spcPts val="600"/>
                </a:spcBef>
                <a:buFont typeface="Wingdings" panose="05000000000000000000" pitchFamily="2" charset="2"/>
                <a:buChar char="ü"/>
              </a:pP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成本优化</a:t>
              </a:r>
              <a:endPara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2" name="文本框 130">
              <a:extLst>
                <a:ext uri="{FF2B5EF4-FFF2-40B4-BE49-F238E27FC236}">
                  <a16:creationId xmlns:a16="http://schemas.microsoft.com/office/drawing/2014/main" xmlns="" id="{86923C12-2AA7-423C-8EB2-0112BC53C927}"/>
                </a:ext>
              </a:extLst>
            </p:cNvPr>
            <p:cNvSpPr txBox="1"/>
            <p:nvPr/>
          </p:nvSpPr>
          <p:spPr>
            <a:xfrm>
              <a:off x="9715294" y="1823032"/>
              <a:ext cx="1766490" cy="3197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zh-CN" altLang="en-US" sz="1400" b="1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平台更换</a:t>
              </a:r>
              <a:r>
                <a:rPr lang="en-US" altLang="zh-CN" sz="1400" b="1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</a:t>
              </a:r>
              <a:r>
                <a:rPr lang="zh-CN" altLang="en-US" sz="1400" b="1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资产迁移</a:t>
              </a:r>
              <a:endParaRPr lang="en-US" altLang="zh-CN" sz="14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13" name="文本框 59">
            <a:extLst>
              <a:ext uri="{FF2B5EF4-FFF2-40B4-BE49-F238E27FC236}">
                <a16:creationId xmlns:a16="http://schemas.microsoft.com/office/drawing/2014/main" xmlns="" id="{DCC93BD1-7A5C-4940-A25F-D2B8A897A98E}"/>
              </a:ext>
            </a:extLst>
          </p:cNvPr>
          <p:cNvSpPr txBox="1"/>
          <p:nvPr/>
        </p:nvSpPr>
        <p:spPr>
          <a:xfrm>
            <a:off x="7458756" y="5607468"/>
            <a:ext cx="2331087" cy="369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任意平台 全栈式方案</a:t>
            </a:r>
          </a:p>
        </p:txBody>
      </p:sp>
    </p:spTree>
    <p:extLst>
      <p:ext uri="{BB962C8B-B14F-4D97-AF65-F5344CB8AC3E}">
        <p14:creationId xmlns:p14="http://schemas.microsoft.com/office/powerpoint/2010/main" val="1667586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3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38" grpId="0" animBg="1"/>
      <p:bldP spid="12" grpId="0"/>
      <p:bldP spid="132" grpId="0"/>
      <p:bldP spid="108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9">
            <a:extLst>
              <a:ext uri="{FF2B5EF4-FFF2-40B4-BE49-F238E27FC236}">
                <a16:creationId xmlns:a16="http://schemas.microsoft.com/office/drawing/2014/main" xmlns="" id="{9A582974-1F23-4A7F-A4BC-176EC922A14D}"/>
              </a:ext>
            </a:extLst>
          </p:cNvPr>
          <p:cNvSpPr/>
          <p:nvPr/>
        </p:nvSpPr>
        <p:spPr>
          <a:xfrm>
            <a:off x="2309645" y="1685723"/>
            <a:ext cx="7457719" cy="2270680"/>
          </a:xfrm>
          <a:prstGeom prst="rect">
            <a:avLst/>
          </a:prstGeom>
          <a:noFill/>
          <a:ln w="38100" cap="rnd">
            <a:solidFill>
              <a:schemeClr val="tx1"/>
            </a:solidFill>
            <a:prstDash val="solid"/>
            <a:rou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44"/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xmlns="" id="{352C25D2-2615-4A32-90AF-277A2FE0CAA1}"/>
              </a:ext>
            </a:extLst>
          </p:cNvPr>
          <p:cNvSpPr txBox="1"/>
          <p:nvPr/>
        </p:nvSpPr>
        <p:spPr>
          <a:xfrm>
            <a:off x="2309644" y="2520981"/>
            <a:ext cx="74577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spc="266" dirty="0" smtClean="0">
                <a:solidFill>
                  <a:srgbClr val="B4296A"/>
                </a:solidFill>
                <a:latin typeface="华文琥珀" panose="02010800040101010101" pitchFamily="2" charset="-122"/>
                <a:ea typeface="华文琥珀" panose="02010800040101010101" pitchFamily="2" charset="-122"/>
              </a:rPr>
              <a:t>Technical</a:t>
            </a:r>
            <a:r>
              <a:rPr lang="en-US" altLang="zh-CN" sz="2800" spc="266" dirty="0" smtClean="0">
                <a:solidFill>
                  <a:srgbClr val="B4296A"/>
                </a:solidFill>
                <a:latin typeface="华文琥珀" panose="02010800040101010101" pitchFamily="2" charset="-122"/>
                <a:ea typeface="华文琥珀" panose="02010800040101010101" pitchFamily="2" charset="-122"/>
              </a:rPr>
              <a:t> Explanation &amp; </a:t>
            </a:r>
            <a:r>
              <a:rPr lang="zh-CN" altLang="en-US" sz="2800" spc="266" dirty="0" smtClean="0">
                <a:solidFill>
                  <a:srgbClr val="B4296A"/>
                </a:solidFill>
                <a:latin typeface="华文琥珀" panose="02010800040101010101" pitchFamily="2" charset="-122"/>
                <a:ea typeface="华文琥珀" panose="02010800040101010101" pitchFamily="2" charset="-122"/>
              </a:rPr>
              <a:t>Reference</a:t>
            </a:r>
            <a:endParaRPr lang="zh-CN" altLang="en-US" sz="2800" spc="266" dirty="0">
              <a:solidFill>
                <a:srgbClr val="B4296A"/>
              </a:solidFill>
              <a:latin typeface="华文琥珀" panose="02010800040101010101" pitchFamily="2" charset="-122"/>
              <a:ea typeface="华文琥珀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681809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2765525" y="4834472"/>
            <a:ext cx="8948692" cy="848297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pPr algn="ctr"/>
            <a:r>
              <a:rPr kumimoji="1" lang="en-US" altLang="zh-CN" sz="1600" dirty="0">
                <a:solidFill>
                  <a:srgbClr val="0099A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Storage +</a:t>
            </a:r>
            <a:endParaRPr kumimoji="1" lang="zh-CN" altLang="en-US" sz="1600" dirty="0">
              <a:solidFill>
                <a:srgbClr val="0099A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9447458" y="5886755"/>
            <a:ext cx="1456544" cy="635975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kumimoji="1"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Storage</a:t>
            </a:r>
          </a:p>
          <a:p>
            <a:pPr algn="ctr"/>
            <a:r>
              <a:rPr kumimoji="1"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on</a:t>
            </a:r>
            <a:r>
              <a:rPr kumimoji="1"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Cloud</a:t>
            </a:r>
            <a:endParaRPr kumimoji="1"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765525" y="5876399"/>
            <a:ext cx="1499390" cy="646331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Software-defined </a:t>
            </a:r>
            <a:r>
              <a:rPr kumimoji="1"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storage</a:t>
            </a:r>
            <a:endParaRPr kumimoji="1"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kumimoji="1"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ZFS</a:t>
            </a:r>
            <a:endParaRPr kumimoji="1"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436008" y="5876399"/>
            <a:ext cx="1474721" cy="646331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Software-defined </a:t>
            </a:r>
            <a:r>
              <a:rPr kumimoji="1"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storage</a:t>
            </a:r>
            <a:endParaRPr kumimoji="1"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kumimoji="1" lang="en-US" altLang="zh-CN" sz="12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Ceph</a:t>
            </a:r>
            <a:endParaRPr kumimoji="1"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106491" y="5876399"/>
            <a:ext cx="1340528" cy="646331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Traditional </a:t>
            </a:r>
            <a:r>
              <a:rPr kumimoji="1"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storage</a:t>
            </a:r>
            <a:endParaRPr kumimoji="1"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kumimoji="1"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FCSAN</a:t>
            </a:r>
            <a:endParaRPr kumimoji="1"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7776975" y="5876399"/>
            <a:ext cx="1340528" cy="52322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Cloud</a:t>
            </a:r>
          </a:p>
          <a:p>
            <a:pPr algn="ctr"/>
            <a:r>
              <a:rPr kumimoji="1"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Storage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11097879" y="6020092"/>
            <a:ext cx="596276" cy="307777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 anchor="ctr" anchorCtr="0">
            <a:spAutoFit/>
          </a:bodyPr>
          <a:lstStyle/>
          <a:p>
            <a:pPr algn="ctr"/>
            <a:r>
              <a:rPr kumimoji="1" lang="mr-IN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...</a:t>
            </a:r>
            <a:endParaRPr kumimoji="1"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6106492" y="1006056"/>
            <a:ext cx="3011011" cy="3435244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pPr algn="ctr"/>
            <a:r>
              <a:rPr kumimoji="1"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Recovery</a:t>
            </a:r>
            <a:endParaRPr kumimoji="1"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kumimoji="1"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kumimoji="1"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bstraction </a:t>
            </a:r>
            <a:r>
              <a:rPr kumimoji="1"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layer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9447458" y="1011818"/>
            <a:ext cx="2266759" cy="3429482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pPr algn="ctr"/>
            <a:r>
              <a:rPr kumimoji="1"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Migration</a:t>
            </a:r>
            <a:endParaRPr kumimoji="1"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1" name="组 60"/>
          <p:cNvGrpSpPr/>
          <p:nvPr/>
        </p:nvGrpSpPr>
        <p:grpSpPr>
          <a:xfrm>
            <a:off x="2765526" y="1006057"/>
            <a:ext cx="3011011" cy="3435945"/>
            <a:chOff x="2752078" y="1047565"/>
            <a:chExt cx="3011011" cy="3435944"/>
          </a:xfrm>
        </p:grpSpPr>
        <p:sp>
          <p:nvSpPr>
            <p:cNvPr id="19" name="文本框 18"/>
            <p:cNvSpPr txBox="1"/>
            <p:nvPr/>
          </p:nvSpPr>
          <p:spPr>
            <a:xfrm>
              <a:off x="2752078" y="1047565"/>
              <a:ext cx="3011011" cy="3435944"/>
            </a:xfrm>
            <a:prstGeom prst="rect">
              <a:avLst/>
            </a:prstGeom>
            <a:noFill/>
            <a:ln>
              <a:solidFill>
                <a:schemeClr val="accent4"/>
              </a:solidFill>
            </a:ln>
          </p:spPr>
          <p:txBody>
            <a:bodyPr wrap="square" rtlCol="0">
              <a:noAutofit/>
            </a:bodyPr>
            <a:lstStyle/>
            <a:p>
              <a:pPr algn="ctr"/>
              <a:r>
                <a:rPr kumimoji="1" lang="zh-CN" altLang="en-US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Protection</a:t>
              </a:r>
              <a:endParaRPr kumimoji="1"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kumimoji="1"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A</a:t>
              </a:r>
              <a:r>
                <a:rPr kumimoji="1" lang="zh-CN" altLang="en-US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bstraction layer</a:t>
              </a:r>
              <a:endParaRPr kumimoji="1"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3027224" y="3995691"/>
              <a:ext cx="1175551" cy="292388"/>
            </a:xfrm>
            <a:prstGeom prst="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3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Agent</a:t>
              </a:r>
              <a:endParaRPr kumimoji="1" lang="zh-CN" altLang="en-US" sz="13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60" name="组 59"/>
            <p:cNvGrpSpPr/>
            <p:nvPr/>
          </p:nvGrpSpPr>
          <p:grpSpPr>
            <a:xfrm>
              <a:off x="3214552" y="1585393"/>
              <a:ext cx="2093403" cy="2273225"/>
              <a:chOff x="3262235" y="1186762"/>
              <a:chExt cx="2093403" cy="2273225"/>
            </a:xfrm>
          </p:grpSpPr>
          <p:pic>
            <p:nvPicPr>
              <p:cNvPr id="25" name="图形 119" descr="计算机">
                <a:extLst>
                  <a:ext uri="{FF2B5EF4-FFF2-40B4-BE49-F238E27FC236}">
                    <a16:creationId xmlns:a16="http://schemas.microsoft.com/office/drawing/2014/main" xmlns="" id="{72E56FD9-D957-4D88-AFED-263CF2F046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rcRect/>
              <a:stretch>
                <a:fillRect/>
              </a:stretch>
            </p:blipFill>
            <p:spPr>
              <a:xfrm flipH="1">
                <a:off x="4188659" y="1653661"/>
                <a:ext cx="878494" cy="860240"/>
              </a:xfrm>
              <a:custGeom>
                <a:avLst/>
                <a:gdLst>
                  <a:gd name="connsiteX0" fmla="*/ 0 w 1195288"/>
                  <a:gd name="connsiteY0" fmla="*/ 0 h 1106892"/>
                  <a:gd name="connsiteX1" fmla="*/ 1195288 w 1195288"/>
                  <a:gd name="connsiteY1" fmla="*/ 0 h 1106892"/>
                  <a:gd name="connsiteX2" fmla="*/ 1195288 w 1195288"/>
                  <a:gd name="connsiteY2" fmla="*/ 1106892 h 1106892"/>
                  <a:gd name="connsiteX3" fmla="*/ 0 w 1195288"/>
                  <a:gd name="connsiteY3" fmla="*/ 1106892 h 1106892"/>
                  <a:gd name="connsiteX4" fmla="*/ 0 w 1195288"/>
                  <a:gd name="connsiteY4" fmla="*/ 932290 h 1106892"/>
                  <a:gd name="connsiteX5" fmla="*/ 802482 w 1195288"/>
                  <a:gd name="connsiteY5" fmla="*/ 932290 h 1106892"/>
                  <a:gd name="connsiteX6" fmla="*/ 802482 w 1195288"/>
                  <a:gd name="connsiteY6" fmla="*/ 146478 h 1106892"/>
                  <a:gd name="connsiteX7" fmla="*/ 0 w 1195288"/>
                  <a:gd name="connsiteY7" fmla="*/ 146478 h 11068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95288" h="1106892">
                    <a:moveTo>
                      <a:pt x="0" y="0"/>
                    </a:moveTo>
                    <a:lnTo>
                      <a:pt x="1195288" y="0"/>
                    </a:lnTo>
                    <a:lnTo>
                      <a:pt x="1195288" y="1106892"/>
                    </a:lnTo>
                    <a:lnTo>
                      <a:pt x="0" y="1106892"/>
                    </a:lnTo>
                    <a:lnTo>
                      <a:pt x="0" y="932290"/>
                    </a:lnTo>
                    <a:lnTo>
                      <a:pt x="802482" y="932290"/>
                    </a:lnTo>
                    <a:lnTo>
                      <a:pt x="802482" y="146478"/>
                    </a:lnTo>
                    <a:lnTo>
                      <a:pt x="0" y="146478"/>
                    </a:lnTo>
                    <a:close/>
                  </a:path>
                </a:pathLst>
              </a:custGeom>
            </p:spPr>
          </p:pic>
          <p:pic>
            <p:nvPicPr>
              <p:cNvPr id="28" name="图形 21" descr="数据库">
                <a:extLst>
                  <a:ext uri="{FF2B5EF4-FFF2-40B4-BE49-F238E27FC236}">
                    <a16:creationId xmlns:a16="http://schemas.microsoft.com/office/drawing/2014/main" xmlns="" id="{FDFC616F-5BFD-444A-A5DF-8CEE4B9128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xmlns="" r:embed="rId6"/>
                  </a:ext>
                </a:extLst>
              </a:blip>
              <a:stretch>
                <a:fillRect/>
              </a:stretch>
            </p:blipFill>
            <p:spPr>
              <a:xfrm>
                <a:off x="3262235" y="2905942"/>
                <a:ext cx="705529" cy="554045"/>
              </a:xfrm>
              <a:prstGeom prst="rect">
                <a:avLst/>
              </a:prstGeom>
            </p:spPr>
          </p:pic>
          <p:pic>
            <p:nvPicPr>
              <p:cNvPr id="31" name="图形 21" descr="数据库">
                <a:extLst>
                  <a:ext uri="{FF2B5EF4-FFF2-40B4-BE49-F238E27FC236}">
                    <a16:creationId xmlns:a16="http://schemas.microsoft.com/office/drawing/2014/main" xmlns="" id="{FDFC616F-5BFD-444A-A5DF-8CEE4B9128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xmlns="" r:embed="rId6"/>
                  </a:ext>
                </a:extLst>
              </a:blip>
              <a:stretch>
                <a:fillRect/>
              </a:stretch>
            </p:blipFill>
            <p:spPr>
              <a:xfrm>
                <a:off x="4512662" y="2905917"/>
                <a:ext cx="705529" cy="554045"/>
              </a:xfrm>
              <a:prstGeom prst="rect">
                <a:avLst/>
              </a:prstGeom>
            </p:spPr>
          </p:pic>
          <p:cxnSp>
            <p:nvCxnSpPr>
              <p:cNvPr id="32" name="直接箭头连接符 119">
                <a:extLst>
                  <a:ext uri="{FF2B5EF4-FFF2-40B4-BE49-F238E27FC236}">
                    <a16:creationId xmlns:a16="http://schemas.microsoft.com/office/drawing/2014/main" xmlns="" id="{E814256F-3FD6-4E72-820C-C7EB510EBE7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98304" y="2330402"/>
                <a:ext cx="435813" cy="602794"/>
              </a:xfrm>
              <a:prstGeom prst="straightConnector1">
                <a:avLst/>
              </a:prstGeom>
              <a:ln w="19050">
                <a:solidFill>
                  <a:srgbClr val="FF9900"/>
                </a:solidFill>
                <a:prstDash val="solid"/>
                <a:headEnd type="triangl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9" name="组 48"/>
              <p:cNvGrpSpPr/>
              <p:nvPr/>
            </p:nvGrpSpPr>
            <p:grpSpPr>
              <a:xfrm>
                <a:off x="4512662" y="2631798"/>
                <a:ext cx="472157" cy="104197"/>
                <a:chOff x="6709315" y="2768081"/>
                <a:chExt cx="472157" cy="104197"/>
              </a:xfrm>
            </p:grpSpPr>
            <p:sp>
              <p:nvSpPr>
                <p:cNvPr id="35" name="矩形 34"/>
                <p:cNvSpPr/>
                <p:nvPr/>
              </p:nvSpPr>
              <p:spPr>
                <a:xfrm>
                  <a:off x="6709315" y="2768081"/>
                  <a:ext cx="78601" cy="104197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36" name="矩形 35"/>
                <p:cNvSpPr/>
                <p:nvPr/>
              </p:nvSpPr>
              <p:spPr>
                <a:xfrm>
                  <a:off x="6837107" y="2768081"/>
                  <a:ext cx="78601" cy="104197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37" name="矩形 36"/>
                <p:cNvSpPr/>
                <p:nvPr/>
              </p:nvSpPr>
              <p:spPr>
                <a:xfrm>
                  <a:off x="6969989" y="2768081"/>
                  <a:ext cx="78601" cy="104197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38" name="矩形 37"/>
                <p:cNvSpPr/>
                <p:nvPr/>
              </p:nvSpPr>
              <p:spPr>
                <a:xfrm>
                  <a:off x="7102871" y="2768081"/>
                  <a:ext cx="78601" cy="104197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</p:grpSp>
          <p:grpSp>
            <p:nvGrpSpPr>
              <p:cNvPr id="43" name="组 42"/>
              <p:cNvGrpSpPr/>
              <p:nvPr/>
            </p:nvGrpSpPr>
            <p:grpSpPr>
              <a:xfrm>
                <a:off x="3635327" y="2631799"/>
                <a:ext cx="472157" cy="104197"/>
                <a:chOff x="6861715" y="2920481"/>
                <a:chExt cx="472157" cy="104197"/>
              </a:xfrm>
            </p:grpSpPr>
            <p:sp>
              <p:nvSpPr>
                <p:cNvPr id="39" name="矩形 38"/>
                <p:cNvSpPr/>
                <p:nvPr/>
              </p:nvSpPr>
              <p:spPr>
                <a:xfrm>
                  <a:off x="6861715" y="2920481"/>
                  <a:ext cx="78601" cy="104197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40" name="矩形 39"/>
                <p:cNvSpPr/>
                <p:nvPr/>
              </p:nvSpPr>
              <p:spPr>
                <a:xfrm>
                  <a:off x="6989507" y="2920481"/>
                  <a:ext cx="78601" cy="104197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41" name="矩形 40"/>
                <p:cNvSpPr/>
                <p:nvPr/>
              </p:nvSpPr>
              <p:spPr>
                <a:xfrm>
                  <a:off x="7122389" y="2920481"/>
                  <a:ext cx="78601" cy="104197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42" name="矩形 41"/>
                <p:cNvSpPr/>
                <p:nvPr/>
              </p:nvSpPr>
              <p:spPr>
                <a:xfrm>
                  <a:off x="7255271" y="2920481"/>
                  <a:ext cx="78601" cy="104197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</p:grpSp>
          <p:cxnSp>
            <p:nvCxnSpPr>
              <p:cNvPr id="44" name="直接箭头连接符 119">
                <a:extLst>
                  <a:ext uri="{FF2B5EF4-FFF2-40B4-BE49-F238E27FC236}">
                    <a16:creationId xmlns:a16="http://schemas.microsoft.com/office/drawing/2014/main" xmlns="" id="{E814256F-3FD6-4E72-820C-C7EB510EBE77}"/>
                  </a:ext>
                </a:extLst>
              </p:cNvPr>
              <p:cNvCxnSpPr>
                <a:cxnSpLocks/>
                <a:endCxn id="31" idx="0"/>
              </p:cNvCxnSpPr>
              <p:nvPr/>
            </p:nvCxnSpPr>
            <p:spPr>
              <a:xfrm>
                <a:off x="4483962" y="2345676"/>
                <a:ext cx="381465" cy="560241"/>
              </a:xfrm>
              <a:prstGeom prst="straightConnector1">
                <a:avLst/>
              </a:prstGeom>
              <a:ln w="19050">
                <a:solidFill>
                  <a:srgbClr val="FF9900"/>
                </a:solidFill>
                <a:prstDash val="solid"/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文本框 47"/>
              <p:cNvSpPr txBox="1"/>
              <p:nvPr/>
            </p:nvSpPr>
            <p:spPr>
              <a:xfrm>
                <a:off x="4555419" y="2345288"/>
                <a:ext cx="80021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sz="12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Asynchronously</a:t>
                </a:r>
              </a:p>
            </p:txBody>
          </p:sp>
          <p:cxnSp>
            <p:nvCxnSpPr>
              <p:cNvPr id="50" name="直接箭头连接符 119">
                <a:extLst>
                  <a:ext uri="{FF2B5EF4-FFF2-40B4-BE49-F238E27FC236}">
                    <a16:creationId xmlns:a16="http://schemas.microsoft.com/office/drawing/2014/main" xmlns="" id="{E814256F-3FD6-4E72-820C-C7EB510EBE7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204865" y="1186762"/>
                <a:ext cx="0" cy="614986"/>
              </a:xfrm>
              <a:prstGeom prst="straightConnector1">
                <a:avLst/>
              </a:prstGeom>
              <a:ln w="19050">
                <a:solidFill>
                  <a:srgbClr val="FF9900"/>
                </a:solidFill>
                <a:prstDash val="solid"/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接箭头连接符 119">
                <a:extLst>
                  <a:ext uri="{FF2B5EF4-FFF2-40B4-BE49-F238E27FC236}">
                    <a16:creationId xmlns:a16="http://schemas.microsoft.com/office/drawing/2014/main" xmlns="" id="{E814256F-3FD6-4E72-820C-C7EB510EBE7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334245" y="1186762"/>
                <a:ext cx="0" cy="614986"/>
              </a:xfrm>
              <a:prstGeom prst="straightConnector1">
                <a:avLst/>
              </a:prstGeom>
              <a:ln w="19050">
                <a:solidFill>
                  <a:srgbClr val="FF9900"/>
                </a:solidFill>
                <a:prstDash val="solid"/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直接箭头连接符 119">
                <a:extLst>
                  <a:ext uri="{FF2B5EF4-FFF2-40B4-BE49-F238E27FC236}">
                    <a16:creationId xmlns:a16="http://schemas.microsoft.com/office/drawing/2014/main" xmlns="" id="{E814256F-3FD6-4E72-820C-C7EB510EBE7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454239" y="1189702"/>
                <a:ext cx="0" cy="614986"/>
              </a:xfrm>
              <a:prstGeom prst="straightConnector1">
                <a:avLst/>
              </a:prstGeom>
              <a:ln w="19050">
                <a:solidFill>
                  <a:srgbClr val="FF9900"/>
                </a:solidFill>
                <a:prstDash val="solid"/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5" name="组 54"/>
              <p:cNvGrpSpPr/>
              <p:nvPr/>
            </p:nvGrpSpPr>
            <p:grpSpPr>
              <a:xfrm>
                <a:off x="4104526" y="1437924"/>
                <a:ext cx="472157" cy="104197"/>
                <a:chOff x="6709315" y="2768081"/>
                <a:chExt cx="472157" cy="104197"/>
              </a:xfrm>
            </p:grpSpPr>
            <p:sp>
              <p:nvSpPr>
                <p:cNvPr id="56" name="矩形 55"/>
                <p:cNvSpPr/>
                <p:nvPr/>
              </p:nvSpPr>
              <p:spPr>
                <a:xfrm>
                  <a:off x="6709315" y="2768081"/>
                  <a:ext cx="78601" cy="104197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57" name="矩形 56"/>
                <p:cNvSpPr/>
                <p:nvPr/>
              </p:nvSpPr>
              <p:spPr>
                <a:xfrm>
                  <a:off x="6837107" y="2768081"/>
                  <a:ext cx="78601" cy="104197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58" name="矩形 57"/>
                <p:cNvSpPr/>
                <p:nvPr/>
              </p:nvSpPr>
              <p:spPr>
                <a:xfrm>
                  <a:off x="6969989" y="2768081"/>
                  <a:ext cx="78601" cy="104197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59" name="矩形 58"/>
                <p:cNvSpPr/>
                <p:nvPr/>
              </p:nvSpPr>
              <p:spPr>
                <a:xfrm>
                  <a:off x="7102871" y="2768081"/>
                  <a:ext cx="78601" cy="104197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</p:grpSp>
        </p:grpSp>
      </p:grpSp>
      <p:grpSp>
        <p:nvGrpSpPr>
          <p:cNvPr id="75" name="组合 115">
            <a:extLst>
              <a:ext uri="{FF2B5EF4-FFF2-40B4-BE49-F238E27FC236}">
                <a16:creationId xmlns:a16="http://schemas.microsoft.com/office/drawing/2014/main" xmlns="" id="{2A39AB3A-9FD3-4865-B269-E8E5D464CD1F}"/>
              </a:ext>
            </a:extLst>
          </p:cNvPr>
          <p:cNvGrpSpPr/>
          <p:nvPr/>
        </p:nvGrpSpPr>
        <p:grpSpPr>
          <a:xfrm>
            <a:off x="6598779" y="1275435"/>
            <a:ext cx="1848460" cy="1618400"/>
            <a:chOff x="1981705" y="1232788"/>
            <a:chExt cx="1848459" cy="1618400"/>
          </a:xfrm>
        </p:grpSpPr>
        <p:grpSp>
          <p:nvGrpSpPr>
            <p:cNvPr id="77" name="组合 111">
              <a:extLst>
                <a:ext uri="{FF2B5EF4-FFF2-40B4-BE49-F238E27FC236}">
                  <a16:creationId xmlns:a16="http://schemas.microsoft.com/office/drawing/2014/main" xmlns="" id="{F96A9DBF-F010-4187-B6BD-AD3656FED4ED}"/>
                </a:ext>
              </a:extLst>
            </p:cNvPr>
            <p:cNvGrpSpPr/>
            <p:nvPr/>
          </p:nvGrpSpPr>
          <p:grpSpPr>
            <a:xfrm>
              <a:off x="1981705" y="1232788"/>
              <a:ext cx="1848459" cy="1618400"/>
              <a:chOff x="6834406" y="277177"/>
              <a:chExt cx="1322910" cy="1205654"/>
            </a:xfrm>
          </p:grpSpPr>
          <p:pic>
            <p:nvPicPr>
              <p:cNvPr id="81" name="图形 108" descr="云">
                <a:extLst>
                  <a:ext uri="{FF2B5EF4-FFF2-40B4-BE49-F238E27FC236}">
                    <a16:creationId xmlns:a16="http://schemas.microsoft.com/office/drawing/2014/main" xmlns="" id="{2922F0CB-CC79-4931-BB77-E904E11BA7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xmlns="" r:embed="rId8"/>
                  </a:ext>
                </a:extLst>
              </a:blip>
              <a:stretch>
                <a:fillRect/>
              </a:stretch>
            </p:blipFill>
            <p:spPr>
              <a:xfrm>
                <a:off x="7337535" y="277177"/>
                <a:ext cx="819781" cy="857011"/>
              </a:xfrm>
              <a:prstGeom prst="rect">
                <a:avLst/>
              </a:prstGeom>
            </p:spPr>
          </p:pic>
          <p:pic>
            <p:nvPicPr>
              <p:cNvPr id="82" name="图形 236" descr="云">
                <a:extLst>
                  <a:ext uri="{FF2B5EF4-FFF2-40B4-BE49-F238E27FC236}">
                    <a16:creationId xmlns:a16="http://schemas.microsoft.com/office/drawing/2014/main" xmlns="" id="{4B18DA7E-DC50-42F0-B752-AB5DF10633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xmlns="" r:embed="rId10"/>
                  </a:ext>
                </a:extLst>
              </a:blip>
              <a:stretch>
                <a:fillRect/>
              </a:stretch>
            </p:blipFill>
            <p:spPr>
              <a:xfrm>
                <a:off x="6834406" y="482454"/>
                <a:ext cx="750723" cy="671822"/>
              </a:xfrm>
              <a:prstGeom prst="rect">
                <a:avLst/>
              </a:prstGeom>
            </p:spPr>
          </p:pic>
          <p:pic>
            <p:nvPicPr>
              <p:cNvPr id="83" name="图形 236" descr="云">
                <a:extLst>
                  <a:ext uri="{FF2B5EF4-FFF2-40B4-BE49-F238E27FC236}">
                    <a16:creationId xmlns:a16="http://schemas.microsoft.com/office/drawing/2014/main" xmlns="" id="{E1532D14-A1DD-44AF-BFF0-BBD0BB6EF5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xmlns="" r:embed="rId12"/>
                  </a:ext>
                </a:extLst>
              </a:blip>
              <a:stretch>
                <a:fillRect/>
              </a:stretch>
            </p:blipFill>
            <p:spPr>
              <a:xfrm>
                <a:off x="7178573" y="551549"/>
                <a:ext cx="833278" cy="931282"/>
              </a:xfrm>
              <a:prstGeom prst="rect">
                <a:avLst/>
              </a:prstGeom>
            </p:spPr>
          </p:pic>
        </p:grpSp>
        <p:sp>
          <p:nvSpPr>
            <p:cNvPr id="78" name="文本框 77">
              <a:extLst>
                <a:ext uri="{FF2B5EF4-FFF2-40B4-BE49-F238E27FC236}">
                  <a16:creationId xmlns:a16="http://schemas.microsoft.com/office/drawing/2014/main" xmlns="" id="{8F90711E-BB42-4EE2-A786-95B0F7D37CC6}"/>
                </a:ext>
              </a:extLst>
            </p:cNvPr>
            <p:cNvSpPr txBox="1"/>
            <p:nvPr/>
          </p:nvSpPr>
          <p:spPr>
            <a:xfrm>
              <a:off x="2447756" y="2196719"/>
              <a:ext cx="108395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Public </a:t>
              </a:r>
              <a:r>
                <a:rPr lang="en-US" altLang="zh-CN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</a:t>
              </a:r>
              <a:r>
                <a:rPr lang="zh-CN" altLang="en-US" sz="1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loud</a:t>
              </a:r>
              <a:r>
                <a:rPr lang="en-US" altLang="zh-CN" sz="1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A</a:t>
              </a:r>
              <a:endPara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9" name="文本框 78">
              <a:extLst>
                <a:ext uri="{FF2B5EF4-FFF2-40B4-BE49-F238E27FC236}">
                  <a16:creationId xmlns:a16="http://schemas.microsoft.com/office/drawing/2014/main" xmlns="" id="{86311BCA-E56F-475E-8473-7772CDB563A7}"/>
                </a:ext>
              </a:extLst>
            </p:cNvPr>
            <p:cNvSpPr txBox="1"/>
            <p:nvPr/>
          </p:nvSpPr>
          <p:spPr>
            <a:xfrm>
              <a:off x="2794106" y="1687337"/>
              <a:ext cx="9557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Public </a:t>
              </a:r>
              <a:r>
                <a:rPr lang="en-US" altLang="zh-CN" sz="1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</a:t>
              </a:r>
              <a:r>
                <a:rPr lang="zh-CN" altLang="en-US" sz="1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loud</a:t>
              </a:r>
              <a:endParaRPr lang="en-US" altLang="zh-CN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1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</a:t>
              </a:r>
              <a:endPara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0" name="文本框 79">
              <a:extLst>
                <a:ext uri="{FF2B5EF4-FFF2-40B4-BE49-F238E27FC236}">
                  <a16:creationId xmlns:a16="http://schemas.microsoft.com/office/drawing/2014/main" xmlns="" id="{D14FB2F1-DC12-496F-9164-FA2E86E3E191}"/>
                </a:ext>
              </a:extLst>
            </p:cNvPr>
            <p:cNvSpPr txBox="1"/>
            <p:nvPr/>
          </p:nvSpPr>
          <p:spPr>
            <a:xfrm>
              <a:off x="2013406" y="1855237"/>
              <a:ext cx="955710" cy="3744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ts val="1100"/>
                </a:lnSpc>
              </a:pPr>
              <a:r>
                <a:rPr lang="zh-CN" alt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Public </a:t>
              </a:r>
              <a:r>
                <a:rPr lang="en-US" altLang="zh-CN" sz="1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</a:t>
              </a:r>
              <a:r>
                <a:rPr lang="zh-CN" altLang="en-US" sz="1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loud</a:t>
              </a:r>
              <a:endParaRPr lang="en-US" altLang="zh-CN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lnSpc>
                  <a:spcPts val="1100"/>
                </a:lnSpc>
              </a:pPr>
              <a:r>
                <a:rPr lang="en-US" altLang="zh-CN" sz="1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</a:t>
              </a:r>
              <a:endPara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84" name="直接箭头连接符 119">
            <a:extLst>
              <a:ext uri="{FF2B5EF4-FFF2-40B4-BE49-F238E27FC236}">
                <a16:creationId xmlns:a16="http://schemas.microsoft.com/office/drawing/2014/main" xmlns="" id="{E814256F-3FD6-4E72-820C-C7EB510EBE77}"/>
              </a:ext>
            </a:extLst>
          </p:cNvPr>
          <p:cNvCxnSpPr>
            <a:cxnSpLocks/>
          </p:cNvCxnSpPr>
          <p:nvPr/>
        </p:nvCxnSpPr>
        <p:spPr>
          <a:xfrm flipH="1">
            <a:off x="5032917" y="3553918"/>
            <a:ext cx="639310" cy="1"/>
          </a:xfrm>
          <a:prstGeom prst="straightConnector1">
            <a:avLst/>
          </a:prstGeom>
          <a:ln w="19050">
            <a:solidFill>
              <a:srgbClr val="FF9900"/>
            </a:solidFill>
            <a:prstDash val="sysDot"/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接箭头连接符 119">
            <a:extLst>
              <a:ext uri="{FF2B5EF4-FFF2-40B4-BE49-F238E27FC236}">
                <a16:creationId xmlns:a16="http://schemas.microsoft.com/office/drawing/2014/main" xmlns="" id="{E814256F-3FD6-4E72-820C-C7EB510EBE77}"/>
              </a:ext>
            </a:extLst>
          </p:cNvPr>
          <p:cNvCxnSpPr>
            <a:cxnSpLocks/>
          </p:cNvCxnSpPr>
          <p:nvPr/>
        </p:nvCxnSpPr>
        <p:spPr>
          <a:xfrm flipV="1">
            <a:off x="5672227" y="3553919"/>
            <a:ext cx="0" cy="1280554"/>
          </a:xfrm>
          <a:prstGeom prst="straightConnector1">
            <a:avLst/>
          </a:prstGeom>
          <a:ln w="19050">
            <a:solidFill>
              <a:srgbClr val="FF9900"/>
            </a:solidFill>
            <a:prstDash val="sysDot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文本框 94"/>
          <p:cNvSpPr txBox="1"/>
          <p:nvPr/>
        </p:nvSpPr>
        <p:spPr>
          <a:xfrm>
            <a:off x="9538821" y="1436689"/>
            <a:ext cx="2084030" cy="2907373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pPr algn="ctr"/>
            <a:endParaRPr kumimoji="1" lang="zh-CN" altLang="en-US" sz="1500" dirty="0"/>
          </a:p>
        </p:txBody>
      </p:sp>
      <p:pic>
        <p:nvPicPr>
          <p:cNvPr id="96" name="图形 6" descr="云">
            <a:extLst>
              <a:ext uri="{FF2B5EF4-FFF2-40B4-BE49-F238E27FC236}">
                <a16:creationId xmlns:a16="http://schemas.microsoft.com/office/drawing/2014/main" xmlns="" id="{A6560634-AA73-4AF0-BF54-429CC5E4AF3D}"/>
              </a:ext>
            </a:extLst>
          </p:cNvPr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9880702" y="1169280"/>
            <a:ext cx="1400268" cy="1294408"/>
          </a:xfrm>
          <a:prstGeom prst="rect">
            <a:avLst/>
          </a:prstGeom>
        </p:spPr>
      </p:pic>
      <p:sp>
        <p:nvSpPr>
          <p:cNvPr id="97" name="文本框 96">
            <a:extLst>
              <a:ext uri="{FF2B5EF4-FFF2-40B4-BE49-F238E27FC236}">
                <a16:creationId xmlns:a16="http://schemas.microsoft.com/office/drawing/2014/main" xmlns="" id="{50D6CAFD-1293-4F86-AA89-DD7A41514057}"/>
              </a:ext>
            </a:extLst>
          </p:cNvPr>
          <p:cNvSpPr txBox="1"/>
          <p:nvPr/>
        </p:nvSpPr>
        <p:spPr>
          <a:xfrm>
            <a:off x="9998466" y="1711334"/>
            <a:ext cx="11647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Private Cloud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Public 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loud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8" name="文本框 97"/>
          <p:cNvSpPr txBox="1"/>
          <p:nvPr/>
        </p:nvSpPr>
        <p:spPr>
          <a:xfrm>
            <a:off x="9702318" y="3882853"/>
            <a:ext cx="1757036" cy="332399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 anchor="ctr" anchorCtr="0">
            <a:spAutoFit/>
          </a:bodyPr>
          <a:lstStyle/>
          <a:p>
            <a:pPr algn="ctr"/>
            <a:r>
              <a:rPr kumimoji="1" lang="en-US" altLang="zh-CN" sz="156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HyperGate</a:t>
            </a:r>
            <a:r>
              <a:rPr kumimoji="1" lang="zh-CN" altLang="en-US" sz="156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*</a:t>
            </a:r>
          </a:p>
        </p:txBody>
      </p:sp>
      <p:grpSp>
        <p:nvGrpSpPr>
          <p:cNvPr id="118" name="组 117"/>
          <p:cNvGrpSpPr/>
          <p:nvPr/>
        </p:nvGrpSpPr>
        <p:grpSpPr>
          <a:xfrm>
            <a:off x="9668992" y="2978837"/>
            <a:ext cx="875615" cy="296542"/>
            <a:chOff x="10114862" y="3062622"/>
            <a:chExt cx="875615" cy="296542"/>
          </a:xfrm>
        </p:grpSpPr>
        <p:pic>
          <p:nvPicPr>
            <p:cNvPr id="103" name="图形 21" descr="数据库">
              <a:extLst>
                <a:ext uri="{FF2B5EF4-FFF2-40B4-BE49-F238E27FC236}">
                  <a16:creationId xmlns:a16="http://schemas.microsoft.com/office/drawing/2014/main" xmlns="" id="{FDFC616F-5BFD-444A-A5DF-8CEE4B912814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p:blipFill>
          <p:spPr>
            <a:xfrm>
              <a:off x="10114862" y="3072388"/>
              <a:ext cx="365185" cy="286776"/>
            </a:xfrm>
            <a:prstGeom prst="rect">
              <a:avLst/>
            </a:prstGeom>
          </p:spPr>
        </p:pic>
        <p:pic>
          <p:nvPicPr>
            <p:cNvPr id="105" name="图形 25" descr="数据库">
              <a:extLst>
                <a:ext uri="{FF2B5EF4-FFF2-40B4-BE49-F238E27FC236}">
                  <a16:creationId xmlns:a16="http://schemas.microsoft.com/office/drawing/2014/main" xmlns="" id="{1F5C552B-1844-422D-BA4D-B4AD12465F2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p:blipFill>
          <p:spPr>
            <a:xfrm>
              <a:off x="10370077" y="3067505"/>
              <a:ext cx="365185" cy="286776"/>
            </a:xfrm>
            <a:prstGeom prst="rect">
              <a:avLst/>
            </a:prstGeom>
          </p:spPr>
        </p:pic>
        <p:pic>
          <p:nvPicPr>
            <p:cNvPr id="106" name="图形 26" descr="数据库">
              <a:extLst>
                <a:ext uri="{FF2B5EF4-FFF2-40B4-BE49-F238E27FC236}">
                  <a16:creationId xmlns:a16="http://schemas.microsoft.com/office/drawing/2014/main" xmlns="" id="{F554C40D-BF8A-4A92-806B-9B0871501B08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p:blipFill>
          <p:spPr>
            <a:xfrm>
              <a:off x="10625292" y="3062622"/>
              <a:ext cx="365185" cy="286776"/>
            </a:xfrm>
            <a:prstGeom prst="rect">
              <a:avLst/>
            </a:prstGeom>
          </p:spPr>
        </p:pic>
      </p:grpSp>
      <p:grpSp>
        <p:nvGrpSpPr>
          <p:cNvPr id="121" name="组 120"/>
          <p:cNvGrpSpPr/>
          <p:nvPr/>
        </p:nvGrpSpPr>
        <p:grpSpPr>
          <a:xfrm>
            <a:off x="10692257" y="2149439"/>
            <a:ext cx="1275922" cy="986186"/>
            <a:chOff x="10788151" y="2373068"/>
            <a:chExt cx="1275922" cy="986186"/>
          </a:xfrm>
        </p:grpSpPr>
        <p:pic>
          <p:nvPicPr>
            <p:cNvPr id="104" name="图形 119" descr="计算机">
              <a:extLst>
                <a:ext uri="{FF2B5EF4-FFF2-40B4-BE49-F238E27FC236}">
                  <a16:creationId xmlns:a16="http://schemas.microsoft.com/office/drawing/2014/main" xmlns="" id="{72E56FD9-D957-4D88-AFED-263CF2F046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 flipH="1">
              <a:off x="11185579" y="2373068"/>
              <a:ext cx="878494" cy="860240"/>
            </a:xfrm>
            <a:custGeom>
              <a:avLst/>
              <a:gdLst>
                <a:gd name="connsiteX0" fmla="*/ 0 w 1195288"/>
                <a:gd name="connsiteY0" fmla="*/ 0 h 1106892"/>
                <a:gd name="connsiteX1" fmla="*/ 1195288 w 1195288"/>
                <a:gd name="connsiteY1" fmla="*/ 0 h 1106892"/>
                <a:gd name="connsiteX2" fmla="*/ 1195288 w 1195288"/>
                <a:gd name="connsiteY2" fmla="*/ 1106892 h 1106892"/>
                <a:gd name="connsiteX3" fmla="*/ 0 w 1195288"/>
                <a:gd name="connsiteY3" fmla="*/ 1106892 h 1106892"/>
                <a:gd name="connsiteX4" fmla="*/ 0 w 1195288"/>
                <a:gd name="connsiteY4" fmla="*/ 932290 h 1106892"/>
                <a:gd name="connsiteX5" fmla="*/ 802482 w 1195288"/>
                <a:gd name="connsiteY5" fmla="*/ 932290 h 1106892"/>
                <a:gd name="connsiteX6" fmla="*/ 802482 w 1195288"/>
                <a:gd name="connsiteY6" fmla="*/ 146478 h 1106892"/>
                <a:gd name="connsiteX7" fmla="*/ 0 w 1195288"/>
                <a:gd name="connsiteY7" fmla="*/ 146478 h 1106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95288" h="1106892">
                  <a:moveTo>
                    <a:pt x="0" y="0"/>
                  </a:moveTo>
                  <a:lnTo>
                    <a:pt x="1195288" y="0"/>
                  </a:lnTo>
                  <a:lnTo>
                    <a:pt x="1195288" y="1106892"/>
                  </a:lnTo>
                  <a:lnTo>
                    <a:pt x="0" y="1106892"/>
                  </a:lnTo>
                  <a:lnTo>
                    <a:pt x="0" y="932290"/>
                  </a:lnTo>
                  <a:lnTo>
                    <a:pt x="802482" y="932290"/>
                  </a:lnTo>
                  <a:lnTo>
                    <a:pt x="802482" y="146478"/>
                  </a:lnTo>
                  <a:lnTo>
                    <a:pt x="0" y="146478"/>
                  </a:lnTo>
                  <a:close/>
                </a:path>
              </a:pathLst>
            </a:custGeom>
          </p:spPr>
        </p:pic>
        <p:grpSp>
          <p:nvGrpSpPr>
            <p:cNvPr id="120" name="组 119"/>
            <p:cNvGrpSpPr/>
            <p:nvPr/>
          </p:nvGrpSpPr>
          <p:grpSpPr>
            <a:xfrm>
              <a:off x="10788151" y="2373068"/>
              <a:ext cx="970850" cy="986186"/>
              <a:chOff x="10788151" y="2373068"/>
              <a:chExt cx="970850" cy="986186"/>
            </a:xfrm>
          </p:grpSpPr>
          <p:pic>
            <p:nvPicPr>
              <p:cNvPr id="100" name="图形 119" descr="计算机">
                <a:extLst>
                  <a:ext uri="{FF2B5EF4-FFF2-40B4-BE49-F238E27FC236}">
                    <a16:creationId xmlns:a16="http://schemas.microsoft.com/office/drawing/2014/main" xmlns="" id="{2FCD9352-813B-4E56-85D4-33D32ABF5B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rcRect/>
              <a:stretch>
                <a:fillRect/>
              </a:stretch>
            </p:blipFill>
            <p:spPr>
              <a:xfrm flipH="1">
                <a:off x="10880507" y="2373068"/>
                <a:ext cx="878494" cy="850473"/>
              </a:xfrm>
              <a:custGeom>
                <a:avLst/>
                <a:gdLst>
                  <a:gd name="connsiteX0" fmla="*/ 0 w 1195288"/>
                  <a:gd name="connsiteY0" fmla="*/ 0 h 1106892"/>
                  <a:gd name="connsiteX1" fmla="*/ 1195288 w 1195288"/>
                  <a:gd name="connsiteY1" fmla="*/ 0 h 1106892"/>
                  <a:gd name="connsiteX2" fmla="*/ 1195288 w 1195288"/>
                  <a:gd name="connsiteY2" fmla="*/ 1106892 h 1106892"/>
                  <a:gd name="connsiteX3" fmla="*/ 0 w 1195288"/>
                  <a:gd name="connsiteY3" fmla="*/ 1106892 h 1106892"/>
                  <a:gd name="connsiteX4" fmla="*/ 0 w 1195288"/>
                  <a:gd name="connsiteY4" fmla="*/ 932290 h 1106892"/>
                  <a:gd name="connsiteX5" fmla="*/ 802482 w 1195288"/>
                  <a:gd name="connsiteY5" fmla="*/ 932290 h 1106892"/>
                  <a:gd name="connsiteX6" fmla="*/ 802482 w 1195288"/>
                  <a:gd name="connsiteY6" fmla="*/ 146478 h 1106892"/>
                  <a:gd name="connsiteX7" fmla="*/ 0 w 1195288"/>
                  <a:gd name="connsiteY7" fmla="*/ 146478 h 11068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95288" h="1106892">
                    <a:moveTo>
                      <a:pt x="0" y="0"/>
                    </a:moveTo>
                    <a:lnTo>
                      <a:pt x="1195288" y="0"/>
                    </a:lnTo>
                    <a:lnTo>
                      <a:pt x="1195288" y="1106892"/>
                    </a:lnTo>
                    <a:lnTo>
                      <a:pt x="0" y="1106892"/>
                    </a:lnTo>
                    <a:lnTo>
                      <a:pt x="0" y="932290"/>
                    </a:lnTo>
                    <a:lnTo>
                      <a:pt x="802482" y="932290"/>
                    </a:lnTo>
                    <a:lnTo>
                      <a:pt x="802482" y="146478"/>
                    </a:lnTo>
                    <a:lnTo>
                      <a:pt x="0" y="146478"/>
                    </a:lnTo>
                    <a:close/>
                  </a:path>
                </a:pathLst>
              </a:custGeom>
            </p:spPr>
          </p:pic>
          <p:sp>
            <p:nvSpPr>
              <p:cNvPr id="102" name="文本框 101">
                <a:extLst>
                  <a:ext uri="{FF2B5EF4-FFF2-40B4-BE49-F238E27FC236}">
                    <a16:creationId xmlns:a16="http://schemas.microsoft.com/office/drawing/2014/main" xmlns="" id="{A05B06B1-CEC5-48C1-8118-8EBB398C5BEC}"/>
                  </a:ext>
                </a:extLst>
              </p:cNvPr>
              <p:cNvSpPr txBox="1"/>
              <p:nvPr/>
            </p:nvSpPr>
            <p:spPr>
              <a:xfrm>
                <a:off x="10788151" y="3097644"/>
                <a:ext cx="748923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sz="1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business system</a:t>
                </a:r>
                <a:endParaRPr lang="en-US" altLang="zh-CN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cxnSp>
        <p:nvCxnSpPr>
          <p:cNvPr id="107" name="直接箭头连接符 119">
            <a:extLst>
              <a:ext uri="{FF2B5EF4-FFF2-40B4-BE49-F238E27FC236}">
                <a16:creationId xmlns:a16="http://schemas.microsoft.com/office/drawing/2014/main" xmlns="" id="{E814256F-3FD6-4E72-820C-C7EB510EBE77}"/>
              </a:ext>
            </a:extLst>
          </p:cNvPr>
          <p:cNvCxnSpPr>
            <a:cxnSpLocks/>
          </p:cNvCxnSpPr>
          <p:nvPr/>
        </p:nvCxnSpPr>
        <p:spPr>
          <a:xfrm>
            <a:off x="10120683" y="4219295"/>
            <a:ext cx="26826" cy="615178"/>
          </a:xfrm>
          <a:prstGeom prst="straightConnector1">
            <a:avLst/>
          </a:prstGeom>
          <a:ln w="19050">
            <a:solidFill>
              <a:schemeClr val="accent6"/>
            </a:solidFill>
            <a:prstDash val="sysDot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接箭头连接符 119">
            <a:extLst>
              <a:ext uri="{FF2B5EF4-FFF2-40B4-BE49-F238E27FC236}">
                <a16:creationId xmlns:a16="http://schemas.microsoft.com/office/drawing/2014/main" xmlns="" id="{E814256F-3FD6-4E72-820C-C7EB510EBE77}"/>
              </a:ext>
            </a:extLst>
          </p:cNvPr>
          <p:cNvCxnSpPr>
            <a:cxnSpLocks/>
            <a:stCxn id="105" idx="2"/>
          </p:cNvCxnSpPr>
          <p:nvPr/>
        </p:nvCxnSpPr>
        <p:spPr>
          <a:xfrm>
            <a:off x="10106800" y="3270496"/>
            <a:ext cx="13883" cy="634556"/>
          </a:xfrm>
          <a:prstGeom prst="straightConnector1">
            <a:avLst/>
          </a:prstGeom>
          <a:ln w="19050">
            <a:solidFill>
              <a:schemeClr val="accent6"/>
            </a:solidFill>
            <a:prstDash val="solid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弧形 88">
            <a:extLst>
              <a:ext uri="{FF2B5EF4-FFF2-40B4-BE49-F238E27FC236}">
                <a16:creationId xmlns:a16="http://schemas.microsoft.com/office/drawing/2014/main" xmlns="" id="{4B90C09D-6E4A-48BC-AD38-400FD248F1E3}"/>
              </a:ext>
            </a:extLst>
          </p:cNvPr>
          <p:cNvSpPr/>
          <p:nvPr/>
        </p:nvSpPr>
        <p:spPr>
          <a:xfrm rot="8610877" flipV="1">
            <a:off x="10069135" y="2415167"/>
            <a:ext cx="806422" cy="832150"/>
          </a:xfrm>
          <a:prstGeom prst="arc">
            <a:avLst>
              <a:gd name="adj1" fmla="val 10845123"/>
              <a:gd name="adj2" fmla="val 21206365"/>
            </a:avLst>
          </a:prstGeom>
          <a:ln w="19050">
            <a:solidFill>
              <a:schemeClr val="accent6"/>
            </a:solidFill>
            <a:prstDash val="solid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3" name="文本框 122"/>
          <p:cNvSpPr txBox="1"/>
          <p:nvPr/>
        </p:nvSpPr>
        <p:spPr>
          <a:xfrm>
            <a:off x="10084009" y="2540828"/>
            <a:ext cx="7264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dirty="0"/>
              <a:t>restore</a:t>
            </a:r>
          </a:p>
        </p:txBody>
      </p:sp>
      <p:grpSp>
        <p:nvGrpSpPr>
          <p:cNvPr id="133" name="组 132"/>
          <p:cNvGrpSpPr/>
          <p:nvPr/>
        </p:nvGrpSpPr>
        <p:grpSpPr>
          <a:xfrm>
            <a:off x="3088005" y="5119299"/>
            <a:ext cx="8120491" cy="461665"/>
            <a:chOff x="3008000" y="4449686"/>
            <a:chExt cx="8120491" cy="461664"/>
          </a:xfrm>
        </p:grpSpPr>
        <p:sp>
          <p:nvSpPr>
            <p:cNvPr id="127" name="文本框 126"/>
            <p:cNvSpPr txBox="1"/>
            <p:nvPr/>
          </p:nvSpPr>
          <p:spPr>
            <a:xfrm>
              <a:off x="3008000" y="4449686"/>
              <a:ext cx="1175551" cy="461664"/>
            </a:xfrm>
            <a:prstGeom prst="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Storage Management</a:t>
              </a:r>
            </a:p>
          </p:txBody>
        </p:sp>
        <p:sp>
          <p:nvSpPr>
            <p:cNvPr id="128" name="文本框 127"/>
            <p:cNvSpPr txBox="1"/>
            <p:nvPr/>
          </p:nvSpPr>
          <p:spPr>
            <a:xfrm>
              <a:off x="4347660" y="4449686"/>
              <a:ext cx="1224010" cy="461664"/>
            </a:xfrm>
            <a:prstGeom prst="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12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Resource</a:t>
              </a:r>
              <a:r>
                <a:rPr kumimoji="1" lang="en-US" altLang="zh-CN" sz="12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s</a:t>
              </a:r>
              <a:r>
                <a:rPr kumimoji="1" lang="zh-CN" altLang="en-US" sz="12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kumimoji="1" lang="en-US" altLang="zh-CN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M</a:t>
              </a:r>
              <a:r>
                <a:rPr kumimoji="1" lang="zh-CN" altLang="en-US" sz="12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anagement</a:t>
              </a:r>
              <a:endPara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2" name="文本框 131"/>
            <p:cNvSpPr txBox="1"/>
            <p:nvPr/>
          </p:nvSpPr>
          <p:spPr>
            <a:xfrm>
              <a:off x="9952940" y="4601678"/>
              <a:ext cx="1175551" cy="307776"/>
            </a:xfrm>
            <a:prstGeom prst="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kumimoji="1" lang="mr-IN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......</a:t>
              </a:r>
              <a:endParaRPr kumimoji="1"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88" name="图片 87">
            <a:extLst>
              <a:ext uri="{FF2B5EF4-FFF2-40B4-BE49-F238E27FC236}">
                <a16:creationId xmlns:a16="http://schemas.microsoft.com/office/drawing/2014/main" xmlns="" id="{8B8BC468-8E59-449E-8FE0-1114EB8E1F4F}"/>
              </a:ext>
            </a:extLst>
          </p:cNvPr>
          <p:cNvPicPr>
            <a:picLocks noChangeAspect="1"/>
          </p:cNvPicPr>
          <p:nvPr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76201" y="2561145"/>
            <a:ext cx="655822" cy="503485"/>
          </a:xfrm>
          <a:prstGeom prst="rect">
            <a:avLst/>
          </a:prstGeom>
        </p:spPr>
      </p:pic>
      <p:pic>
        <p:nvPicPr>
          <p:cNvPr id="89" name="图片 88">
            <a:extLst>
              <a:ext uri="{FF2B5EF4-FFF2-40B4-BE49-F238E27FC236}">
                <a16:creationId xmlns:a16="http://schemas.microsoft.com/office/drawing/2014/main" xmlns="" id="{6F6B9ECC-97BA-4BAB-8665-825BE794E621}"/>
              </a:ext>
            </a:extLst>
          </p:cNvPr>
          <p:cNvPicPr>
            <a:picLocks noChangeAspect="1"/>
          </p:cNvPicPr>
          <p:nvPr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09119" y="2658509"/>
            <a:ext cx="714529" cy="283854"/>
          </a:xfrm>
          <a:prstGeom prst="rect">
            <a:avLst/>
          </a:prstGeom>
        </p:spPr>
      </p:pic>
      <p:pic>
        <p:nvPicPr>
          <p:cNvPr id="90" name="图片 89">
            <a:extLst>
              <a:ext uri="{FF2B5EF4-FFF2-40B4-BE49-F238E27FC236}">
                <a16:creationId xmlns:a16="http://schemas.microsoft.com/office/drawing/2014/main" xmlns="" id="{3B3EEE51-9085-4110-9083-47146218BE65}"/>
              </a:ext>
            </a:extLst>
          </p:cNvPr>
          <p:cNvPicPr>
            <a:picLocks noChangeAspect="1"/>
          </p:cNvPicPr>
          <p:nvPr/>
        </p:nvPicPr>
        <p:blipFill>
          <a:blip r:embed="rId1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0743" y="2641827"/>
            <a:ext cx="933727" cy="270781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xmlns="" id="{62F474F5-7E8D-464F-A3BD-0F7FCFB10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Technical Framework</a:t>
            </a:r>
          </a:p>
        </p:txBody>
      </p:sp>
      <p:sp>
        <p:nvSpPr>
          <p:cNvPr id="85" name="文本框 123"/>
          <p:cNvSpPr txBox="1"/>
          <p:nvPr/>
        </p:nvSpPr>
        <p:spPr>
          <a:xfrm>
            <a:off x="10210785" y="3393033"/>
            <a:ext cx="11631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直接写入云端块存储</a:t>
            </a:r>
          </a:p>
        </p:txBody>
      </p:sp>
      <p:sp>
        <p:nvSpPr>
          <p:cNvPr id="86" name="文本框 128"/>
          <p:cNvSpPr txBox="1"/>
          <p:nvPr/>
        </p:nvSpPr>
        <p:spPr>
          <a:xfrm>
            <a:off x="5865600" y="5259357"/>
            <a:ext cx="1175551" cy="307777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卷管理</a:t>
            </a:r>
          </a:p>
        </p:txBody>
      </p:sp>
      <p:sp>
        <p:nvSpPr>
          <p:cNvPr id="92" name="文本框 129"/>
          <p:cNvSpPr txBox="1"/>
          <p:nvPr/>
        </p:nvSpPr>
        <p:spPr>
          <a:xfrm>
            <a:off x="7257115" y="5266650"/>
            <a:ext cx="1175551" cy="307777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卷组管理</a:t>
            </a:r>
          </a:p>
        </p:txBody>
      </p:sp>
      <p:sp>
        <p:nvSpPr>
          <p:cNvPr id="93" name="文本框 130"/>
          <p:cNvSpPr txBox="1"/>
          <p:nvPr/>
        </p:nvSpPr>
        <p:spPr>
          <a:xfrm>
            <a:off x="8645233" y="5260848"/>
            <a:ext cx="1175551" cy="307777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远程复制</a:t>
            </a:r>
          </a:p>
        </p:txBody>
      </p:sp>
      <p:sp>
        <p:nvSpPr>
          <p:cNvPr id="94" name="文本框 29"/>
          <p:cNvSpPr txBox="1"/>
          <p:nvPr/>
        </p:nvSpPr>
        <p:spPr>
          <a:xfrm>
            <a:off x="4381199" y="3954183"/>
            <a:ext cx="1175551" cy="292388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zh-CN" altLang="en-US" sz="1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虚拟化接口</a:t>
            </a:r>
          </a:p>
        </p:txBody>
      </p:sp>
      <p:sp>
        <p:nvSpPr>
          <p:cNvPr id="99" name="文本框 61"/>
          <p:cNvSpPr txBox="1"/>
          <p:nvPr/>
        </p:nvSpPr>
        <p:spPr>
          <a:xfrm>
            <a:off x="6270209" y="3586244"/>
            <a:ext cx="2681794" cy="292388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zh-CN" altLang="en-US" sz="1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虚拟化</a:t>
            </a:r>
            <a:r>
              <a:rPr kumimoji="1" lang="en-US" altLang="zh-CN" sz="1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kumimoji="1" lang="zh-CN" altLang="en-US" sz="1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云平台接口适配层</a:t>
            </a:r>
          </a:p>
        </p:txBody>
      </p:sp>
      <p:sp>
        <p:nvSpPr>
          <p:cNvPr id="101" name="文本框 63"/>
          <p:cNvSpPr txBox="1"/>
          <p:nvPr/>
        </p:nvSpPr>
        <p:spPr>
          <a:xfrm>
            <a:off x="6270578" y="3140863"/>
            <a:ext cx="2681794" cy="292388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zh-CN" altLang="en-US" sz="1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虚拟化硬件驱动适配层</a:t>
            </a:r>
          </a:p>
        </p:txBody>
      </p:sp>
      <p:sp>
        <p:nvSpPr>
          <p:cNvPr id="108" name="文本框 64"/>
          <p:cNvSpPr txBox="1"/>
          <p:nvPr/>
        </p:nvSpPr>
        <p:spPr>
          <a:xfrm>
            <a:off x="6270578" y="4006019"/>
            <a:ext cx="2681794" cy="292388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zh-CN" altLang="en-US" sz="1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恢复计划</a:t>
            </a:r>
            <a:r>
              <a:rPr kumimoji="1" lang="en-US" altLang="zh-CN" sz="1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kumimoji="1" lang="zh-CN" altLang="en-US" sz="1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调度与编排</a:t>
            </a:r>
            <a:r>
              <a:rPr kumimoji="1" lang="en-US" altLang="zh-CN" sz="1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kumimoji="1" lang="zh-CN" altLang="en-US" sz="1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9" name="文本框 136">
            <a:extLst>
              <a:ext uri="{FF2B5EF4-FFF2-40B4-BE49-F238E27FC236}">
                <a16:creationId xmlns:a16="http://schemas.microsoft.com/office/drawing/2014/main" xmlns="" id="{BB35E524-9C5C-4BBA-A195-BEA88CD2D4CA}"/>
              </a:ext>
            </a:extLst>
          </p:cNvPr>
          <p:cNvSpPr txBox="1"/>
          <p:nvPr/>
        </p:nvSpPr>
        <p:spPr>
          <a:xfrm>
            <a:off x="128277" y="3935869"/>
            <a:ext cx="2410805" cy="18678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lnSpc>
                <a:spcPts val="1700"/>
              </a:lnSpc>
              <a:spcBef>
                <a:spcPts val="300"/>
              </a:spcBef>
            </a:pPr>
            <a:r>
              <a:rPr lang="en-US" altLang="zh-CN" sz="1100" b="1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Storage+Technology</a:t>
            </a:r>
            <a:r>
              <a:rPr lang="en-US" altLang="zh-CN" sz="11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Highlight</a:t>
            </a:r>
            <a:r>
              <a:rPr lang="zh-CN" altLang="en-US" sz="11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11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1700"/>
              </a:lnSpc>
              <a:spcBef>
                <a:spcPts val="300"/>
              </a:spcBef>
            </a:pPr>
            <a:r>
              <a:rPr lang="zh-CN" altLang="en-US" sz="1000" spc="4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通过抽象存储</a:t>
            </a:r>
            <a:r>
              <a:rPr lang="en-US" altLang="zh-CN" sz="1000" spc="40" dirty="0"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1000" spc="4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层完成</a:t>
            </a:r>
            <a:r>
              <a:rPr lang="en-US" altLang="zh-CN" sz="1000" spc="4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DR</a:t>
            </a:r>
            <a:r>
              <a:rPr lang="zh-CN" altLang="en-US" sz="1000" spc="4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层与存储层的解耦</a:t>
            </a:r>
            <a:endParaRPr lang="en-US" altLang="zh-CN" sz="1000" spc="4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1700"/>
              </a:lnSpc>
              <a:spcBef>
                <a:spcPts val="300"/>
              </a:spcBef>
            </a:pPr>
            <a:r>
              <a:rPr lang="zh-CN" altLang="en-US" sz="1000" spc="4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能够支持</a:t>
            </a:r>
            <a:r>
              <a:rPr lang="en-US" altLang="zh-CN" sz="1000" spc="40" dirty="0">
                <a:latin typeface="微软雅黑" panose="020B0503020204020204" pitchFamily="34" charset="-122"/>
                <a:ea typeface="微软雅黑" panose="020B0503020204020204" pitchFamily="34" charset="-122"/>
              </a:rPr>
              <a:t>70</a:t>
            </a:r>
            <a:r>
              <a:rPr lang="zh-CN" altLang="en-US" sz="1000" spc="4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多种不同品牌和型号的商业化存储进行管理和作为</a:t>
            </a:r>
            <a:r>
              <a:rPr lang="en-US" altLang="zh-CN" sz="1000" spc="4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DR</a:t>
            </a:r>
            <a:r>
              <a:rPr lang="zh-CN" altLang="en-US" sz="1000" spc="4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后端使用</a:t>
            </a:r>
            <a:endParaRPr lang="en-US" altLang="zh-CN" sz="1000" spc="4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1700"/>
              </a:lnSpc>
              <a:spcBef>
                <a:spcPts val="300"/>
              </a:spcBef>
            </a:pPr>
            <a:r>
              <a:rPr lang="zh-CN" altLang="en-US" sz="1000" spc="4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解耦存储层后，让云端灾备和云端迁移成为可能性</a:t>
            </a:r>
            <a:endParaRPr lang="en-US" altLang="zh-CN" sz="1000" spc="4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0" name="文本框 137">
            <a:extLst>
              <a:ext uri="{FF2B5EF4-FFF2-40B4-BE49-F238E27FC236}">
                <a16:creationId xmlns:a16="http://schemas.microsoft.com/office/drawing/2014/main" xmlns="" id="{BB35E524-9C5C-4BBA-A195-BEA88CD2D4CA}"/>
              </a:ext>
            </a:extLst>
          </p:cNvPr>
          <p:cNvSpPr txBox="1"/>
          <p:nvPr/>
        </p:nvSpPr>
        <p:spPr>
          <a:xfrm>
            <a:off x="130779" y="588240"/>
            <a:ext cx="2529640" cy="341777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lnSpc>
                <a:spcPts val="1700"/>
              </a:lnSpc>
              <a:spcBef>
                <a:spcPts val="300"/>
              </a:spcBef>
            </a:pPr>
            <a:r>
              <a:rPr lang="en-US" altLang="zh-CN" sz="1100" b="1" spc="4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DR &amp; </a:t>
            </a:r>
            <a:r>
              <a:rPr lang="en-US" altLang="zh-CN" sz="1100" b="1" spc="4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Migration Highlights</a:t>
            </a:r>
            <a:r>
              <a:rPr lang="zh-CN" altLang="en-US" sz="1100" b="1" spc="4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1100" b="1" spc="4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1500"/>
              </a:lnSpc>
            </a:pPr>
            <a:r>
              <a:rPr lang="zh-CN" altLang="en-US" sz="1000" spc="4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块级别保护，保护为全对象</a:t>
            </a:r>
            <a:r>
              <a:rPr lang="en-US" altLang="zh-CN" sz="1000" spc="4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en-US" sz="1000" spc="4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操作系统</a:t>
            </a:r>
            <a:r>
              <a:rPr lang="en-US" altLang="zh-CN" sz="1000" spc="40" dirty="0"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1000" spc="4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应用</a:t>
            </a:r>
            <a:r>
              <a:rPr lang="en-US" altLang="zh-CN" sz="1000" spc="40" dirty="0"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1000" spc="4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应用配置</a:t>
            </a:r>
            <a:r>
              <a:rPr lang="en-US" altLang="zh-CN" sz="1000" spc="40" dirty="0"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1000" spc="4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数据，成为实现整体恢复的前提</a:t>
            </a:r>
            <a:endParaRPr lang="en-US" altLang="zh-CN" sz="1000" spc="4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1500"/>
              </a:lnSpc>
              <a:spcBef>
                <a:spcPts val="600"/>
              </a:spcBef>
            </a:pPr>
            <a:r>
              <a:rPr lang="en-US" altLang="zh-CN" sz="1000" spc="4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RPO</a:t>
            </a:r>
            <a:r>
              <a:rPr lang="zh-CN" altLang="en-US" sz="1000" spc="4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分钟级，</a:t>
            </a:r>
            <a:r>
              <a:rPr lang="en-US" altLang="zh-CN" sz="1000" spc="4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RTO</a:t>
            </a:r>
            <a:r>
              <a:rPr lang="zh-CN" altLang="en-US" sz="1000" spc="4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秒级，</a:t>
            </a:r>
            <a:endParaRPr lang="en-US" altLang="zh-CN" sz="1000" spc="4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1500"/>
              </a:lnSpc>
            </a:pPr>
            <a:r>
              <a:rPr lang="zh-CN" altLang="en-US" sz="1000" spc="4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无须昂贵的硬件，成本低，保护高效，</a:t>
            </a:r>
            <a:endParaRPr lang="en-US" altLang="zh-CN" sz="1000" spc="4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1500"/>
              </a:lnSpc>
            </a:pPr>
            <a:r>
              <a:rPr lang="zh-CN" altLang="en-US" sz="1000" spc="4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旁路设计不影响生产业务</a:t>
            </a:r>
            <a:endParaRPr lang="en-US" altLang="zh-CN" sz="1000" spc="4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1500"/>
              </a:lnSpc>
              <a:spcBef>
                <a:spcPts val="600"/>
              </a:spcBef>
            </a:pPr>
            <a:r>
              <a:rPr lang="zh-CN" altLang="en-US" sz="1000" spc="4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针对不同的虚拟化平台、云平台进行了接口层面、虚拟化智能适配，业务系统不同平台恢复成功率</a:t>
            </a:r>
            <a:r>
              <a:rPr lang="en-US" altLang="zh-CN" sz="1000" spc="40" dirty="0">
                <a:latin typeface="微软雅黑" panose="020B0503020204020204" pitchFamily="34" charset="-122"/>
                <a:ea typeface="微软雅黑" panose="020B0503020204020204" pitchFamily="34" charset="-122"/>
              </a:rPr>
              <a:t>&gt;95%</a:t>
            </a:r>
          </a:p>
          <a:p>
            <a:pPr>
              <a:lnSpc>
                <a:spcPts val="1700"/>
              </a:lnSpc>
              <a:spcBef>
                <a:spcPts val="600"/>
              </a:spcBef>
            </a:pPr>
            <a:r>
              <a:rPr lang="zh-CN" altLang="en-US" sz="1000" spc="4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恢复计划，满足集群恢复时启动顺序的依赖关系</a:t>
            </a:r>
            <a:endParaRPr lang="en-US" altLang="zh-CN" sz="1000" spc="4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1500"/>
              </a:lnSpc>
              <a:spcBef>
                <a:spcPts val="600"/>
              </a:spcBef>
            </a:pPr>
            <a:r>
              <a:rPr lang="zh-CN" altLang="en-US" sz="1000" spc="4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迁移上使用</a:t>
            </a:r>
            <a:r>
              <a:rPr lang="en-US" altLang="zh-CN" sz="1000" spc="4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HyperGate</a:t>
            </a:r>
            <a:r>
              <a:rPr lang="zh-CN" altLang="en-US" sz="1000" spc="40" dirty="0">
                <a:latin typeface="微软雅黑" panose="020B0503020204020204" pitchFamily="34" charset="-122"/>
                <a:ea typeface="微软雅黑" panose="020B0503020204020204" pitchFamily="34" charset="-122"/>
              </a:rPr>
              <a:t>*控制器，为云存储增加虚拟机的“机头”，可以适配所有云平台，无须特殊存储接口要求</a:t>
            </a:r>
            <a:endParaRPr lang="en-US" altLang="zh-CN" sz="1000" spc="4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1" name="文本框 86">
            <a:extLst>
              <a:ext uri="{FF2B5EF4-FFF2-40B4-BE49-F238E27FC236}">
                <a16:creationId xmlns:a16="http://schemas.microsoft.com/office/drawing/2014/main" xmlns="" id="{E8F54147-EE60-48BF-941D-CEE1CAE0D1D2}"/>
              </a:ext>
            </a:extLst>
          </p:cNvPr>
          <p:cNvSpPr txBox="1"/>
          <p:nvPr/>
        </p:nvSpPr>
        <p:spPr>
          <a:xfrm>
            <a:off x="128277" y="5616188"/>
            <a:ext cx="2694162" cy="116675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lnSpc>
                <a:spcPts val="1700"/>
              </a:lnSpc>
              <a:spcBef>
                <a:spcPts val="300"/>
              </a:spcBef>
            </a:pPr>
            <a:r>
              <a:rPr lang="en-US" altLang="zh-CN" sz="1100" b="1" spc="40" dirty="0" smtClean="0">
                <a:solidFill>
                  <a:srgbClr val="B4296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Core Technologies (Exclusive)</a:t>
            </a:r>
            <a:endParaRPr lang="en-US" altLang="zh-CN" sz="1100" b="1" spc="40" dirty="0">
              <a:solidFill>
                <a:srgbClr val="B4296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05740" indent="-205740">
              <a:lnSpc>
                <a:spcPts val="1700"/>
              </a:lnSpc>
              <a:spcBef>
                <a:spcPts val="300"/>
              </a:spcBef>
              <a:buClr>
                <a:srgbClr val="B4296A"/>
              </a:buClr>
              <a:buFont typeface="宋体" panose="02010600030101010101" pitchFamily="2" charset="-122"/>
              <a:buChar char="★"/>
            </a:pPr>
            <a:r>
              <a:rPr lang="zh-CN" altLang="en-US" sz="1000" b="1" spc="40" dirty="0">
                <a:solidFill>
                  <a:srgbClr val="B4296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块级保护</a:t>
            </a:r>
            <a:r>
              <a:rPr lang="zh-CN" altLang="en-US" sz="1000" spc="4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（实现应用级秒级恢复）</a:t>
            </a:r>
            <a:endParaRPr lang="en-US" altLang="zh-CN" sz="1000" spc="4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05740" indent="-205740">
              <a:lnSpc>
                <a:spcPts val="1700"/>
              </a:lnSpc>
              <a:spcBef>
                <a:spcPts val="300"/>
              </a:spcBef>
              <a:buClr>
                <a:srgbClr val="B4296A"/>
              </a:buClr>
              <a:buFont typeface="宋体" panose="02010600030101010101" pitchFamily="2" charset="-122"/>
              <a:buChar char="★"/>
            </a:pPr>
            <a:r>
              <a:rPr lang="zh-CN" altLang="en-US" sz="1000" b="1" spc="40" dirty="0">
                <a:solidFill>
                  <a:srgbClr val="B4296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智能驱动适配</a:t>
            </a:r>
            <a:r>
              <a:rPr lang="zh-CN" altLang="en-US" sz="1000" spc="4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（实现跨任意平台）</a:t>
            </a:r>
            <a:endParaRPr lang="en-US" altLang="zh-CN" sz="1000" spc="4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05740" indent="-205740">
              <a:lnSpc>
                <a:spcPts val="1700"/>
              </a:lnSpc>
              <a:spcBef>
                <a:spcPts val="300"/>
              </a:spcBef>
              <a:buClr>
                <a:srgbClr val="B4296A"/>
              </a:buClr>
              <a:buFont typeface="宋体" panose="02010600030101010101" pitchFamily="2" charset="-122"/>
              <a:buChar char="★"/>
            </a:pPr>
            <a:r>
              <a:rPr lang="en-US" altLang="zh-CN" sz="1000" b="1" spc="40" dirty="0">
                <a:solidFill>
                  <a:srgbClr val="B4296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HyperGate</a:t>
            </a:r>
            <a:r>
              <a:rPr lang="zh-CN" altLang="en-US" sz="1000" spc="4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（实现适配任意云存储）</a:t>
            </a:r>
            <a:endParaRPr lang="en-US" altLang="zh-CN" sz="1000" spc="4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0019420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" name="组合 151">
            <a:extLst>
              <a:ext uri="{FF2B5EF4-FFF2-40B4-BE49-F238E27FC236}">
                <a16:creationId xmlns:a16="http://schemas.microsoft.com/office/drawing/2014/main" xmlns="" id="{A5CBD5E3-926D-4F1B-9CE1-7B2C5E84FCA2}"/>
              </a:ext>
            </a:extLst>
          </p:cNvPr>
          <p:cNvGrpSpPr/>
          <p:nvPr/>
        </p:nvGrpSpPr>
        <p:grpSpPr>
          <a:xfrm>
            <a:off x="3797071" y="5294678"/>
            <a:ext cx="4259243" cy="693961"/>
            <a:chOff x="4159796" y="5506947"/>
            <a:chExt cx="4259243" cy="693961"/>
          </a:xfrm>
        </p:grpSpPr>
        <p:sp>
          <p:nvSpPr>
            <p:cNvPr id="30" name="平行四边形 29">
              <a:extLst>
                <a:ext uri="{FF2B5EF4-FFF2-40B4-BE49-F238E27FC236}">
                  <a16:creationId xmlns:a16="http://schemas.microsoft.com/office/drawing/2014/main" xmlns="" id="{AAD61DB2-2F0F-4124-9C5C-E8F7619F9A0D}"/>
                </a:ext>
              </a:extLst>
            </p:cNvPr>
            <p:cNvSpPr/>
            <p:nvPr/>
          </p:nvSpPr>
          <p:spPr>
            <a:xfrm>
              <a:off x="4159796" y="5506947"/>
              <a:ext cx="4259243" cy="693961"/>
            </a:xfrm>
            <a:prstGeom prst="parallelogram">
              <a:avLst>
                <a:gd name="adj" fmla="val 71212"/>
              </a:avLst>
            </a:prstGeom>
            <a:gradFill flip="none" rotWithShape="1">
              <a:gsLst>
                <a:gs pos="0">
                  <a:schemeClr val="bg1"/>
                </a:gs>
                <a:gs pos="99000">
                  <a:schemeClr val="accent5">
                    <a:lumMod val="60000"/>
                    <a:lumOff val="40000"/>
                    <a:alpha val="81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xmlns="" id="{67FD2130-A8DE-4FFF-899D-0A519FED2DB9}"/>
                </a:ext>
              </a:extLst>
            </p:cNvPr>
            <p:cNvSpPr txBox="1"/>
            <p:nvPr/>
          </p:nvSpPr>
          <p:spPr>
            <a:xfrm>
              <a:off x="5596335" y="5527120"/>
              <a:ext cx="15311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spc="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Hardware layer</a:t>
              </a:r>
            </a:p>
          </p:txBody>
        </p:sp>
      </p:grpSp>
      <p:sp>
        <p:nvSpPr>
          <p:cNvPr id="28" name="文本框 27">
            <a:extLst>
              <a:ext uri="{FF2B5EF4-FFF2-40B4-BE49-F238E27FC236}">
                <a16:creationId xmlns:a16="http://schemas.microsoft.com/office/drawing/2014/main" xmlns="" id="{1F304863-2032-4F45-B707-9F3D4B130B39}"/>
              </a:ext>
            </a:extLst>
          </p:cNvPr>
          <p:cNvSpPr txBox="1"/>
          <p:nvPr/>
        </p:nvSpPr>
        <p:spPr>
          <a:xfrm>
            <a:off x="5654819" y="5709460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Double Live</a:t>
            </a:r>
          </a:p>
        </p:txBody>
      </p:sp>
      <p:sp>
        <p:nvSpPr>
          <p:cNvPr id="143" name="平行四边形 142">
            <a:extLst>
              <a:ext uri="{FF2B5EF4-FFF2-40B4-BE49-F238E27FC236}">
                <a16:creationId xmlns:a16="http://schemas.microsoft.com/office/drawing/2014/main" xmlns="" id="{7D91E8EB-462D-4A11-958F-BFFB856B58DC}"/>
              </a:ext>
            </a:extLst>
          </p:cNvPr>
          <p:cNvSpPr/>
          <p:nvPr/>
        </p:nvSpPr>
        <p:spPr>
          <a:xfrm>
            <a:off x="3730504" y="5308977"/>
            <a:ext cx="4534770" cy="693961"/>
          </a:xfrm>
          <a:prstGeom prst="parallelogram">
            <a:avLst>
              <a:gd name="adj" fmla="val 7121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平行四边形 2">
            <a:extLst>
              <a:ext uri="{FF2B5EF4-FFF2-40B4-BE49-F238E27FC236}">
                <a16:creationId xmlns:a16="http://schemas.microsoft.com/office/drawing/2014/main" xmlns="" id="{D876506B-80E0-41AC-8E9D-197DD7475B52}"/>
              </a:ext>
            </a:extLst>
          </p:cNvPr>
          <p:cNvSpPr/>
          <p:nvPr/>
        </p:nvSpPr>
        <p:spPr>
          <a:xfrm>
            <a:off x="3797071" y="3567455"/>
            <a:ext cx="4259243" cy="792064"/>
          </a:xfrm>
          <a:prstGeom prst="parallelogram">
            <a:avLst>
              <a:gd name="adj" fmla="val 71212"/>
            </a:avLst>
          </a:prstGeom>
          <a:gradFill flip="none" rotWithShape="1">
            <a:gsLst>
              <a:gs pos="0">
                <a:schemeClr val="bg1"/>
              </a:gs>
              <a:gs pos="99000">
                <a:srgbClr val="FFC000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48" name="组合 147">
            <a:extLst>
              <a:ext uri="{FF2B5EF4-FFF2-40B4-BE49-F238E27FC236}">
                <a16:creationId xmlns:a16="http://schemas.microsoft.com/office/drawing/2014/main" xmlns="" id="{F86905BE-63A3-44FA-BD4C-6B07DD7DD22A}"/>
              </a:ext>
            </a:extLst>
          </p:cNvPr>
          <p:cNvGrpSpPr/>
          <p:nvPr/>
        </p:nvGrpSpPr>
        <p:grpSpPr>
          <a:xfrm>
            <a:off x="3960067" y="1674264"/>
            <a:ext cx="4259243" cy="515514"/>
            <a:chOff x="4159795" y="1706925"/>
            <a:chExt cx="4259243" cy="684343"/>
          </a:xfrm>
        </p:grpSpPr>
        <p:sp>
          <p:nvSpPr>
            <p:cNvPr id="38" name="平行四边形 37">
              <a:extLst>
                <a:ext uri="{FF2B5EF4-FFF2-40B4-BE49-F238E27FC236}">
                  <a16:creationId xmlns:a16="http://schemas.microsoft.com/office/drawing/2014/main" xmlns="" id="{3BAB6468-72EA-4E7C-88BA-34AB11083873}"/>
                </a:ext>
              </a:extLst>
            </p:cNvPr>
            <p:cNvSpPr/>
            <p:nvPr/>
          </p:nvSpPr>
          <p:spPr>
            <a:xfrm>
              <a:off x="4159795" y="1706925"/>
              <a:ext cx="4259243" cy="684343"/>
            </a:xfrm>
            <a:prstGeom prst="parallelogram">
              <a:avLst>
                <a:gd name="adj" fmla="val 71212"/>
              </a:avLst>
            </a:prstGeom>
            <a:gradFill flip="none" rotWithShape="1">
              <a:gsLst>
                <a:gs pos="0">
                  <a:schemeClr val="bg1"/>
                </a:gs>
                <a:gs pos="99000">
                  <a:schemeClr val="accent5">
                    <a:lumMod val="60000"/>
                    <a:lumOff val="40000"/>
                    <a:alpha val="7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xmlns="" id="{775842F4-5360-47A0-BB8E-3AE7003FB263}"/>
                </a:ext>
              </a:extLst>
            </p:cNvPr>
            <p:cNvSpPr txBox="1"/>
            <p:nvPr/>
          </p:nvSpPr>
          <p:spPr>
            <a:xfrm>
              <a:off x="4856163" y="1809629"/>
              <a:ext cx="2809680" cy="4902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b="1" spc="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Application layer</a:t>
              </a:r>
            </a:p>
          </p:txBody>
        </p:sp>
      </p:grpSp>
      <p:grpSp>
        <p:nvGrpSpPr>
          <p:cNvPr id="149" name="组合 148">
            <a:extLst>
              <a:ext uri="{FF2B5EF4-FFF2-40B4-BE49-F238E27FC236}">
                <a16:creationId xmlns:a16="http://schemas.microsoft.com/office/drawing/2014/main" xmlns="" id="{CD52AD67-E8A2-4236-BAC2-CDEB2C5BB227}"/>
              </a:ext>
            </a:extLst>
          </p:cNvPr>
          <p:cNvGrpSpPr/>
          <p:nvPr/>
        </p:nvGrpSpPr>
        <p:grpSpPr>
          <a:xfrm>
            <a:off x="3831866" y="2509384"/>
            <a:ext cx="4259243" cy="718231"/>
            <a:chOff x="4194592" y="2797855"/>
            <a:chExt cx="4259243" cy="718231"/>
          </a:xfrm>
        </p:grpSpPr>
        <p:sp>
          <p:nvSpPr>
            <p:cNvPr id="4" name="平行四边形 3">
              <a:extLst>
                <a:ext uri="{FF2B5EF4-FFF2-40B4-BE49-F238E27FC236}">
                  <a16:creationId xmlns:a16="http://schemas.microsoft.com/office/drawing/2014/main" xmlns="" id="{CDFE01CF-60F7-4C17-9B35-A8E6433FDE39}"/>
                </a:ext>
              </a:extLst>
            </p:cNvPr>
            <p:cNvSpPr/>
            <p:nvPr/>
          </p:nvSpPr>
          <p:spPr>
            <a:xfrm>
              <a:off x="4194592" y="2797855"/>
              <a:ext cx="4259243" cy="718231"/>
            </a:xfrm>
            <a:prstGeom prst="parallelogram">
              <a:avLst>
                <a:gd name="adj" fmla="val 71212"/>
              </a:avLst>
            </a:prstGeom>
            <a:gradFill flip="none" rotWithShape="1">
              <a:gsLst>
                <a:gs pos="0">
                  <a:schemeClr val="bg1"/>
                </a:gs>
                <a:gs pos="99000">
                  <a:schemeClr val="accent5">
                    <a:lumMod val="60000"/>
                    <a:lumOff val="40000"/>
                    <a:alpha val="7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xmlns="" id="{04BE52F6-D6DC-47AD-B910-B2F8F6BCD368}"/>
                </a:ext>
              </a:extLst>
            </p:cNvPr>
            <p:cNvSpPr txBox="1"/>
            <p:nvPr/>
          </p:nvSpPr>
          <p:spPr>
            <a:xfrm>
              <a:off x="4935958" y="2833649"/>
              <a:ext cx="27590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b="1" spc="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File system layer</a:t>
              </a:r>
            </a:p>
          </p:txBody>
        </p:sp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xmlns="" id="{338718F5-1622-4B80-ABD2-04DFEC0207DA}"/>
              </a:ext>
            </a:extLst>
          </p:cNvPr>
          <p:cNvSpPr txBox="1"/>
          <p:nvPr/>
        </p:nvSpPr>
        <p:spPr>
          <a:xfrm flipH="1">
            <a:off x="4470399" y="1173580"/>
            <a:ext cx="3136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spc="3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Protection level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xmlns="" id="{9363B367-54AA-459D-B52C-A0E35D17CF8C}"/>
              </a:ext>
            </a:extLst>
          </p:cNvPr>
          <p:cNvSpPr txBox="1"/>
          <p:nvPr/>
        </p:nvSpPr>
        <p:spPr>
          <a:xfrm>
            <a:off x="5099486" y="4051743"/>
            <a:ext cx="19662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Prophet   </a:t>
            </a:r>
            <a:r>
              <a:rPr kumimoji="1"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FalconStor</a:t>
            </a:r>
            <a:endParaRPr kumimoji="1"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6" name="直接连接符 45">
            <a:extLst>
              <a:ext uri="{FF2B5EF4-FFF2-40B4-BE49-F238E27FC236}">
                <a16:creationId xmlns:a16="http://schemas.microsoft.com/office/drawing/2014/main" xmlns="" id="{858E635B-8560-441E-AB34-6E4A245E55FB}"/>
              </a:ext>
            </a:extLst>
          </p:cNvPr>
          <p:cNvCxnSpPr>
            <a:cxnSpLocks/>
          </p:cNvCxnSpPr>
          <p:nvPr/>
        </p:nvCxnSpPr>
        <p:spPr>
          <a:xfrm flipH="1">
            <a:off x="1986026" y="3220182"/>
            <a:ext cx="9048592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0" name="组合 149">
            <a:extLst>
              <a:ext uri="{FF2B5EF4-FFF2-40B4-BE49-F238E27FC236}">
                <a16:creationId xmlns:a16="http://schemas.microsoft.com/office/drawing/2014/main" xmlns="" id="{5E945DEA-AD5C-47B4-8B35-D11F65055C55}"/>
              </a:ext>
            </a:extLst>
          </p:cNvPr>
          <p:cNvGrpSpPr/>
          <p:nvPr/>
        </p:nvGrpSpPr>
        <p:grpSpPr>
          <a:xfrm>
            <a:off x="1976966" y="2913379"/>
            <a:ext cx="5114555" cy="366392"/>
            <a:chOff x="2339691" y="3201843"/>
            <a:chExt cx="5114556" cy="366390"/>
          </a:xfrm>
        </p:grpSpPr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xmlns="" id="{7F308F8A-FE51-484A-975C-9897D9C704F7}"/>
                </a:ext>
              </a:extLst>
            </p:cNvPr>
            <p:cNvSpPr txBox="1"/>
            <p:nvPr/>
          </p:nvSpPr>
          <p:spPr>
            <a:xfrm>
              <a:off x="5321163" y="3260458"/>
              <a:ext cx="2133084" cy="307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CN" sz="1400" dirty="0" err="1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Eisoo</a:t>
              </a:r>
              <a:r>
                <a:rPr kumimoji="1" lang="zh-CN" altLang="en-US" sz="1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, </a:t>
              </a:r>
              <a:r>
                <a:rPr kumimoji="1" lang="en-US" altLang="zh-CN" sz="1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info2soft</a:t>
              </a:r>
              <a:r>
                <a:rPr kumimoji="1" lang="zh-CN" altLang="en-US" sz="1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,</a:t>
              </a:r>
              <a:r>
                <a:rPr kumimoji="1"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Veeam</a:t>
              </a:r>
              <a:endParaRPr kumimoji="1"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xmlns="" id="{86586AC4-5E9C-47D3-BA2C-6906D05A5AA6}"/>
                </a:ext>
              </a:extLst>
            </p:cNvPr>
            <p:cNvSpPr txBox="1"/>
            <p:nvPr/>
          </p:nvSpPr>
          <p:spPr>
            <a:xfrm>
              <a:off x="2339691" y="3201843"/>
              <a:ext cx="1896866" cy="307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Existing </a:t>
              </a:r>
              <a:r>
                <a:rPr kumimoji="1" lang="en-US" altLang="zh-CN" sz="1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DR </a:t>
              </a:r>
              <a:r>
                <a:rPr kumimoji="1" lang="zh-CN" altLang="en-US" sz="1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vendors</a:t>
              </a:r>
              <a:endParaRPr kumimoji="1"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56" name="组合 155">
            <a:extLst>
              <a:ext uri="{FF2B5EF4-FFF2-40B4-BE49-F238E27FC236}">
                <a16:creationId xmlns:a16="http://schemas.microsoft.com/office/drawing/2014/main" xmlns="" id="{86F84514-2C05-4DAE-900E-374B9C45A76B}"/>
              </a:ext>
            </a:extLst>
          </p:cNvPr>
          <p:cNvGrpSpPr/>
          <p:nvPr/>
        </p:nvGrpSpPr>
        <p:grpSpPr>
          <a:xfrm>
            <a:off x="1552817" y="4729167"/>
            <a:ext cx="9551497" cy="324493"/>
            <a:chOff x="2067943" y="4955768"/>
            <a:chExt cx="9551497" cy="324493"/>
          </a:xfrm>
        </p:grpSpPr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xmlns="" id="{7DFF0C95-71BE-4AB1-BC80-8B47BC995208}"/>
                </a:ext>
              </a:extLst>
            </p:cNvPr>
            <p:cNvGrpSpPr/>
            <p:nvPr/>
          </p:nvGrpSpPr>
          <p:grpSpPr>
            <a:xfrm>
              <a:off x="4261674" y="4955768"/>
              <a:ext cx="4158322" cy="324493"/>
              <a:chOff x="4261674" y="4935192"/>
              <a:chExt cx="3646498" cy="284553"/>
            </a:xfrm>
          </p:grpSpPr>
          <p:sp>
            <p:nvSpPr>
              <p:cNvPr id="103" name="平行四边形 102">
                <a:extLst>
                  <a:ext uri="{FF2B5EF4-FFF2-40B4-BE49-F238E27FC236}">
                    <a16:creationId xmlns:a16="http://schemas.microsoft.com/office/drawing/2014/main" xmlns="" id="{5816BEC8-C036-4F65-8E47-2FEC65B62D71}"/>
                  </a:ext>
                </a:extLst>
              </p:cNvPr>
              <p:cNvSpPr/>
              <p:nvPr/>
            </p:nvSpPr>
            <p:spPr>
              <a:xfrm>
                <a:off x="4261674" y="4935192"/>
                <a:ext cx="3646498" cy="284553"/>
              </a:xfrm>
              <a:prstGeom prst="parallelogram">
                <a:avLst>
                  <a:gd name="adj" fmla="val 71212"/>
                </a:avLst>
              </a:prstGeom>
              <a:gradFill flip="none" rotWithShape="1">
                <a:gsLst>
                  <a:gs pos="0">
                    <a:schemeClr val="bg1">
                      <a:alpha val="67000"/>
                    </a:schemeClr>
                  </a:gs>
                  <a:gs pos="99000">
                    <a:srgbClr val="EF5AA1">
                      <a:alpha val="57000"/>
                    </a:srgb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grpSp>
            <p:nvGrpSpPr>
              <p:cNvPr id="24" name="组合 23">
                <a:extLst>
                  <a:ext uri="{FF2B5EF4-FFF2-40B4-BE49-F238E27FC236}">
                    <a16:creationId xmlns:a16="http://schemas.microsoft.com/office/drawing/2014/main" xmlns="" id="{E1397655-8F3D-4223-8778-095B13770118}"/>
                  </a:ext>
                </a:extLst>
              </p:cNvPr>
              <p:cNvGrpSpPr/>
              <p:nvPr/>
            </p:nvGrpSpPr>
            <p:grpSpPr>
              <a:xfrm>
                <a:off x="5262226" y="5011706"/>
                <a:ext cx="1901819" cy="202090"/>
                <a:chOff x="4883403" y="4936082"/>
                <a:chExt cx="2072394" cy="165865"/>
              </a:xfrm>
            </p:grpSpPr>
            <p:pic>
              <p:nvPicPr>
                <p:cNvPr id="81" name="图形 80">
                  <a:extLst>
                    <a:ext uri="{FF2B5EF4-FFF2-40B4-BE49-F238E27FC236}">
                      <a16:creationId xmlns:a16="http://schemas.microsoft.com/office/drawing/2014/main" xmlns="" id="{0A81F345-C016-46B5-ADEA-77D6E306595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screen">
                  <a:extLst>
                    <a:ext uri="{28A0092B-C50C-407E-A947-70E740481C1C}">
                      <a14:useLocalDpi xmlns:a14="http://schemas.microsoft.com/office/drawing/2010/main"/>
                    </a:ext>
                    <a:ext uri="{96DAC541-7B7A-43D3-8B79-37D633B846F1}">
                      <asvg:svgBlip xmlns:asvg="http://schemas.microsoft.com/office/drawing/2016/SVG/main" xmlns="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35814" y="4936644"/>
                  <a:ext cx="231430" cy="159302"/>
                </a:xfrm>
                <a:prstGeom prst="rect">
                  <a:avLst/>
                </a:prstGeom>
              </p:spPr>
            </p:pic>
            <p:pic>
              <p:nvPicPr>
                <p:cNvPr id="82" name="图形 81">
                  <a:extLst>
                    <a:ext uri="{FF2B5EF4-FFF2-40B4-BE49-F238E27FC236}">
                      <a16:creationId xmlns:a16="http://schemas.microsoft.com/office/drawing/2014/main" xmlns="" id="{3D021E21-9037-438A-AA2C-6E2FEDA2361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screen">
                  <a:extLst>
                    <a:ext uri="{28A0092B-C50C-407E-A947-70E740481C1C}">
                      <a14:useLocalDpi xmlns:a14="http://schemas.microsoft.com/office/drawing/2010/main"/>
                    </a:ext>
                    <a:ext uri="{96DAC541-7B7A-43D3-8B79-37D633B846F1}">
                      <asvg:svgBlip xmlns:asvg="http://schemas.microsoft.com/office/drawing/2016/SVG/main" xmlns="" r:embed="rId5"/>
                    </a:ext>
                  </a:extLst>
                </a:blip>
                <a:stretch>
                  <a:fillRect/>
                </a:stretch>
              </p:blipFill>
              <p:spPr>
                <a:xfrm rot="1259659">
                  <a:off x="5577439" y="4936082"/>
                  <a:ext cx="222537" cy="153181"/>
                </a:xfrm>
                <a:prstGeom prst="rect">
                  <a:avLst/>
                </a:prstGeom>
              </p:spPr>
            </p:pic>
            <p:pic>
              <p:nvPicPr>
                <p:cNvPr id="90" name="图形 89">
                  <a:extLst>
                    <a:ext uri="{FF2B5EF4-FFF2-40B4-BE49-F238E27FC236}">
                      <a16:creationId xmlns:a16="http://schemas.microsoft.com/office/drawing/2014/main" xmlns="" id="{193C75F6-6B8C-437A-A49E-C455891FC2B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screen">
                  <a:extLst>
                    <a:ext uri="{28A0092B-C50C-407E-A947-70E740481C1C}">
                      <a14:useLocalDpi xmlns:a14="http://schemas.microsoft.com/office/drawing/2010/main"/>
                    </a:ext>
                    <a:ext uri="{96DAC541-7B7A-43D3-8B79-37D633B846F1}">
                      <asvg:svgBlip xmlns:asvg="http://schemas.microsoft.com/office/drawing/2016/SVG/main" xmlns="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798790" y="4940240"/>
                  <a:ext cx="231430" cy="159302"/>
                </a:xfrm>
                <a:prstGeom prst="rect">
                  <a:avLst/>
                </a:prstGeom>
              </p:spPr>
            </p:pic>
            <p:pic>
              <p:nvPicPr>
                <p:cNvPr id="91" name="图形 90">
                  <a:extLst>
                    <a:ext uri="{FF2B5EF4-FFF2-40B4-BE49-F238E27FC236}">
                      <a16:creationId xmlns:a16="http://schemas.microsoft.com/office/drawing/2014/main" xmlns="" id="{E6B24D3A-CD03-4473-AD89-9E910E94CBC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screen">
                  <a:extLst>
                    <a:ext uri="{28A0092B-C50C-407E-A947-70E740481C1C}">
                      <a14:useLocalDpi xmlns:a14="http://schemas.microsoft.com/office/drawing/2010/main"/>
                    </a:ext>
                    <a:ext uri="{96DAC541-7B7A-43D3-8B79-37D633B846F1}">
                      <asvg:svgBlip xmlns:asvg="http://schemas.microsoft.com/office/drawing/2016/SVG/main" xmlns="" r:embed="rId5"/>
                    </a:ext>
                  </a:extLst>
                </a:blip>
                <a:stretch>
                  <a:fillRect/>
                </a:stretch>
              </p:blipFill>
              <p:spPr>
                <a:xfrm rot="1259659">
                  <a:off x="6040415" y="4939679"/>
                  <a:ext cx="222537" cy="153181"/>
                </a:xfrm>
                <a:prstGeom prst="rect">
                  <a:avLst/>
                </a:prstGeom>
              </p:spPr>
            </p:pic>
            <p:pic>
              <p:nvPicPr>
                <p:cNvPr id="94" name="图形 93">
                  <a:extLst>
                    <a:ext uri="{FF2B5EF4-FFF2-40B4-BE49-F238E27FC236}">
                      <a16:creationId xmlns:a16="http://schemas.microsoft.com/office/drawing/2014/main" xmlns="" id="{9E13C61A-563E-4665-AB63-89215B1881A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screen">
                  <a:extLst>
                    <a:ext uri="{28A0092B-C50C-407E-A947-70E740481C1C}">
                      <a14:useLocalDpi xmlns:a14="http://schemas.microsoft.com/office/drawing/2010/main"/>
                    </a:ext>
                    <a:ext uri="{96DAC541-7B7A-43D3-8B79-37D633B846F1}">
                      <asvg:svgBlip xmlns:asvg="http://schemas.microsoft.com/office/drawing/2016/SVG/main" xmlns="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261766" y="4936645"/>
                  <a:ext cx="231430" cy="159302"/>
                </a:xfrm>
                <a:prstGeom prst="rect">
                  <a:avLst/>
                </a:prstGeom>
              </p:spPr>
            </p:pic>
            <p:pic>
              <p:nvPicPr>
                <p:cNvPr id="95" name="图形 94">
                  <a:extLst>
                    <a:ext uri="{FF2B5EF4-FFF2-40B4-BE49-F238E27FC236}">
                      <a16:creationId xmlns:a16="http://schemas.microsoft.com/office/drawing/2014/main" xmlns="" id="{39033B36-7564-44CC-B51F-9F1751579B3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screen">
                  <a:extLst>
                    <a:ext uri="{28A0092B-C50C-407E-A947-70E740481C1C}">
                      <a14:useLocalDpi xmlns:a14="http://schemas.microsoft.com/office/drawing/2010/main"/>
                    </a:ext>
                    <a:ext uri="{96DAC541-7B7A-43D3-8B79-37D633B846F1}">
                      <asvg:svgBlip xmlns:asvg="http://schemas.microsoft.com/office/drawing/2016/SVG/main" xmlns="" r:embed="rId5"/>
                    </a:ext>
                  </a:extLst>
                </a:blip>
                <a:stretch>
                  <a:fillRect/>
                </a:stretch>
              </p:blipFill>
              <p:spPr>
                <a:xfrm rot="1259659">
                  <a:off x="6503391" y="4936083"/>
                  <a:ext cx="222537" cy="153181"/>
                </a:xfrm>
                <a:prstGeom prst="rect">
                  <a:avLst/>
                </a:prstGeom>
              </p:spPr>
            </p:pic>
            <p:pic>
              <p:nvPicPr>
                <p:cNvPr id="100" name="图形 99">
                  <a:extLst>
                    <a:ext uri="{FF2B5EF4-FFF2-40B4-BE49-F238E27FC236}">
                      <a16:creationId xmlns:a16="http://schemas.microsoft.com/office/drawing/2014/main" xmlns="" id="{53C6472D-D35E-4059-A649-BECF18B28FE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screen">
                  <a:extLst>
                    <a:ext uri="{28A0092B-C50C-407E-A947-70E740481C1C}">
                      <a14:useLocalDpi xmlns:a14="http://schemas.microsoft.com/office/drawing/2010/main"/>
                    </a:ext>
                    <a:ext uri="{96DAC541-7B7A-43D3-8B79-37D633B846F1}">
                      <asvg:svgBlip xmlns:asvg="http://schemas.microsoft.com/office/drawing/2016/SVG/main" xmlns="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724367" y="4936726"/>
                  <a:ext cx="231430" cy="159302"/>
                </a:xfrm>
                <a:prstGeom prst="rect">
                  <a:avLst/>
                </a:prstGeom>
              </p:spPr>
            </p:pic>
            <p:pic>
              <p:nvPicPr>
                <p:cNvPr id="104" name="图形 103">
                  <a:extLst>
                    <a:ext uri="{FF2B5EF4-FFF2-40B4-BE49-F238E27FC236}">
                      <a16:creationId xmlns:a16="http://schemas.microsoft.com/office/drawing/2014/main" xmlns="" id="{DC03DA9C-9832-476A-A7B6-1050F509774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screen">
                  <a:extLst>
                    <a:ext uri="{28A0092B-C50C-407E-A947-70E740481C1C}">
                      <a14:useLocalDpi xmlns:a14="http://schemas.microsoft.com/office/drawing/2010/main"/>
                    </a:ext>
                    <a:ext uri="{96DAC541-7B7A-43D3-8B79-37D633B846F1}">
                      <asvg:svgBlip xmlns:asvg="http://schemas.microsoft.com/office/drawing/2016/SVG/main" xmlns="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883403" y="4942645"/>
                  <a:ext cx="231430" cy="159302"/>
                </a:xfrm>
                <a:prstGeom prst="rect">
                  <a:avLst/>
                </a:prstGeom>
              </p:spPr>
            </p:pic>
            <p:pic>
              <p:nvPicPr>
                <p:cNvPr id="105" name="图形 104">
                  <a:extLst>
                    <a:ext uri="{FF2B5EF4-FFF2-40B4-BE49-F238E27FC236}">
                      <a16:creationId xmlns:a16="http://schemas.microsoft.com/office/drawing/2014/main" xmlns="" id="{E09B6E57-1F83-468C-9E08-F4BA4700420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screen">
                  <a:extLst>
                    <a:ext uri="{28A0092B-C50C-407E-A947-70E740481C1C}">
                      <a14:useLocalDpi xmlns:a14="http://schemas.microsoft.com/office/drawing/2010/main"/>
                    </a:ext>
                    <a:ext uri="{96DAC541-7B7A-43D3-8B79-37D633B846F1}">
                      <asvg:svgBlip xmlns:asvg="http://schemas.microsoft.com/office/drawing/2016/SVG/main" xmlns="" r:embed="rId5"/>
                    </a:ext>
                  </a:extLst>
                </a:blip>
                <a:stretch>
                  <a:fillRect/>
                </a:stretch>
              </p:blipFill>
              <p:spPr>
                <a:xfrm rot="1259659">
                  <a:off x="5125028" y="4942084"/>
                  <a:ext cx="222537" cy="153181"/>
                </a:xfrm>
                <a:prstGeom prst="rect">
                  <a:avLst/>
                </a:prstGeom>
              </p:spPr>
            </p:pic>
          </p:grpSp>
        </p:grpSp>
        <p:cxnSp>
          <p:nvCxnSpPr>
            <p:cNvPr id="106" name="直接连接符 105">
              <a:extLst>
                <a:ext uri="{FF2B5EF4-FFF2-40B4-BE49-F238E27FC236}">
                  <a16:creationId xmlns:a16="http://schemas.microsoft.com/office/drawing/2014/main" xmlns="" id="{962EBC2A-F980-4721-87DA-4CB08BCF2D6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67943" y="5273537"/>
              <a:ext cx="9551497" cy="0"/>
            </a:xfrm>
            <a:prstGeom prst="line">
              <a:avLst/>
            </a:prstGeom>
            <a:ln w="12700">
              <a:solidFill>
                <a:srgbClr val="EF57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4" name="组合 143">
            <a:extLst>
              <a:ext uri="{FF2B5EF4-FFF2-40B4-BE49-F238E27FC236}">
                <a16:creationId xmlns:a16="http://schemas.microsoft.com/office/drawing/2014/main" xmlns="" id="{7A3C2C91-C058-4472-9FD8-0AA8674EC937}"/>
              </a:ext>
            </a:extLst>
          </p:cNvPr>
          <p:cNvGrpSpPr/>
          <p:nvPr/>
        </p:nvGrpSpPr>
        <p:grpSpPr>
          <a:xfrm>
            <a:off x="2837097" y="4504407"/>
            <a:ext cx="6002386" cy="2065924"/>
            <a:chOff x="15160" y="988849"/>
            <a:chExt cx="6002386" cy="2065923"/>
          </a:xfrm>
        </p:grpSpPr>
        <p:sp>
          <p:nvSpPr>
            <p:cNvPr id="141" name="箭头: 下 140">
              <a:extLst>
                <a:ext uri="{FF2B5EF4-FFF2-40B4-BE49-F238E27FC236}">
                  <a16:creationId xmlns:a16="http://schemas.microsoft.com/office/drawing/2014/main" xmlns="" id="{6D200B9A-F722-446E-A5EA-ED0AC3A19553}"/>
                </a:ext>
              </a:extLst>
            </p:cNvPr>
            <p:cNvSpPr/>
            <p:nvPr/>
          </p:nvSpPr>
          <p:spPr>
            <a:xfrm>
              <a:off x="1858043" y="2118772"/>
              <a:ext cx="202719" cy="936000"/>
            </a:xfrm>
            <a:prstGeom prst="downArrow">
              <a:avLst>
                <a:gd name="adj1" fmla="val 50000"/>
                <a:gd name="adj2" fmla="val 110520"/>
              </a:avLst>
            </a:prstGeom>
            <a:solidFill>
              <a:srgbClr val="F7B0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34" name="组合 133">
              <a:extLst>
                <a:ext uri="{FF2B5EF4-FFF2-40B4-BE49-F238E27FC236}">
                  <a16:creationId xmlns:a16="http://schemas.microsoft.com/office/drawing/2014/main" xmlns="" id="{42DA1793-D438-43DD-9F0D-E01E43656072}"/>
                </a:ext>
              </a:extLst>
            </p:cNvPr>
            <p:cNvGrpSpPr/>
            <p:nvPr/>
          </p:nvGrpSpPr>
          <p:grpSpPr>
            <a:xfrm>
              <a:off x="15160" y="1857730"/>
              <a:ext cx="6002386" cy="729041"/>
              <a:chOff x="540077" y="869927"/>
              <a:chExt cx="6002386" cy="729041"/>
            </a:xfrm>
          </p:grpSpPr>
          <p:sp>
            <p:nvSpPr>
              <p:cNvPr id="118" name="平行四边形 117">
                <a:extLst>
                  <a:ext uri="{FF2B5EF4-FFF2-40B4-BE49-F238E27FC236}">
                    <a16:creationId xmlns:a16="http://schemas.microsoft.com/office/drawing/2014/main" xmlns="" id="{24E3B77B-F117-4905-A1C1-FCA34AC12178}"/>
                  </a:ext>
                </a:extLst>
              </p:cNvPr>
              <p:cNvSpPr/>
              <p:nvPr/>
            </p:nvSpPr>
            <p:spPr>
              <a:xfrm>
                <a:off x="2426424" y="902492"/>
                <a:ext cx="2260617" cy="676384"/>
              </a:xfrm>
              <a:prstGeom prst="parallelogram">
                <a:avLst>
                  <a:gd name="adj" fmla="val 71212"/>
                </a:avLst>
              </a:prstGeom>
              <a:gradFill flip="none" rotWithShape="1">
                <a:gsLst>
                  <a:gs pos="0">
                    <a:schemeClr val="bg1">
                      <a:alpha val="67000"/>
                    </a:schemeClr>
                  </a:gs>
                  <a:gs pos="99000">
                    <a:srgbClr val="EF5AA1">
                      <a:alpha val="57000"/>
                    </a:srgb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12" name="平行四边形 111">
                <a:extLst>
                  <a:ext uri="{FF2B5EF4-FFF2-40B4-BE49-F238E27FC236}">
                    <a16:creationId xmlns:a16="http://schemas.microsoft.com/office/drawing/2014/main" xmlns="" id="{036C488C-171D-4A35-8565-729FBE36FB92}"/>
                  </a:ext>
                </a:extLst>
              </p:cNvPr>
              <p:cNvSpPr/>
              <p:nvPr/>
            </p:nvSpPr>
            <p:spPr>
              <a:xfrm>
                <a:off x="540077" y="869927"/>
                <a:ext cx="2304544" cy="693961"/>
              </a:xfrm>
              <a:prstGeom prst="parallelogram">
                <a:avLst>
                  <a:gd name="adj" fmla="val 71212"/>
                </a:avLst>
              </a:prstGeom>
              <a:gradFill flip="none" rotWithShape="1">
                <a:gsLst>
                  <a:gs pos="0">
                    <a:schemeClr val="bg1"/>
                  </a:gs>
                  <a:gs pos="99000">
                    <a:schemeClr val="accent5">
                      <a:lumMod val="60000"/>
                      <a:lumOff val="40000"/>
                      <a:alpha val="81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13" name="文本框 112">
                <a:extLst>
                  <a:ext uri="{FF2B5EF4-FFF2-40B4-BE49-F238E27FC236}">
                    <a16:creationId xmlns:a16="http://schemas.microsoft.com/office/drawing/2014/main" xmlns="" id="{DEC0322E-D69F-4709-B54D-74EBDBC850EB}"/>
                  </a:ext>
                </a:extLst>
              </p:cNvPr>
              <p:cNvSpPr txBox="1"/>
              <p:nvPr/>
            </p:nvSpPr>
            <p:spPr>
              <a:xfrm>
                <a:off x="943467" y="949608"/>
                <a:ext cx="155523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4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Hardware layer</a:t>
                </a:r>
              </a:p>
            </p:txBody>
          </p:sp>
          <p:sp>
            <p:nvSpPr>
              <p:cNvPr id="114" name="文本框 113">
                <a:extLst>
                  <a:ext uri="{FF2B5EF4-FFF2-40B4-BE49-F238E27FC236}">
                    <a16:creationId xmlns:a16="http://schemas.microsoft.com/office/drawing/2014/main" xmlns="" id="{08D04922-2A6B-4598-BD9C-B7B956A174D3}"/>
                  </a:ext>
                </a:extLst>
              </p:cNvPr>
              <p:cNvSpPr txBox="1"/>
              <p:nvPr/>
            </p:nvSpPr>
            <p:spPr>
              <a:xfrm>
                <a:off x="1391176" y="1249549"/>
                <a:ext cx="52020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sz="1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Live</a:t>
                </a:r>
                <a:endParaRPr kumimoji="1"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29" name="平行四边形 128">
                <a:extLst>
                  <a:ext uri="{FF2B5EF4-FFF2-40B4-BE49-F238E27FC236}">
                    <a16:creationId xmlns:a16="http://schemas.microsoft.com/office/drawing/2014/main" xmlns="" id="{5CDE097E-DDAA-4B83-A21F-56E6E6F4D51E}"/>
                  </a:ext>
                </a:extLst>
              </p:cNvPr>
              <p:cNvSpPr/>
              <p:nvPr/>
            </p:nvSpPr>
            <p:spPr>
              <a:xfrm>
                <a:off x="4281846" y="906616"/>
                <a:ext cx="2260617" cy="676384"/>
              </a:xfrm>
              <a:prstGeom prst="parallelogram">
                <a:avLst>
                  <a:gd name="adj" fmla="val 71212"/>
                </a:avLst>
              </a:prstGeom>
              <a:gradFill flip="none" rotWithShape="1">
                <a:gsLst>
                  <a:gs pos="0">
                    <a:schemeClr val="bg1">
                      <a:alpha val="67000"/>
                    </a:schemeClr>
                  </a:gs>
                  <a:gs pos="99000">
                    <a:srgbClr val="EF5AA1">
                      <a:alpha val="57000"/>
                    </a:srgb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32" name="文本框 131">
                <a:extLst>
                  <a:ext uri="{FF2B5EF4-FFF2-40B4-BE49-F238E27FC236}">
                    <a16:creationId xmlns:a16="http://schemas.microsoft.com/office/drawing/2014/main" xmlns="" id="{829C03C6-49AB-441F-91A3-890A982090FF}"/>
                  </a:ext>
                </a:extLst>
              </p:cNvPr>
              <p:cNvSpPr txBox="1"/>
              <p:nvPr/>
            </p:nvSpPr>
            <p:spPr>
              <a:xfrm>
                <a:off x="3218784" y="1268055"/>
                <a:ext cx="87145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1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Prophet</a:t>
                </a:r>
                <a:endParaRPr kumimoji="1"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33" name="文本框 132">
                <a:extLst>
                  <a:ext uri="{FF2B5EF4-FFF2-40B4-BE49-F238E27FC236}">
                    <a16:creationId xmlns:a16="http://schemas.microsoft.com/office/drawing/2014/main" xmlns="" id="{D8F424A7-8F91-4DDB-A23E-13497284CF5E}"/>
                  </a:ext>
                </a:extLst>
              </p:cNvPr>
              <p:cNvSpPr txBox="1"/>
              <p:nvPr/>
            </p:nvSpPr>
            <p:spPr>
              <a:xfrm>
                <a:off x="5130794" y="1291191"/>
                <a:ext cx="87145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1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Prophet</a:t>
                </a:r>
                <a:endParaRPr kumimoji="1"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42" name="箭头: 下 141">
              <a:extLst>
                <a:ext uri="{FF2B5EF4-FFF2-40B4-BE49-F238E27FC236}">
                  <a16:creationId xmlns:a16="http://schemas.microsoft.com/office/drawing/2014/main" xmlns="" id="{1F673E0D-8E2E-45E3-AF88-A6220B32DCF3}"/>
                </a:ext>
              </a:extLst>
            </p:cNvPr>
            <p:cNvSpPr/>
            <p:nvPr/>
          </p:nvSpPr>
          <p:spPr>
            <a:xfrm rot="10800000">
              <a:off x="1858043" y="988849"/>
              <a:ext cx="202719" cy="1152000"/>
            </a:xfrm>
            <a:prstGeom prst="downArrow">
              <a:avLst>
                <a:gd name="adj1" fmla="val 50000"/>
                <a:gd name="adj2" fmla="val 110520"/>
              </a:avLst>
            </a:prstGeom>
            <a:solidFill>
              <a:srgbClr val="F7B0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标题 1">
            <a:extLst>
              <a:ext uri="{FF2B5EF4-FFF2-40B4-BE49-F238E27FC236}">
                <a16:creationId xmlns:a16="http://schemas.microsoft.com/office/drawing/2014/main" xmlns="" id="{A095AC38-90C0-413F-AF74-8D6238683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核心技术解读</a:t>
            </a:r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xmlns="" id="{AC3613DF-BC19-414A-8402-9837FBEFA7AA}"/>
              </a:ext>
            </a:extLst>
          </p:cNvPr>
          <p:cNvSpPr txBox="1"/>
          <p:nvPr/>
        </p:nvSpPr>
        <p:spPr>
          <a:xfrm>
            <a:off x="8837640" y="5513286"/>
            <a:ext cx="1877437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600" dirty="0" smtClean="0">
                <a:solidFill>
                  <a:srgbClr val="B4296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首创</a:t>
            </a:r>
            <a:r>
              <a:rPr kumimoji="1" lang="en-US" altLang="zh-CN" sz="1600" dirty="0" smtClean="0">
                <a:solidFill>
                  <a:srgbClr val="B4296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: </a:t>
            </a:r>
            <a:r>
              <a:rPr kumimoji="1"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HyperGate</a:t>
            </a:r>
          </a:p>
          <a:p>
            <a:pPr algn="ctr">
              <a:spcBef>
                <a:spcPts val="600"/>
              </a:spcBef>
            </a:pP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实现任意云存储资源对接</a:t>
            </a:r>
          </a:p>
        </p:txBody>
      </p:sp>
      <p:grpSp>
        <p:nvGrpSpPr>
          <p:cNvPr id="65" name="组合 152">
            <a:extLst>
              <a:ext uri="{FF2B5EF4-FFF2-40B4-BE49-F238E27FC236}">
                <a16:creationId xmlns:a16="http://schemas.microsoft.com/office/drawing/2014/main" xmlns="" id="{16F99AB2-012E-4962-80F2-008994BFCB5C}"/>
              </a:ext>
            </a:extLst>
          </p:cNvPr>
          <p:cNvGrpSpPr/>
          <p:nvPr/>
        </p:nvGrpSpPr>
        <p:grpSpPr>
          <a:xfrm>
            <a:off x="1986026" y="2652898"/>
            <a:ext cx="9048592" cy="567284"/>
            <a:chOff x="2501153" y="2941371"/>
            <a:chExt cx="9048591" cy="567284"/>
          </a:xfrm>
        </p:grpSpPr>
        <p:cxnSp>
          <p:nvCxnSpPr>
            <p:cNvPr id="67" name="直接连接符 45">
              <a:extLst>
                <a:ext uri="{FF2B5EF4-FFF2-40B4-BE49-F238E27FC236}">
                  <a16:creationId xmlns:a16="http://schemas.microsoft.com/office/drawing/2014/main" xmlns="" id="{858E635B-8560-441E-AB34-6E4A245E55F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01153" y="3508655"/>
              <a:ext cx="9048591" cy="0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文本框 46">
              <a:extLst>
                <a:ext uri="{FF2B5EF4-FFF2-40B4-BE49-F238E27FC236}">
                  <a16:creationId xmlns:a16="http://schemas.microsoft.com/office/drawing/2014/main" xmlns="" id="{76145602-3108-4281-8D42-F5CEF0DAAC53}"/>
                </a:ext>
              </a:extLst>
            </p:cNvPr>
            <p:cNvSpPr txBox="1"/>
            <p:nvPr/>
          </p:nvSpPr>
          <p:spPr>
            <a:xfrm>
              <a:off x="10266773" y="2941371"/>
              <a:ext cx="126188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CN" sz="1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Inefficient</a:t>
              </a:r>
              <a:endParaRPr kumimoji="1"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kumimoji="1"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全量重复保护</a:t>
              </a:r>
            </a:p>
          </p:txBody>
        </p:sp>
        <p:sp>
          <p:nvSpPr>
            <p:cNvPr id="69" name="文本框 50">
              <a:extLst>
                <a:ext uri="{FF2B5EF4-FFF2-40B4-BE49-F238E27FC236}">
                  <a16:creationId xmlns:a16="http://schemas.microsoft.com/office/drawing/2014/main" xmlns="" id="{BAD775E5-B6C3-46E6-842F-5D3AC51E6928}"/>
                </a:ext>
              </a:extLst>
            </p:cNvPr>
            <p:cNvSpPr txBox="1"/>
            <p:nvPr/>
          </p:nvSpPr>
          <p:spPr>
            <a:xfrm>
              <a:off x="8745515" y="2956066"/>
              <a:ext cx="144142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支持性差</a:t>
              </a:r>
              <a:endParaRPr kumimoji="1"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kumimoji="1"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受限于文件系统</a:t>
              </a:r>
              <a:endParaRPr kumimoji="1"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0" name="组合 153">
            <a:extLst>
              <a:ext uri="{FF2B5EF4-FFF2-40B4-BE49-F238E27FC236}">
                <a16:creationId xmlns:a16="http://schemas.microsoft.com/office/drawing/2014/main" xmlns="" id="{6D737114-5381-4085-B6BF-4625650F3232}"/>
              </a:ext>
            </a:extLst>
          </p:cNvPr>
          <p:cNvGrpSpPr/>
          <p:nvPr/>
        </p:nvGrpSpPr>
        <p:grpSpPr>
          <a:xfrm>
            <a:off x="1552817" y="3743752"/>
            <a:ext cx="9551498" cy="615768"/>
            <a:chOff x="2067943" y="4032223"/>
            <a:chExt cx="9551497" cy="615768"/>
          </a:xfrm>
        </p:grpSpPr>
        <p:cxnSp>
          <p:nvCxnSpPr>
            <p:cNvPr id="71" name="直接连接符 43">
              <a:extLst>
                <a:ext uri="{FF2B5EF4-FFF2-40B4-BE49-F238E27FC236}">
                  <a16:creationId xmlns:a16="http://schemas.microsoft.com/office/drawing/2014/main" xmlns="" id="{66167A17-DB54-4197-800B-F9463BB33F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67943" y="4647991"/>
              <a:ext cx="9551497" cy="0"/>
            </a:xfrm>
            <a:prstGeom prst="line">
              <a:avLst/>
            </a:prstGeom>
            <a:ln w="127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文本框 47">
              <a:extLst>
                <a:ext uri="{FF2B5EF4-FFF2-40B4-BE49-F238E27FC236}">
                  <a16:creationId xmlns:a16="http://schemas.microsoft.com/office/drawing/2014/main" xmlns="" id="{D755A059-781F-47B4-A11B-8389EDE1BCC1}"/>
                </a:ext>
              </a:extLst>
            </p:cNvPr>
            <p:cNvSpPr txBox="1"/>
            <p:nvPr/>
          </p:nvSpPr>
          <p:spPr>
            <a:xfrm>
              <a:off x="10246721" y="4032223"/>
              <a:ext cx="133882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CN" sz="1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Efficient</a:t>
              </a:r>
              <a:endParaRPr kumimoji="1"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kumimoji="1"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变量</a:t>
              </a:r>
              <a:r>
                <a:rPr kumimoji="1"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/</a:t>
              </a:r>
              <a:r>
                <a:rPr kumimoji="1"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增量保护</a:t>
              </a:r>
            </a:p>
          </p:txBody>
        </p:sp>
        <p:sp>
          <p:nvSpPr>
            <p:cNvPr id="73" name="文本框 51">
              <a:extLst>
                <a:ext uri="{FF2B5EF4-FFF2-40B4-BE49-F238E27FC236}">
                  <a16:creationId xmlns:a16="http://schemas.microsoft.com/office/drawing/2014/main" xmlns="" id="{6BB04338-4E6E-4F4E-9080-4455B3F68D37}"/>
                </a:ext>
              </a:extLst>
            </p:cNvPr>
            <p:cNvSpPr txBox="1"/>
            <p:nvPr/>
          </p:nvSpPr>
          <p:spPr>
            <a:xfrm>
              <a:off x="8642196" y="4032223"/>
              <a:ext cx="16209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支持性好</a:t>
              </a:r>
              <a:endParaRPr kumimoji="1"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kumimoji="1"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不受限于文件系统</a:t>
              </a:r>
              <a:endParaRPr kumimoji="1"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74" name="文本框 5">
            <a:extLst>
              <a:ext uri="{FF2B5EF4-FFF2-40B4-BE49-F238E27FC236}">
                <a16:creationId xmlns:a16="http://schemas.microsoft.com/office/drawing/2014/main" xmlns="" id="{7685CFDE-41A9-4A9D-AFBB-C61D8C5213DA}"/>
              </a:ext>
            </a:extLst>
          </p:cNvPr>
          <p:cNvSpPr txBox="1"/>
          <p:nvPr/>
        </p:nvSpPr>
        <p:spPr>
          <a:xfrm>
            <a:off x="5267336" y="3661609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块设备层</a:t>
            </a:r>
          </a:p>
        </p:txBody>
      </p:sp>
      <p:grpSp>
        <p:nvGrpSpPr>
          <p:cNvPr id="75" name="组合 154">
            <a:extLst>
              <a:ext uri="{FF2B5EF4-FFF2-40B4-BE49-F238E27FC236}">
                <a16:creationId xmlns:a16="http://schemas.microsoft.com/office/drawing/2014/main" xmlns="" id="{5CABEF46-DB45-4320-B6B9-6FAF171694E3}"/>
              </a:ext>
            </a:extLst>
          </p:cNvPr>
          <p:cNvGrpSpPr/>
          <p:nvPr/>
        </p:nvGrpSpPr>
        <p:grpSpPr>
          <a:xfrm>
            <a:off x="147753" y="4021047"/>
            <a:ext cx="3679586" cy="839422"/>
            <a:chOff x="624867" y="4271749"/>
            <a:chExt cx="3679586" cy="839422"/>
          </a:xfrm>
        </p:grpSpPr>
        <p:pic>
          <p:nvPicPr>
            <p:cNvPr id="76" name="图片 18" descr="图片包含 文字&#10;&#10;已生成极高可信度的说明">
              <a:extLst>
                <a:ext uri="{FF2B5EF4-FFF2-40B4-BE49-F238E27FC236}">
                  <a16:creationId xmlns:a16="http://schemas.microsoft.com/office/drawing/2014/main" xmlns="" id="{A92952D7-5D97-461D-98E4-0B1E749AF6F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24867" y="4485410"/>
              <a:ext cx="1324018" cy="625761"/>
            </a:xfrm>
            <a:prstGeom prst="rect">
              <a:avLst/>
            </a:prstGeom>
          </p:spPr>
        </p:pic>
        <p:sp>
          <p:nvSpPr>
            <p:cNvPr id="77" name="文本框 109">
              <a:extLst>
                <a:ext uri="{FF2B5EF4-FFF2-40B4-BE49-F238E27FC236}">
                  <a16:creationId xmlns:a16="http://schemas.microsoft.com/office/drawing/2014/main" xmlns="" id="{BC3E558A-30A7-4625-B2E0-4933FD6BADA6}"/>
                </a:ext>
              </a:extLst>
            </p:cNvPr>
            <p:cNvSpPr txBox="1"/>
            <p:nvPr/>
          </p:nvSpPr>
          <p:spPr>
            <a:xfrm>
              <a:off x="1862759" y="4271749"/>
              <a:ext cx="244169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zh-CN" altLang="en-US" sz="1600" dirty="0">
                  <a:solidFill>
                    <a:srgbClr val="B429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唯一</a:t>
              </a:r>
              <a:r>
                <a:rPr kumimoji="1"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：国内自主研发技术</a:t>
              </a:r>
            </a:p>
          </p:txBody>
        </p:sp>
      </p:grpSp>
      <p:sp>
        <p:nvSpPr>
          <p:cNvPr id="78" name="文本框 108">
            <a:extLst>
              <a:ext uri="{FF2B5EF4-FFF2-40B4-BE49-F238E27FC236}">
                <a16:creationId xmlns:a16="http://schemas.microsoft.com/office/drawing/2014/main" xmlns="" id="{C3D3AD3B-A968-4CEC-A83C-1C207BD9DEF4}"/>
              </a:ext>
            </a:extLst>
          </p:cNvPr>
          <p:cNvSpPr txBox="1"/>
          <p:nvPr/>
        </p:nvSpPr>
        <p:spPr>
          <a:xfrm>
            <a:off x="1535985" y="4715294"/>
            <a:ext cx="22974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600" dirty="0">
                <a:solidFill>
                  <a:srgbClr val="B4296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首创</a:t>
            </a:r>
            <a:r>
              <a:rPr kumimoji="1"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 智能驱动适配层</a:t>
            </a:r>
          </a:p>
        </p:txBody>
      </p:sp>
      <p:sp>
        <p:nvSpPr>
          <p:cNvPr id="79" name="文本框 57">
            <a:extLst>
              <a:ext uri="{FF2B5EF4-FFF2-40B4-BE49-F238E27FC236}">
                <a16:creationId xmlns:a16="http://schemas.microsoft.com/office/drawing/2014/main" xmlns="" id="{D7D6B804-2F23-4999-AA1F-2580722479E4}"/>
              </a:ext>
            </a:extLst>
          </p:cNvPr>
          <p:cNvSpPr txBox="1"/>
          <p:nvPr/>
        </p:nvSpPr>
        <p:spPr>
          <a:xfrm>
            <a:off x="8482827" y="4678726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全栈式保护</a:t>
            </a:r>
          </a:p>
        </p:txBody>
      </p:sp>
      <p:sp>
        <p:nvSpPr>
          <p:cNvPr id="80" name="文本框 58">
            <a:extLst>
              <a:ext uri="{FF2B5EF4-FFF2-40B4-BE49-F238E27FC236}">
                <a16:creationId xmlns:a16="http://schemas.microsoft.com/office/drawing/2014/main" xmlns="" id="{C9CCF1BC-DA29-418B-9A7C-6A70712300BF}"/>
              </a:ext>
            </a:extLst>
          </p:cNvPr>
          <p:cNvSpPr txBox="1"/>
          <p:nvPr/>
        </p:nvSpPr>
        <p:spPr>
          <a:xfrm>
            <a:off x="9688655" y="4690535"/>
            <a:ext cx="1441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高速恢复的基础</a:t>
            </a:r>
          </a:p>
        </p:txBody>
      </p:sp>
      <p:sp>
        <p:nvSpPr>
          <p:cNvPr id="83" name="文本框 129">
            <a:extLst>
              <a:ext uri="{FF2B5EF4-FFF2-40B4-BE49-F238E27FC236}">
                <a16:creationId xmlns:a16="http://schemas.microsoft.com/office/drawing/2014/main" xmlns="" id="{60121D08-4F41-41DF-915B-457E63B20DC8}"/>
              </a:ext>
            </a:extLst>
          </p:cNvPr>
          <p:cNvSpPr txBox="1"/>
          <p:nvPr/>
        </p:nvSpPr>
        <p:spPr>
          <a:xfrm>
            <a:off x="5199693" y="5397090"/>
            <a:ext cx="1531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虚拟设备层</a:t>
            </a:r>
          </a:p>
        </p:txBody>
      </p:sp>
      <p:sp>
        <p:nvSpPr>
          <p:cNvPr id="84" name="文本框 130">
            <a:extLst>
              <a:ext uri="{FF2B5EF4-FFF2-40B4-BE49-F238E27FC236}">
                <a16:creationId xmlns:a16="http://schemas.microsoft.com/office/drawing/2014/main" xmlns="" id="{7AC004BF-D1D5-4FFD-914B-4D2B6B52B198}"/>
              </a:ext>
            </a:extLst>
          </p:cNvPr>
          <p:cNvSpPr txBox="1"/>
          <p:nvPr/>
        </p:nvSpPr>
        <p:spPr>
          <a:xfrm>
            <a:off x="7204672" y="5422192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云平台层</a:t>
            </a:r>
          </a:p>
        </p:txBody>
      </p:sp>
    </p:spTree>
    <p:extLst>
      <p:ext uri="{BB962C8B-B14F-4D97-AF65-F5344CB8AC3E}">
        <p14:creationId xmlns:p14="http://schemas.microsoft.com/office/powerpoint/2010/main" val="4150667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143" grpId="0" animBg="1"/>
      <p:bldP spid="35" grpId="0"/>
      <p:bldP spid="66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标题 18">
            <a:extLst>
              <a:ext uri="{FF2B5EF4-FFF2-40B4-BE49-F238E27FC236}">
                <a16:creationId xmlns:a16="http://schemas.microsoft.com/office/drawing/2014/main" xmlns="" id="{A8D1AFA8-6CE0-4446-AE32-A59DB157CC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0548" y="273514"/>
            <a:ext cx="4511071" cy="615777"/>
          </a:xfrm>
        </p:spPr>
        <p:txBody>
          <a:bodyPr>
            <a:normAutofit/>
          </a:bodyPr>
          <a:lstStyle/>
          <a:p>
            <a:r>
              <a:rPr lang="en-US" altLang="zh-CN" spc="0" dirty="0" smtClean="0"/>
              <a:t>Change    </a:t>
            </a:r>
            <a:r>
              <a:rPr lang="en-US" spc="0" dirty="0" smtClean="0"/>
              <a:t>Demand </a:t>
            </a:r>
            <a:r>
              <a:rPr lang="en-US" spc="0" dirty="0"/>
              <a:t>Fulfillment</a:t>
            </a:r>
            <a:endParaRPr lang="zh-CN" altLang="en-US" spc="0" dirty="0"/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xmlns="" id="{1F4FC129-BFBB-436E-B088-755919C36A3C}"/>
              </a:ext>
            </a:extLst>
          </p:cNvPr>
          <p:cNvGrpSpPr/>
          <p:nvPr/>
        </p:nvGrpSpPr>
        <p:grpSpPr>
          <a:xfrm>
            <a:off x="2710855" y="3460007"/>
            <a:ext cx="677115" cy="424342"/>
            <a:chOff x="4949554" y="2943674"/>
            <a:chExt cx="677115" cy="371764"/>
          </a:xfrm>
        </p:grpSpPr>
        <p:pic>
          <p:nvPicPr>
            <p:cNvPr id="7" name="图形 6">
              <a:extLst>
                <a:ext uri="{FF2B5EF4-FFF2-40B4-BE49-F238E27FC236}">
                  <a16:creationId xmlns:a16="http://schemas.microsoft.com/office/drawing/2014/main" xmlns="" id="{55A395B5-C448-4427-A55A-8A51B1EBDF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4949554" y="3109199"/>
              <a:ext cx="347410" cy="206239"/>
            </a:xfrm>
            <a:prstGeom prst="rect">
              <a:avLst/>
            </a:prstGeom>
          </p:spPr>
        </p:pic>
        <p:pic>
          <p:nvPicPr>
            <p:cNvPr id="13" name="图形 12">
              <a:extLst>
                <a:ext uri="{FF2B5EF4-FFF2-40B4-BE49-F238E27FC236}">
                  <a16:creationId xmlns:a16="http://schemas.microsoft.com/office/drawing/2014/main" xmlns="" id="{CAF9555D-F4F9-45BF-8510-E3FC12A673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5279259" y="3109198"/>
              <a:ext cx="347410" cy="206239"/>
            </a:xfrm>
            <a:prstGeom prst="rect">
              <a:avLst/>
            </a:prstGeom>
          </p:spPr>
        </p:pic>
        <p:pic>
          <p:nvPicPr>
            <p:cNvPr id="14" name="图形 13">
              <a:extLst>
                <a:ext uri="{FF2B5EF4-FFF2-40B4-BE49-F238E27FC236}">
                  <a16:creationId xmlns:a16="http://schemas.microsoft.com/office/drawing/2014/main" xmlns="" id="{CA2409F1-820F-4831-938A-B851B6E7174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5114407" y="2943674"/>
              <a:ext cx="347410" cy="165524"/>
            </a:xfrm>
            <a:prstGeom prst="rect">
              <a:avLst/>
            </a:prstGeom>
          </p:spPr>
        </p:pic>
      </p:grpSp>
      <p:pic>
        <p:nvPicPr>
          <p:cNvPr id="15" name="图形 14">
            <a:extLst>
              <a:ext uri="{FF2B5EF4-FFF2-40B4-BE49-F238E27FC236}">
                <a16:creationId xmlns:a16="http://schemas.microsoft.com/office/drawing/2014/main" xmlns="" id="{47743FF6-9D6A-4748-A547-EA3165186633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73732" y="4479414"/>
            <a:ext cx="618947" cy="618947"/>
          </a:xfrm>
          <a:prstGeom prst="rect">
            <a:avLst/>
          </a:prstGeom>
        </p:spPr>
      </p:pic>
      <p:pic>
        <p:nvPicPr>
          <p:cNvPr id="17" name="图形 16">
            <a:extLst>
              <a:ext uri="{FF2B5EF4-FFF2-40B4-BE49-F238E27FC236}">
                <a16:creationId xmlns:a16="http://schemas.microsoft.com/office/drawing/2014/main" xmlns="" id="{4A461DF7-4CBF-4608-80C1-B9B2C60F1ABD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916852" y="2530561"/>
            <a:ext cx="618947" cy="618947"/>
          </a:xfrm>
          <a:prstGeom prst="rect">
            <a:avLst/>
          </a:prstGeom>
        </p:spPr>
      </p:pic>
      <p:pic>
        <p:nvPicPr>
          <p:cNvPr id="18" name="图形 17">
            <a:extLst>
              <a:ext uri="{FF2B5EF4-FFF2-40B4-BE49-F238E27FC236}">
                <a16:creationId xmlns:a16="http://schemas.microsoft.com/office/drawing/2014/main" xmlns="" id="{D4D0ECD6-AF9D-46BF-8992-0032FE595B48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899367" y="4473569"/>
            <a:ext cx="618947" cy="618947"/>
          </a:xfrm>
          <a:prstGeom prst="rect">
            <a:avLst/>
          </a:prstGeom>
        </p:spPr>
      </p:pic>
      <p:grpSp>
        <p:nvGrpSpPr>
          <p:cNvPr id="43" name="组合 42">
            <a:extLst>
              <a:ext uri="{FF2B5EF4-FFF2-40B4-BE49-F238E27FC236}">
                <a16:creationId xmlns:a16="http://schemas.microsoft.com/office/drawing/2014/main" xmlns="" id="{1B242928-81FE-4227-995D-40EF39F9E5F7}"/>
              </a:ext>
            </a:extLst>
          </p:cNvPr>
          <p:cNvGrpSpPr/>
          <p:nvPr/>
        </p:nvGrpSpPr>
        <p:grpSpPr>
          <a:xfrm>
            <a:off x="553780" y="2054446"/>
            <a:ext cx="808235" cy="1091780"/>
            <a:chOff x="553780" y="2160121"/>
            <a:chExt cx="808235" cy="1091780"/>
          </a:xfrm>
        </p:grpSpPr>
        <p:pic>
          <p:nvPicPr>
            <p:cNvPr id="3" name="图形 2">
              <a:extLst>
                <a:ext uri="{FF2B5EF4-FFF2-40B4-BE49-F238E27FC236}">
                  <a16:creationId xmlns:a16="http://schemas.microsoft.com/office/drawing/2014/main" xmlns="" id="{799EB6CD-1F34-49EA-98F7-03A73AAF72D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p:blipFill>
          <p:spPr>
            <a:xfrm>
              <a:off x="673733" y="2632954"/>
              <a:ext cx="618947" cy="618947"/>
            </a:xfrm>
            <a:prstGeom prst="rect">
              <a:avLst/>
            </a:prstGeom>
          </p:spPr>
        </p:pic>
        <p:sp>
          <p:nvSpPr>
            <p:cNvPr id="2" name="文本框 1">
              <a:extLst>
                <a:ext uri="{FF2B5EF4-FFF2-40B4-BE49-F238E27FC236}">
                  <a16:creationId xmlns:a16="http://schemas.microsoft.com/office/drawing/2014/main" xmlns="" id="{D6AD29F1-D254-46D7-99A1-34500B7C18D6}"/>
                </a:ext>
              </a:extLst>
            </p:cNvPr>
            <p:cNvSpPr txBox="1"/>
            <p:nvPr/>
          </p:nvSpPr>
          <p:spPr>
            <a:xfrm>
              <a:off x="553780" y="2160121"/>
              <a:ext cx="80823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20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Primary</a:t>
              </a:r>
            </a:p>
            <a:p>
              <a:pPr algn="ctr"/>
              <a:r>
                <a:rPr lang="en-US" altLang="zh-CN" sz="12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machine</a:t>
              </a:r>
              <a:endPara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0" name="文本框 19">
            <a:extLst>
              <a:ext uri="{FF2B5EF4-FFF2-40B4-BE49-F238E27FC236}">
                <a16:creationId xmlns:a16="http://schemas.microsoft.com/office/drawing/2014/main" xmlns="" id="{56A8A1DA-31CE-48D2-9EE7-52FB22261376}"/>
              </a:ext>
            </a:extLst>
          </p:cNvPr>
          <p:cNvSpPr txBox="1"/>
          <p:nvPr/>
        </p:nvSpPr>
        <p:spPr>
          <a:xfrm>
            <a:off x="4911324" y="2155083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备机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xmlns="" id="{2DADC5BB-3099-48CC-9D05-30DE50196BF4}"/>
              </a:ext>
            </a:extLst>
          </p:cNvPr>
          <p:cNvSpPr txBox="1"/>
          <p:nvPr/>
        </p:nvSpPr>
        <p:spPr>
          <a:xfrm>
            <a:off x="4899367" y="5213852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备机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xmlns="" id="{91DDD0A4-1145-4914-ACAE-7F9550DE4353}"/>
              </a:ext>
            </a:extLst>
          </p:cNvPr>
          <p:cNvSpPr txBox="1"/>
          <p:nvPr/>
        </p:nvSpPr>
        <p:spPr>
          <a:xfrm>
            <a:off x="561700" y="5085626"/>
            <a:ext cx="8082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Primary</a:t>
            </a:r>
          </a:p>
          <a:p>
            <a:pPr algn="ctr"/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machine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矩形: 圆角 26">
            <a:extLst>
              <a:ext uri="{FF2B5EF4-FFF2-40B4-BE49-F238E27FC236}">
                <a16:creationId xmlns:a16="http://schemas.microsoft.com/office/drawing/2014/main" xmlns="" id="{365D82AA-F2F2-45FD-99EA-AC53E893DB02}"/>
              </a:ext>
            </a:extLst>
          </p:cNvPr>
          <p:cNvSpPr/>
          <p:nvPr/>
        </p:nvSpPr>
        <p:spPr>
          <a:xfrm>
            <a:off x="448731" y="1905991"/>
            <a:ext cx="1021860" cy="3952568"/>
          </a:xfrm>
          <a:prstGeom prst="round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xmlns="" id="{EE1F8D82-311A-4173-98CD-B577E442EED2}"/>
              </a:ext>
            </a:extLst>
          </p:cNvPr>
          <p:cNvSpPr/>
          <p:nvPr/>
        </p:nvSpPr>
        <p:spPr>
          <a:xfrm>
            <a:off x="4681328" y="1934353"/>
            <a:ext cx="1076059" cy="3952568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xmlns="" id="{75D0117D-27C3-4642-B7B1-94A2AFE7BB6B}"/>
              </a:ext>
            </a:extLst>
          </p:cNvPr>
          <p:cNvSpPr/>
          <p:nvPr/>
        </p:nvSpPr>
        <p:spPr>
          <a:xfrm>
            <a:off x="2354720" y="3083161"/>
            <a:ext cx="1419135" cy="1273734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xmlns="" id="{D2088A70-D60D-4D05-87AD-4109E4793A3F}"/>
              </a:ext>
            </a:extLst>
          </p:cNvPr>
          <p:cNvSpPr txBox="1"/>
          <p:nvPr/>
        </p:nvSpPr>
        <p:spPr>
          <a:xfrm>
            <a:off x="475382" y="1730874"/>
            <a:ext cx="995209" cy="276999"/>
          </a:xfrm>
          <a:prstGeom prst="rect">
            <a:avLst/>
          </a:prstGeom>
          <a:solidFill>
            <a:schemeClr val="accent5"/>
          </a:solidFill>
        </p:spPr>
        <p:txBody>
          <a:bodyPr wrap="none" rtlCol="0">
            <a:spAutoFit/>
          </a:bodyPr>
          <a:lstStyle/>
          <a:p>
            <a:r>
              <a:rPr lang="en-US" altLang="zh-CN"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Production</a:t>
            </a:r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xmlns="" id="{C18DB053-7727-4439-BC11-A39B81246C2C}"/>
              </a:ext>
            </a:extLst>
          </p:cNvPr>
          <p:cNvSpPr txBox="1"/>
          <p:nvPr/>
        </p:nvSpPr>
        <p:spPr>
          <a:xfrm>
            <a:off x="4811175" y="1754258"/>
            <a:ext cx="736099" cy="276999"/>
          </a:xfrm>
          <a:prstGeom prst="rect">
            <a:avLst/>
          </a:prstGeom>
          <a:solidFill>
            <a:srgbClr val="00B050"/>
          </a:solidFill>
        </p:spPr>
        <p:txBody>
          <a:bodyPr wrap="none" rtlCol="0">
            <a:spAutoFit/>
          </a:bodyPr>
          <a:lstStyle/>
          <a:p>
            <a:r>
              <a:rPr lang="en-US" altLang="zh-CN"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Restore</a:t>
            </a:r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xmlns="" id="{E4D219B7-11BF-4D87-93EA-58482615769E}"/>
              </a:ext>
            </a:extLst>
          </p:cNvPr>
          <p:cNvSpPr txBox="1"/>
          <p:nvPr/>
        </p:nvSpPr>
        <p:spPr>
          <a:xfrm>
            <a:off x="2585315" y="2940703"/>
            <a:ext cx="945900" cy="276999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altLang="zh-CN"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Protection</a:t>
            </a:r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xmlns="" id="{97A43AFF-CBC4-41D8-9BE4-04BC92F4415E}"/>
              </a:ext>
            </a:extLst>
          </p:cNvPr>
          <p:cNvSpPr txBox="1"/>
          <p:nvPr/>
        </p:nvSpPr>
        <p:spPr>
          <a:xfrm>
            <a:off x="2635641" y="3856510"/>
            <a:ext cx="8098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Backup</a:t>
            </a:r>
          </a:p>
        </p:txBody>
      </p:sp>
      <p:grpSp>
        <p:nvGrpSpPr>
          <p:cNvPr id="45" name="组合 44">
            <a:extLst>
              <a:ext uri="{FF2B5EF4-FFF2-40B4-BE49-F238E27FC236}">
                <a16:creationId xmlns:a16="http://schemas.microsoft.com/office/drawing/2014/main" xmlns="" id="{3211ADC0-82F8-4601-821B-249A9E4D1D3C}"/>
              </a:ext>
            </a:extLst>
          </p:cNvPr>
          <p:cNvGrpSpPr/>
          <p:nvPr/>
        </p:nvGrpSpPr>
        <p:grpSpPr>
          <a:xfrm>
            <a:off x="1190566" y="2389365"/>
            <a:ext cx="1119385" cy="973007"/>
            <a:chOff x="1190566" y="2533140"/>
            <a:chExt cx="1119385" cy="973007"/>
          </a:xfrm>
        </p:grpSpPr>
        <p:cxnSp>
          <p:nvCxnSpPr>
            <p:cNvPr id="35" name="直接箭头连接符 34">
              <a:extLst>
                <a:ext uri="{FF2B5EF4-FFF2-40B4-BE49-F238E27FC236}">
                  <a16:creationId xmlns:a16="http://schemas.microsoft.com/office/drawing/2014/main" xmlns="" id="{68F6D891-E54A-4554-89E8-6F052780BC77}"/>
                </a:ext>
              </a:extLst>
            </p:cNvPr>
            <p:cNvCxnSpPr>
              <a:cxnSpLocks/>
            </p:cNvCxnSpPr>
            <p:nvPr/>
          </p:nvCxnSpPr>
          <p:spPr>
            <a:xfrm>
              <a:off x="1190566" y="2993116"/>
              <a:ext cx="1119341" cy="513031"/>
            </a:xfrm>
            <a:prstGeom prst="straightConnector1">
              <a:avLst/>
            </a:prstGeom>
            <a:ln w="190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xmlns="" id="{01E3B1CE-72D7-4ADC-B704-62A5835DE9B5}"/>
                </a:ext>
              </a:extLst>
            </p:cNvPr>
            <p:cNvSpPr txBox="1"/>
            <p:nvPr/>
          </p:nvSpPr>
          <p:spPr>
            <a:xfrm>
              <a:off x="1458436" y="2533140"/>
              <a:ext cx="851515" cy="5180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200"/>
                </a:spcBef>
              </a:pPr>
              <a:r>
                <a:rPr lang="en-US" altLang="zh-CN" sz="13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[</a:t>
              </a:r>
              <a:r>
                <a:rPr lang="zh-CN" altLang="en-US" sz="13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File-level</a:t>
              </a:r>
              <a:r>
                <a:rPr lang="en-US" altLang="zh-CN" sz="13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]</a:t>
              </a:r>
            </a:p>
            <a:p>
              <a:pPr>
                <a:spcBef>
                  <a:spcPts val="200"/>
                </a:spcBef>
              </a:pPr>
              <a:r>
                <a:rPr lang="zh-CN" altLang="en-US" sz="13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Data copy</a:t>
              </a:r>
            </a:p>
          </p:txBody>
        </p:sp>
      </p:grpSp>
      <p:grpSp>
        <p:nvGrpSpPr>
          <p:cNvPr id="46" name="组合 45">
            <a:extLst>
              <a:ext uri="{FF2B5EF4-FFF2-40B4-BE49-F238E27FC236}">
                <a16:creationId xmlns:a16="http://schemas.microsoft.com/office/drawing/2014/main" xmlns="" id="{EBD1EC29-DCAC-4DDB-AF55-FDD86DF82370}"/>
              </a:ext>
            </a:extLst>
          </p:cNvPr>
          <p:cNvGrpSpPr/>
          <p:nvPr/>
        </p:nvGrpSpPr>
        <p:grpSpPr>
          <a:xfrm>
            <a:off x="1231451" y="4230536"/>
            <a:ext cx="1757992" cy="1407136"/>
            <a:chOff x="1179857" y="3925276"/>
            <a:chExt cx="1757992" cy="1407136"/>
          </a:xfrm>
        </p:grpSpPr>
        <p:cxnSp>
          <p:nvCxnSpPr>
            <p:cNvPr id="37" name="直接箭头连接符 36">
              <a:extLst>
                <a:ext uri="{FF2B5EF4-FFF2-40B4-BE49-F238E27FC236}">
                  <a16:creationId xmlns:a16="http://schemas.microsoft.com/office/drawing/2014/main" xmlns="" id="{29CCE6F2-81D9-4E85-86BD-CB4D1CB96D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79857" y="3925276"/>
              <a:ext cx="1029929" cy="783615"/>
            </a:xfrm>
            <a:prstGeom prst="straightConnector1">
              <a:avLst/>
            </a:prstGeom>
            <a:ln w="190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xmlns="" id="{8CDBBB4A-BF4C-4AE3-87FE-8402DA4C75FF}"/>
                </a:ext>
              </a:extLst>
            </p:cNvPr>
            <p:cNvSpPr txBox="1"/>
            <p:nvPr/>
          </p:nvSpPr>
          <p:spPr>
            <a:xfrm>
              <a:off x="1340552" y="4619396"/>
              <a:ext cx="1597297" cy="7130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spcBef>
                  <a:spcPts val="200"/>
                </a:spcBef>
              </a:pPr>
              <a:r>
                <a:rPr lang="en-US" altLang="zh-CN" sz="13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[</a:t>
              </a:r>
              <a:r>
                <a:rPr lang="zh-CN" altLang="en-US" sz="13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Block-level</a:t>
              </a:r>
              <a:r>
                <a:rPr lang="en-US" altLang="zh-CN" sz="13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]</a:t>
              </a:r>
            </a:p>
            <a:p>
              <a:pPr algn="ctr">
                <a:spcBef>
                  <a:spcPts val="200"/>
                </a:spcBef>
              </a:pPr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system</a:t>
              </a:r>
              <a:r>
                <a:rPr lang="en-US" altLang="zh-CN" sz="12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+App+</a:t>
              </a:r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data </a:t>
              </a:r>
              <a:endPara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spcBef>
                  <a:spcPts val="200"/>
                </a:spcBef>
              </a:pPr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Snapshot</a:t>
              </a:r>
            </a:p>
          </p:txBody>
        </p:sp>
      </p:grpSp>
      <p:sp>
        <p:nvSpPr>
          <p:cNvPr id="55" name="文本框 54">
            <a:extLst>
              <a:ext uri="{FF2B5EF4-FFF2-40B4-BE49-F238E27FC236}">
                <a16:creationId xmlns:a16="http://schemas.microsoft.com/office/drawing/2014/main" xmlns="" id="{B7A660C1-DFB2-4F66-ADAC-021C0A981A46}"/>
              </a:ext>
            </a:extLst>
          </p:cNvPr>
          <p:cNvSpPr txBox="1"/>
          <p:nvPr/>
        </p:nvSpPr>
        <p:spPr>
          <a:xfrm>
            <a:off x="6095711" y="1399343"/>
            <a:ext cx="1426994" cy="487313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pPr algn="ctr">
              <a:spcBef>
                <a:spcPts val="200"/>
              </a:spcBef>
            </a:pPr>
            <a:r>
              <a:rPr lang="zh-CN" altLang="en-US" sz="1200" b="1" spc="3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Recovery</a:t>
            </a:r>
            <a:endParaRPr lang="en-US" altLang="zh-CN" sz="1200" b="1" spc="300" dirty="0" smtClean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spcBef>
                <a:spcPts val="200"/>
              </a:spcBef>
            </a:pPr>
            <a:r>
              <a:rPr lang="en-US" altLang="zh-CN" sz="1200" b="1" spc="3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</a:t>
            </a:r>
            <a:r>
              <a:rPr lang="zh-CN" altLang="en-US" sz="1200" b="1" spc="3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perations</a:t>
            </a:r>
            <a:endParaRPr lang="zh-CN" altLang="en-US" sz="1200" b="1" spc="300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xmlns="" id="{860F34D7-37C0-41F5-BACB-8DC150D170BE}"/>
              </a:ext>
            </a:extLst>
          </p:cNvPr>
          <p:cNvSpPr txBox="1"/>
          <p:nvPr/>
        </p:nvSpPr>
        <p:spPr>
          <a:xfrm>
            <a:off x="5842215" y="1863779"/>
            <a:ext cx="2056369" cy="1933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spcBef>
                <a:spcPts val="200"/>
              </a:spcBef>
              <a:buFont typeface="+mj-ea"/>
              <a:buAutoNum type="circleNumDbPlain"/>
            </a:pP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Install 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operating system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28600" indent="-228600">
              <a:spcBef>
                <a:spcPts val="200"/>
              </a:spcBef>
              <a:buFont typeface="+mj-ea"/>
              <a:buAutoNum type="circleNumDbPlain"/>
            </a:pP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Application c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onfig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28600" indent="-228600">
              <a:spcBef>
                <a:spcPts val="200"/>
              </a:spcBef>
              <a:buFont typeface="+mj-ea"/>
              <a:buAutoNum type="circleNumDbPlain"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Install applications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28600" indent="-228600">
              <a:spcBef>
                <a:spcPts val="200"/>
              </a:spcBef>
              <a:buFont typeface="+mj-ea"/>
              <a:buAutoNum type="circleNumDbPlain"/>
            </a:pP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atabase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config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28600" indent="-228600">
              <a:spcBef>
                <a:spcPts val="200"/>
              </a:spcBef>
              <a:buFont typeface="+mj-ea"/>
              <a:buAutoNum type="circleNumDbPlain"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Network 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onfig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28600" indent="-228600">
              <a:spcBef>
                <a:spcPts val="200"/>
              </a:spcBef>
              <a:buFont typeface="+mj-ea"/>
              <a:buAutoNum type="circleNumDbPlain"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Import Data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28600" indent="-228600">
              <a:spcBef>
                <a:spcPts val="200"/>
              </a:spcBef>
              <a:buFont typeface="+mj-ea"/>
              <a:buAutoNum type="circleNumDbPlain"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Restart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28600" indent="-228600">
              <a:spcBef>
                <a:spcPts val="200"/>
              </a:spcBef>
              <a:buFont typeface="+mj-ea"/>
              <a:buAutoNum type="circleNumDbPlain"/>
            </a:pP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Login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4" name="组合 53">
            <a:extLst>
              <a:ext uri="{FF2B5EF4-FFF2-40B4-BE49-F238E27FC236}">
                <a16:creationId xmlns:a16="http://schemas.microsoft.com/office/drawing/2014/main" xmlns="" id="{64E3A49D-008E-4A37-A170-6990CC273056}"/>
              </a:ext>
            </a:extLst>
          </p:cNvPr>
          <p:cNvGrpSpPr/>
          <p:nvPr/>
        </p:nvGrpSpPr>
        <p:grpSpPr>
          <a:xfrm>
            <a:off x="3726679" y="2346940"/>
            <a:ext cx="1172451" cy="974156"/>
            <a:chOff x="3753222" y="2548755"/>
            <a:chExt cx="1172451" cy="974156"/>
          </a:xfrm>
        </p:grpSpPr>
        <p:cxnSp>
          <p:nvCxnSpPr>
            <p:cNvPr id="50" name="直接箭头连接符 49">
              <a:extLst>
                <a:ext uri="{FF2B5EF4-FFF2-40B4-BE49-F238E27FC236}">
                  <a16:creationId xmlns:a16="http://schemas.microsoft.com/office/drawing/2014/main" xmlns="" id="{51158CB0-ECBC-4C36-A0E0-7CB24C66654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57825" y="2997861"/>
              <a:ext cx="1067848" cy="525050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文本框 60">
              <a:extLst>
                <a:ext uri="{FF2B5EF4-FFF2-40B4-BE49-F238E27FC236}">
                  <a16:creationId xmlns:a16="http://schemas.microsoft.com/office/drawing/2014/main" xmlns="" id="{0172D7DB-E3E2-4844-9E0F-B5F90BCEB95E}"/>
                </a:ext>
              </a:extLst>
            </p:cNvPr>
            <p:cNvSpPr txBox="1"/>
            <p:nvPr/>
          </p:nvSpPr>
          <p:spPr>
            <a:xfrm>
              <a:off x="3753222" y="2548755"/>
              <a:ext cx="851515" cy="5180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spcBef>
                  <a:spcPts val="200"/>
                </a:spcBef>
              </a:pPr>
              <a:r>
                <a:rPr lang="en-US" altLang="zh-CN" sz="13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[</a:t>
              </a:r>
              <a:r>
                <a:rPr lang="zh-CN" altLang="en-US" sz="13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Data level</a:t>
              </a:r>
              <a:r>
                <a:rPr lang="en-US" altLang="zh-CN" sz="13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]</a:t>
              </a:r>
            </a:p>
            <a:p>
              <a:pPr algn="ctr">
                <a:spcBef>
                  <a:spcPts val="200"/>
                </a:spcBef>
              </a:pPr>
              <a:r>
                <a:rPr lang="zh-CN" altLang="en-US" sz="13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data import</a:t>
              </a:r>
            </a:p>
          </p:txBody>
        </p:sp>
      </p:grpSp>
      <p:sp>
        <p:nvSpPr>
          <p:cNvPr id="66" name="文本框 65">
            <a:extLst>
              <a:ext uri="{FF2B5EF4-FFF2-40B4-BE49-F238E27FC236}">
                <a16:creationId xmlns:a16="http://schemas.microsoft.com/office/drawing/2014/main" xmlns="" id="{D7BCCC5E-C7C1-49E4-B1AB-BDF4DB61965E}"/>
              </a:ext>
            </a:extLst>
          </p:cNvPr>
          <p:cNvSpPr txBox="1"/>
          <p:nvPr/>
        </p:nvSpPr>
        <p:spPr>
          <a:xfrm>
            <a:off x="8040506" y="1378406"/>
            <a:ext cx="1264320" cy="518091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pPr algn="ctr">
              <a:spcBef>
                <a:spcPts val="200"/>
              </a:spcBef>
            </a:pPr>
            <a:r>
              <a:rPr lang="zh-CN" altLang="en-US" sz="1300" b="1" spc="3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Recovery</a:t>
            </a:r>
            <a:endParaRPr lang="en-US" altLang="zh-CN" sz="1300" b="1" spc="300" dirty="0" smtClean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spcBef>
                <a:spcPts val="200"/>
              </a:spcBef>
            </a:pPr>
            <a:r>
              <a:rPr lang="zh-CN" altLang="en-US" sz="1300" b="1" spc="3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Time</a:t>
            </a:r>
            <a:endParaRPr lang="zh-CN" altLang="en-US" sz="1300" b="1" spc="300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xmlns="" id="{CC2CA6E1-C0F2-460B-B246-2781FAFED998}"/>
              </a:ext>
            </a:extLst>
          </p:cNvPr>
          <p:cNvSpPr txBox="1"/>
          <p:nvPr/>
        </p:nvSpPr>
        <p:spPr>
          <a:xfrm>
            <a:off x="9822628" y="1378406"/>
            <a:ext cx="1720343" cy="487313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pPr algn="ctr">
              <a:spcBef>
                <a:spcPts val="200"/>
              </a:spcBef>
            </a:pPr>
            <a:r>
              <a:rPr lang="zh-CN" altLang="en-US" sz="1200" b="1" spc="3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Platform</a:t>
            </a:r>
            <a:endParaRPr lang="en-US" altLang="zh-CN" sz="1200" b="1" spc="300" dirty="0" smtClean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spcBef>
                <a:spcPts val="200"/>
              </a:spcBef>
            </a:pPr>
            <a:r>
              <a:rPr lang="zh-CN" altLang="en-US" sz="1200" b="1" spc="3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Requirements</a:t>
            </a:r>
            <a:endParaRPr lang="zh-CN" altLang="en-US" sz="1200" b="1" spc="300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xmlns="" id="{5ECA5888-E177-4EC7-B5AB-072AEA8DA3EC}"/>
              </a:ext>
            </a:extLst>
          </p:cNvPr>
          <p:cNvSpPr txBox="1"/>
          <p:nvPr/>
        </p:nvSpPr>
        <p:spPr>
          <a:xfrm>
            <a:off x="9219096" y="5120857"/>
            <a:ext cx="2725426" cy="8463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200"/>
              </a:spcBef>
            </a:pPr>
            <a:r>
              <a:rPr lang="zh-CN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* </a:t>
            </a:r>
            <a:r>
              <a:rPr lang="en-US" altLang="zh-CN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Prophet P</a:t>
            </a:r>
            <a:r>
              <a:rPr lang="zh-CN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atent</a:t>
            </a:r>
            <a:r>
              <a:rPr lang="en-US" altLang="zh-CN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*</a:t>
            </a:r>
            <a:endParaRPr lang="en-US" altLang="zh-CN" sz="11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spcBef>
                <a:spcPts val="200"/>
              </a:spcBef>
            </a:pPr>
            <a:r>
              <a:rPr lang="en-US" altLang="zh-CN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</a:t>
            </a:r>
            <a:r>
              <a:rPr lang="zh-CN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驱动智能适配</a:t>
            </a:r>
            <a:r>
              <a:rPr lang="en-US" altLang="zh-CN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]</a:t>
            </a:r>
          </a:p>
          <a:p>
            <a:pPr algn="ctr">
              <a:spcBef>
                <a:spcPts val="200"/>
              </a:spcBef>
            </a:pPr>
            <a:r>
              <a:rPr lang="en-US" altLang="zh-CN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zh-CN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hysical</a:t>
            </a:r>
            <a:r>
              <a:rPr lang="en-US" altLang="zh-CN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V</a:t>
            </a:r>
            <a:r>
              <a:rPr lang="zh-CN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irtual </a:t>
            </a:r>
            <a:r>
              <a:rPr lang="en-US" altLang="zh-CN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</a:t>
            </a:r>
            <a:r>
              <a:rPr lang="zh-CN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zh-CN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loud</a:t>
            </a:r>
            <a:endParaRPr lang="en-US" altLang="zh-CN" sz="11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spcBef>
                <a:spcPts val="200"/>
              </a:spcBef>
            </a:pPr>
            <a:r>
              <a:rPr lang="en-US" altLang="zh-CN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X86 / VMware / KVM / Xen / Hyper-V</a:t>
            </a:r>
            <a:endParaRPr lang="zh-CN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xmlns="" id="{1066AA85-77AA-45BD-BEDB-0A941D44217A}"/>
              </a:ext>
            </a:extLst>
          </p:cNvPr>
          <p:cNvSpPr txBox="1"/>
          <p:nvPr/>
        </p:nvSpPr>
        <p:spPr>
          <a:xfrm>
            <a:off x="7780435" y="2016346"/>
            <a:ext cx="1792478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>
              <a:spcBef>
                <a:spcPts val="200"/>
              </a:spcBef>
              <a:buFont typeface="+mj-ea"/>
              <a:buAutoNum type="circleNumDbPlain"/>
            </a:pPr>
            <a:r>
              <a:rPr lang="en-US" altLang="zh-CN" sz="13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30</a:t>
            </a:r>
            <a:r>
              <a:rPr lang="zh-CN" altLang="en-US" sz="13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min</a:t>
            </a:r>
            <a:r>
              <a:rPr lang="en-US" altLang="zh-CN" sz="13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s~1</a:t>
            </a:r>
            <a:r>
              <a:rPr lang="zh-CN" altLang="en-US" sz="13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day</a:t>
            </a:r>
            <a:r>
              <a:rPr lang="en-US" altLang="zh-CN" sz="13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~...</a:t>
            </a:r>
            <a:endParaRPr lang="en-US" altLang="zh-CN" sz="1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xmlns="" id="{2EC8D658-7BA2-4A8C-9F1B-11AEB016A366}"/>
              </a:ext>
            </a:extLst>
          </p:cNvPr>
          <p:cNvSpPr txBox="1"/>
          <p:nvPr/>
        </p:nvSpPr>
        <p:spPr>
          <a:xfrm>
            <a:off x="3693028" y="816160"/>
            <a:ext cx="26508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容灾</a:t>
            </a:r>
            <a:r>
              <a:rPr lang="en-US" altLang="zh-CN" sz="16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</a:t>
            </a:r>
            <a:r>
              <a:rPr lang="en-US" altLang="zh-CN" sz="1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zh-CN" altLang="en-US" sz="16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rotection</a:t>
            </a:r>
            <a:r>
              <a:rPr lang="en-US" altLang="zh-CN" sz="16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en-US" altLang="zh-CN" sz="1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</a:t>
            </a:r>
            <a:r>
              <a:rPr lang="zh-CN" altLang="en-US" sz="16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estore</a:t>
            </a:r>
            <a:endParaRPr lang="zh-CN" altLang="en-US" sz="1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xmlns="" id="{2C05A9B7-9934-4F57-8C01-ACF42F3DD362}"/>
              </a:ext>
            </a:extLst>
          </p:cNvPr>
          <p:cNvSpPr txBox="1"/>
          <p:nvPr/>
        </p:nvSpPr>
        <p:spPr>
          <a:xfrm>
            <a:off x="6470925" y="816160"/>
            <a:ext cx="14622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灾备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=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Backup</a:t>
            </a:r>
          </a:p>
        </p:txBody>
      </p:sp>
      <p:grpSp>
        <p:nvGrpSpPr>
          <p:cNvPr id="73" name="组合 72">
            <a:extLst>
              <a:ext uri="{FF2B5EF4-FFF2-40B4-BE49-F238E27FC236}">
                <a16:creationId xmlns:a16="http://schemas.microsoft.com/office/drawing/2014/main" xmlns="" id="{663FB601-7D4E-41E3-BF09-B809D13F1EA2}"/>
              </a:ext>
            </a:extLst>
          </p:cNvPr>
          <p:cNvGrpSpPr/>
          <p:nvPr/>
        </p:nvGrpSpPr>
        <p:grpSpPr>
          <a:xfrm>
            <a:off x="3128716" y="3752679"/>
            <a:ext cx="2667187" cy="1702304"/>
            <a:chOff x="3119581" y="3780555"/>
            <a:chExt cx="2667187" cy="1702304"/>
          </a:xfrm>
        </p:grpSpPr>
        <p:grpSp>
          <p:nvGrpSpPr>
            <p:cNvPr id="72" name="组合 71">
              <a:extLst>
                <a:ext uri="{FF2B5EF4-FFF2-40B4-BE49-F238E27FC236}">
                  <a16:creationId xmlns:a16="http://schemas.microsoft.com/office/drawing/2014/main" xmlns="" id="{0E08F39A-3988-48AE-94C0-E3AFBECBB7B8}"/>
                </a:ext>
              </a:extLst>
            </p:cNvPr>
            <p:cNvGrpSpPr/>
            <p:nvPr/>
          </p:nvGrpSpPr>
          <p:grpSpPr>
            <a:xfrm>
              <a:off x="3119581" y="4257615"/>
              <a:ext cx="1832668" cy="1225244"/>
              <a:chOff x="3119581" y="4257615"/>
              <a:chExt cx="1832668" cy="1225244"/>
            </a:xfrm>
          </p:grpSpPr>
          <p:cxnSp>
            <p:nvCxnSpPr>
              <p:cNvPr id="53" name="直接箭头连接符 52">
                <a:extLst>
                  <a:ext uri="{FF2B5EF4-FFF2-40B4-BE49-F238E27FC236}">
                    <a16:creationId xmlns:a16="http://schemas.microsoft.com/office/drawing/2014/main" xmlns="" id="{D5346C8D-56D1-44F4-8958-265805562C0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93964" y="4257615"/>
                <a:ext cx="1058285" cy="585170"/>
              </a:xfrm>
              <a:prstGeom prst="straightConnector1">
                <a:avLst/>
              </a:prstGeom>
              <a:ln w="1905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" name="文本框 55">
                <a:extLst>
                  <a:ext uri="{FF2B5EF4-FFF2-40B4-BE49-F238E27FC236}">
                    <a16:creationId xmlns:a16="http://schemas.microsoft.com/office/drawing/2014/main" xmlns="" id="{8AAA8A4F-76BC-4F80-B70C-A7AEF79B406E}"/>
                  </a:ext>
                </a:extLst>
              </p:cNvPr>
              <p:cNvSpPr txBox="1"/>
              <p:nvPr/>
            </p:nvSpPr>
            <p:spPr>
              <a:xfrm>
                <a:off x="3119581" y="4954509"/>
                <a:ext cx="1614608" cy="5283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spcBef>
                    <a:spcPts val="400"/>
                  </a:spcBef>
                </a:pPr>
                <a:r>
                  <a:rPr lang="en-US" altLang="zh-CN" sz="1200" b="1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[</a:t>
                </a:r>
                <a:r>
                  <a:rPr lang="zh-CN" altLang="en-US" sz="1200" b="1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Application-level</a:t>
                </a:r>
                <a:r>
                  <a:rPr lang="en-US" altLang="zh-CN" sz="1200" b="1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]</a:t>
                </a:r>
              </a:p>
              <a:p>
                <a:pPr algn="ctr">
                  <a:spcBef>
                    <a:spcPts val="400"/>
                  </a:spcBef>
                </a:pPr>
                <a:r>
                  <a:rPr lang="zh-CN" altLang="en-US" sz="1200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全对象镜像挂载</a:t>
                </a:r>
              </a:p>
            </p:txBody>
          </p:sp>
        </p:grpSp>
        <p:cxnSp>
          <p:nvCxnSpPr>
            <p:cNvPr id="62" name="直接连接符 61">
              <a:extLst>
                <a:ext uri="{FF2B5EF4-FFF2-40B4-BE49-F238E27FC236}">
                  <a16:creationId xmlns:a16="http://schemas.microsoft.com/office/drawing/2014/main" xmlns="" id="{C94E4B3C-69DA-4E2F-84EF-FF6A97F3ED94}"/>
                </a:ext>
              </a:extLst>
            </p:cNvPr>
            <p:cNvCxnSpPr>
              <a:cxnSpLocks/>
            </p:cNvCxnSpPr>
            <p:nvPr/>
          </p:nvCxnSpPr>
          <p:spPr>
            <a:xfrm>
              <a:off x="3829684" y="3780555"/>
              <a:ext cx="1957084" cy="0"/>
            </a:xfrm>
            <a:prstGeom prst="line">
              <a:avLst/>
            </a:prstGeom>
            <a:ln w="19050">
              <a:solidFill>
                <a:srgbClr val="DB1284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组合 78">
            <a:extLst>
              <a:ext uri="{FF2B5EF4-FFF2-40B4-BE49-F238E27FC236}">
                <a16:creationId xmlns:a16="http://schemas.microsoft.com/office/drawing/2014/main" xmlns="" id="{45A6A166-7D99-4A31-A403-D4A1126C4839}"/>
              </a:ext>
            </a:extLst>
          </p:cNvPr>
          <p:cNvGrpSpPr/>
          <p:nvPr/>
        </p:nvGrpSpPr>
        <p:grpSpPr>
          <a:xfrm>
            <a:off x="5830666" y="3754515"/>
            <a:ext cx="1957084" cy="1581135"/>
            <a:chOff x="5830666" y="3898290"/>
            <a:chExt cx="1957084" cy="1581135"/>
          </a:xfrm>
        </p:grpSpPr>
        <p:sp>
          <p:nvSpPr>
            <p:cNvPr id="58" name="文本框 57">
              <a:extLst>
                <a:ext uri="{FF2B5EF4-FFF2-40B4-BE49-F238E27FC236}">
                  <a16:creationId xmlns:a16="http://schemas.microsoft.com/office/drawing/2014/main" xmlns="" id="{FB4D6643-30DB-4A3E-BF83-5F3157B34D0F}"/>
                </a:ext>
              </a:extLst>
            </p:cNvPr>
            <p:cNvSpPr txBox="1"/>
            <p:nvPr/>
          </p:nvSpPr>
          <p:spPr>
            <a:xfrm>
              <a:off x="5830666" y="4961334"/>
              <a:ext cx="1947521" cy="5180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28600" indent="-228600">
                <a:spcBef>
                  <a:spcPts val="200"/>
                </a:spcBef>
                <a:buFont typeface="+mj-ea"/>
                <a:buAutoNum type="circleNumDbPlain"/>
              </a:pPr>
              <a:r>
                <a:rPr lang="en-US" altLang="zh-CN" sz="1300" dirty="0" smtClean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One-click Recovery</a:t>
              </a:r>
              <a:endParaRPr lang="en-US" altLang="zh-CN" sz="13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28600" indent="-228600">
                <a:spcBef>
                  <a:spcPts val="200"/>
                </a:spcBef>
                <a:buFont typeface="+mj-ea"/>
                <a:buAutoNum type="circleNumDbPlain"/>
              </a:pPr>
              <a:r>
                <a:rPr lang="zh-CN" altLang="en-US" sz="1300" dirty="0" smtClean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Login</a:t>
              </a:r>
              <a:endParaRPr lang="en-US" altLang="zh-CN" sz="13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63" name="直接连接符 62">
              <a:extLst>
                <a:ext uri="{FF2B5EF4-FFF2-40B4-BE49-F238E27FC236}">
                  <a16:creationId xmlns:a16="http://schemas.microsoft.com/office/drawing/2014/main" xmlns="" id="{F4A4D81C-1E0B-4D86-AE77-1C036C8A6332}"/>
                </a:ext>
              </a:extLst>
            </p:cNvPr>
            <p:cNvCxnSpPr>
              <a:cxnSpLocks/>
            </p:cNvCxnSpPr>
            <p:nvPr/>
          </p:nvCxnSpPr>
          <p:spPr>
            <a:xfrm>
              <a:off x="5830666" y="3898290"/>
              <a:ext cx="1957084" cy="0"/>
            </a:xfrm>
            <a:prstGeom prst="line">
              <a:avLst/>
            </a:prstGeom>
            <a:ln w="19050">
              <a:solidFill>
                <a:srgbClr val="DB1284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组合 75">
            <a:extLst>
              <a:ext uri="{FF2B5EF4-FFF2-40B4-BE49-F238E27FC236}">
                <a16:creationId xmlns:a16="http://schemas.microsoft.com/office/drawing/2014/main" xmlns="" id="{A0583A44-B8F6-4C52-8A9D-58EBA10328A0}"/>
              </a:ext>
            </a:extLst>
          </p:cNvPr>
          <p:cNvGrpSpPr/>
          <p:nvPr/>
        </p:nvGrpSpPr>
        <p:grpSpPr>
          <a:xfrm>
            <a:off x="7753157" y="3752679"/>
            <a:ext cx="4337243" cy="1357268"/>
            <a:chOff x="7753157" y="3896454"/>
            <a:chExt cx="4337243" cy="1357268"/>
          </a:xfrm>
        </p:grpSpPr>
        <p:sp>
          <p:nvSpPr>
            <p:cNvPr id="68" name="文本框 67">
              <a:extLst>
                <a:ext uri="{FF2B5EF4-FFF2-40B4-BE49-F238E27FC236}">
                  <a16:creationId xmlns:a16="http://schemas.microsoft.com/office/drawing/2014/main" xmlns="" id="{AADFF78F-4641-4805-A307-773C3ABC16C2}"/>
                </a:ext>
              </a:extLst>
            </p:cNvPr>
            <p:cNvSpPr txBox="1"/>
            <p:nvPr/>
          </p:nvSpPr>
          <p:spPr>
            <a:xfrm>
              <a:off x="8054743" y="4961334"/>
              <a:ext cx="1317990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200"/>
                </a:spcBef>
              </a:pPr>
              <a:r>
                <a:rPr lang="en-US" altLang="zh-CN" sz="13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30 -</a:t>
              </a:r>
              <a:r>
                <a:rPr lang="en-US" altLang="zh-CN" sz="1300" dirty="0" smtClean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13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90</a:t>
              </a:r>
              <a:r>
                <a:rPr lang="zh-CN" altLang="en-US" sz="13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second</a:t>
              </a:r>
            </a:p>
          </p:txBody>
        </p:sp>
        <p:cxnSp>
          <p:nvCxnSpPr>
            <p:cNvPr id="64" name="直接连接符 63">
              <a:extLst>
                <a:ext uri="{FF2B5EF4-FFF2-40B4-BE49-F238E27FC236}">
                  <a16:creationId xmlns:a16="http://schemas.microsoft.com/office/drawing/2014/main" xmlns="" id="{99DF4AFF-0FBC-432B-89AE-F350D01C3A0D}"/>
                </a:ext>
              </a:extLst>
            </p:cNvPr>
            <p:cNvCxnSpPr>
              <a:cxnSpLocks/>
            </p:cNvCxnSpPr>
            <p:nvPr/>
          </p:nvCxnSpPr>
          <p:spPr>
            <a:xfrm>
              <a:off x="7753157" y="3896454"/>
              <a:ext cx="4337243" cy="0"/>
            </a:xfrm>
            <a:prstGeom prst="line">
              <a:avLst/>
            </a:prstGeom>
            <a:ln w="19050">
              <a:solidFill>
                <a:srgbClr val="DB1284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组合 46">
            <a:extLst>
              <a:ext uri="{FF2B5EF4-FFF2-40B4-BE49-F238E27FC236}">
                <a16:creationId xmlns:a16="http://schemas.microsoft.com/office/drawing/2014/main" xmlns="" id="{44E81A1A-7B8E-4FCE-A24F-2D940C55E7C5}"/>
              </a:ext>
            </a:extLst>
          </p:cNvPr>
          <p:cNvGrpSpPr/>
          <p:nvPr/>
        </p:nvGrpSpPr>
        <p:grpSpPr>
          <a:xfrm>
            <a:off x="-37945" y="3758548"/>
            <a:ext cx="2241516" cy="1455304"/>
            <a:chOff x="-37945" y="3902323"/>
            <a:chExt cx="2241516" cy="1455304"/>
          </a:xfrm>
        </p:grpSpPr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xmlns="" id="{E2B273D1-A8B2-480B-9AE2-93DBC4E16DFA}"/>
                </a:ext>
              </a:extLst>
            </p:cNvPr>
            <p:cNvCxnSpPr>
              <a:cxnSpLocks/>
            </p:cNvCxnSpPr>
            <p:nvPr/>
          </p:nvCxnSpPr>
          <p:spPr>
            <a:xfrm>
              <a:off x="246487" y="3902323"/>
              <a:ext cx="1957084" cy="0"/>
            </a:xfrm>
            <a:prstGeom prst="line">
              <a:avLst/>
            </a:prstGeom>
            <a:ln w="19050">
              <a:solidFill>
                <a:srgbClr val="DB1284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2" name="图片 41">
              <a:extLst>
                <a:ext uri="{FF2B5EF4-FFF2-40B4-BE49-F238E27FC236}">
                  <a16:creationId xmlns:a16="http://schemas.microsoft.com/office/drawing/2014/main" xmlns="" id="{82CF2FFB-4840-402C-AB2A-F5C33AA13DE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-37945" y="4807388"/>
              <a:ext cx="533765" cy="550239"/>
            </a:xfrm>
            <a:prstGeom prst="rect">
              <a:avLst/>
            </a:prstGeom>
          </p:spPr>
        </p:pic>
      </p:grpSp>
      <p:sp>
        <p:nvSpPr>
          <p:cNvPr id="71" name="文本框 70">
            <a:extLst>
              <a:ext uri="{FF2B5EF4-FFF2-40B4-BE49-F238E27FC236}">
                <a16:creationId xmlns:a16="http://schemas.microsoft.com/office/drawing/2014/main" xmlns="" id="{395B89C2-6588-47FE-9455-3380D82CCAE7}"/>
              </a:ext>
            </a:extLst>
          </p:cNvPr>
          <p:cNvSpPr txBox="1"/>
          <p:nvPr/>
        </p:nvSpPr>
        <p:spPr>
          <a:xfrm rot="16200000">
            <a:off x="-309666" y="2494523"/>
            <a:ext cx="11525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200"/>
              </a:spcBef>
            </a:pPr>
            <a:r>
              <a:rPr lang="en-US" altLang="zh-CN" sz="1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Traditional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5" name="组合 74">
            <a:extLst>
              <a:ext uri="{FF2B5EF4-FFF2-40B4-BE49-F238E27FC236}">
                <a16:creationId xmlns:a16="http://schemas.microsoft.com/office/drawing/2014/main" xmlns="" id="{83C9950B-00C9-4155-9248-6FE4B0C50C1F}"/>
              </a:ext>
            </a:extLst>
          </p:cNvPr>
          <p:cNvGrpSpPr/>
          <p:nvPr/>
        </p:nvGrpSpPr>
        <p:grpSpPr>
          <a:xfrm>
            <a:off x="7787750" y="2267696"/>
            <a:ext cx="1602298" cy="528350"/>
            <a:chOff x="7787750" y="2411471"/>
            <a:chExt cx="1602298" cy="528350"/>
          </a:xfrm>
        </p:grpSpPr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xmlns="" id="{48FE890C-2494-415F-BC49-0F992B059712}"/>
                </a:ext>
              </a:extLst>
            </p:cNvPr>
            <p:cNvSpPr txBox="1"/>
            <p:nvPr/>
          </p:nvSpPr>
          <p:spPr>
            <a:xfrm>
              <a:off x="8380321" y="2411471"/>
              <a:ext cx="351378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200"/>
                </a:spcBef>
              </a:pPr>
              <a:r>
                <a:rPr lang="zh-CN" altLang="en-US" sz="13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or</a:t>
              </a:r>
            </a:p>
          </p:txBody>
        </p:sp>
        <p:sp>
          <p:nvSpPr>
            <p:cNvPr id="74" name="文本框 73">
              <a:extLst>
                <a:ext uri="{FF2B5EF4-FFF2-40B4-BE49-F238E27FC236}">
                  <a16:creationId xmlns:a16="http://schemas.microsoft.com/office/drawing/2014/main" xmlns="" id="{32D336BE-3AEB-4FCD-8D15-D5F4BF9556A2}"/>
                </a:ext>
              </a:extLst>
            </p:cNvPr>
            <p:cNvSpPr txBox="1"/>
            <p:nvPr/>
          </p:nvSpPr>
          <p:spPr>
            <a:xfrm>
              <a:off x="7787750" y="2647433"/>
              <a:ext cx="1602298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68288" indent="-268288">
                <a:spcBef>
                  <a:spcPts val="200"/>
                </a:spcBef>
                <a:buFont typeface="+mj-ea"/>
                <a:buAutoNum type="circleNumDbPlain" startAt="2"/>
              </a:pPr>
              <a:r>
                <a:rPr lang="en-US" altLang="zh-CN" sz="13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Restore failure</a:t>
              </a:r>
              <a:endParaRPr lang="en-US" altLang="zh-CN" sz="13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88" name="组合 87">
            <a:extLst>
              <a:ext uri="{FF2B5EF4-FFF2-40B4-BE49-F238E27FC236}">
                <a16:creationId xmlns:a16="http://schemas.microsoft.com/office/drawing/2014/main" xmlns="" id="{4F55123B-1B7D-4B35-BA8F-73064D0B2CE5}"/>
              </a:ext>
            </a:extLst>
          </p:cNvPr>
          <p:cNvGrpSpPr/>
          <p:nvPr/>
        </p:nvGrpSpPr>
        <p:grpSpPr>
          <a:xfrm>
            <a:off x="419733" y="6067017"/>
            <a:ext cx="1873936" cy="523030"/>
            <a:chOff x="1134507" y="6067017"/>
            <a:chExt cx="1413161" cy="523030"/>
          </a:xfrm>
        </p:grpSpPr>
        <p:sp>
          <p:nvSpPr>
            <p:cNvPr id="83" name="箭头: V 形 82">
              <a:extLst>
                <a:ext uri="{FF2B5EF4-FFF2-40B4-BE49-F238E27FC236}">
                  <a16:creationId xmlns:a16="http://schemas.microsoft.com/office/drawing/2014/main" xmlns="" id="{153A63E5-8F3B-4A5C-AF0C-80DE9C325B05}"/>
                </a:ext>
              </a:extLst>
            </p:cNvPr>
            <p:cNvSpPr/>
            <p:nvPr/>
          </p:nvSpPr>
          <p:spPr>
            <a:xfrm>
              <a:off x="1134507" y="6091553"/>
              <a:ext cx="1413161" cy="498494"/>
            </a:xfrm>
            <a:prstGeom prst="chevron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80" name="文本框 79">
              <a:extLst>
                <a:ext uri="{FF2B5EF4-FFF2-40B4-BE49-F238E27FC236}">
                  <a16:creationId xmlns:a16="http://schemas.microsoft.com/office/drawing/2014/main" xmlns="" id="{299FBE35-06E4-4D78-BFCE-C54A94A580CB}"/>
                </a:ext>
              </a:extLst>
            </p:cNvPr>
            <p:cNvSpPr txBox="1"/>
            <p:nvPr/>
          </p:nvSpPr>
          <p:spPr>
            <a:xfrm>
              <a:off x="1393775" y="6067017"/>
              <a:ext cx="957648" cy="4873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spcBef>
                  <a:spcPts val="200"/>
                </a:spcBef>
              </a:pPr>
              <a:r>
                <a:rPr lang="en-US" altLang="zh-CN" sz="11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</a:t>
              </a:r>
              <a:r>
                <a:rPr lang="zh-CN" altLang="en-US" sz="11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rotection</a:t>
              </a:r>
              <a:r>
                <a:rPr lang="en-US" altLang="zh-CN" sz="11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Level</a:t>
              </a:r>
              <a:endParaRPr lang="en-US" altLang="zh-CN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spcBef>
                  <a:spcPts val="200"/>
                </a:spcBef>
              </a:pP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</a:t>
              </a:r>
              <a:r>
                <a:rPr lang="zh-CN" altLang="en-U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ifferent</a:t>
              </a:r>
              <a:endPara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89" name="组合 88">
            <a:extLst>
              <a:ext uri="{FF2B5EF4-FFF2-40B4-BE49-F238E27FC236}">
                <a16:creationId xmlns:a16="http://schemas.microsoft.com/office/drawing/2014/main" xmlns="" id="{ED435B2A-6225-4CC0-871A-CBFA9C3B54D4}"/>
              </a:ext>
            </a:extLst>
          </p:cNvPr>
          <p:cNvGrpSpPr/>
          <p:nvPr/>
        </p:nvGrpSpPr>
        <p:grpSpPr>
          <a:xfrm>
            <a:off x="2127372" y="6067016"/>
            <a:ext cx="1581322" cy="512696"/>
            <a:chOff x="2371732" y="6067016"/>
            <a:chExt cx="1413161" cy="512696"/>
          </a:xfrm>
        </p:grpSpPr>
        <p:sp>
          <p:nvSpPr>
            <p:cNvPr id="84" name="箭头: V 形 83">
              <a:extLst>
                <a:ext uri="{FF2B5EF4-FFF2-40B4-BE49-F238E27FC236}">
                  <a16:creationId xmlns:a16="http://schemas.microsoft.com/office/drawing/2014/main" xmlns="" id="{4ED66B7A-1D2D-4EF3-8625-79DC00D7D75A}"/>
                </a:ext>
              </a:extLst>
            </p:cNvPr>
            <p:cNvSpPr/>
            <p:nvPr/>
          </p:nvSpPr>
          <p:spPr>
            <a:xfrm>
              <a:off x="2371732" y="6081218"/>
              <a:ext cx="1413161" cy="498494"/>
            </a:xfrm>
            <a:prstGeom prst="chevron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81" name="文本框 80">
              <a:extLst>
                <a:ext uri="{FF2B5EF4-FFF2-40B4-BE49-F238E27FC236}">
                  <a16:creationId xmlns:a16="http://schemas.microsoft.com/office/drawing/2014/main" xmlns="" id="{5FD8C861-2922-40BC-A37B-EF474C050CC4}"/>
                </a:ext>
              </a:extLst>
            </p:cNvPr>
            <p:cNvSpPr txBox="1"/>
            <p:nvPr/>
          </p:nvSpPr>
          <p:spPr>
            <a:xfrm>
              <a:off x="2520203" y="6067016"/>
              <a:ext cx="1076121" cy="4565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spcBef>
                  <a:spcPts val="200"/>
                </a:spcBef>
              </a:pPr>
              <a:r>
                <a:rPr lang="zh-CN" alt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Backup objects</a:t>
              </a:r>
              <a:endParaRPr lang="en-US" altLang="zh-CN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spcBef>
                  <a:spcPts val="200"/>
                </a:spcBef>
              </a:pPr>
              <a:r>
                <a:rPr lang="en-US" altLang="zh-CN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</a:t>
              </a:r>
              <a:r>
                <a:rPr lang="zh-CN" altLang="en-US" sz="11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ifferent</a:t>
              </a:r>
              <a:endParaRPr lang="zh-CN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90" name="组合 89">
            <a:extLst>
              <a:ext uri="{FF2B5EF4-FFF2-40B4-BE49-F238E27FC236}">
                <a16:creationId xmlns:a16="http://schemas.microsoft.com/office/drawing/2014/main" xmlns="" id="{9E76B6B3-B583-4F64-8056-FDB0DFB50C46}"/>
              </a:ext>
            </a:extLst>
          </p:cNvPr>
          <p:cNvGrpSpPr/>
          <p:nvPr/>
        </p:nvGrpSpPr>
        <p:grpSpPr>
          <a:xfrm>
            <a:off x="3590548" y="6061621"/>
            <a:ext cx="1413161" cy="508292"/>
            <a:chOff x="3590548" y="6061621"/>
            <a:chExt cx="1413161" cy="508292"/>
          </a:xfrm>
        </p:grpSpPr>
        <p:sp>
          <p:nvSpPr>
            <p:cNvPr id="85" name="箭头: V 形 84">
              <a:extLst>
                <a:ext uri="{FF2B5EF4-FFF2-40B4-BE49-F238E27FC236}">
                  <a16:creationId xmlns:a16="http://schemas.microsoft.com/office/drawing/2014/main" xmlns="" id="{AC31D42C-3B51-4DD7-856C-F6EA7BA5DD3E}"/>
                </a:ext>
              </a:extLst>
            </p:cNvPr>
            <p:cNvSpPr/>
            <p:nvPr/>
          </p:nvSpPr>
          <p:spPr>
            <a:xfrm>
              <a:off x="3590548" y="6071419"/>
              <a:ext cx="1413161" cy="498494"/>
            </a:xfrm>
            <a:prstGeom prst="chevron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82" name="文本框 81">
              <a:extLst>
                <a:ext uri="{FF2B5EF4-FFF2-40B4-BE49-F238E27FC236}">
                  <a16:creationId xmlns:a16="http://schemas.microsoft.com/office/drawing/2014/main" xmlns="" id="{B90AED97-F3F2-47FC-B597-294F5C479953}"/>
                </a:ext>
              </a:extLst>
            </p:cNvPr>
            <p:cNvSpPr txBox="1"/>
            <p:nvPr/>
          </p:nvSpPr>
          <p:spPr>
            <a:xfrm>
              <a:off x="3672106" y="6061621"/>
              <a:ext cx="1184940" cy="4565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spcBef>
                  <a:spcPts val="200"/>
                </a:spcBef>
              </a:pPr>
              <a:r>
                <a:rPr lang="zh-CN" alt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Recovery Level</a:t>
              </a:r>
              <a:endParaRPr lang="en-US" altLang="zh-CN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spcBef>
                  <a:spcPts val="200"/>
                </a:spcBef>
              </a:pPr>
              <a:r>
                <a:rPr lang="en-US" altLang="zh-CN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</a:t>
              </a:r>
              <a:r>
                <a:rPr lang="zh-CN" altLang="en-US" sz="11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ifferent</a:t>
              </a:r>
              <a:endParaRPr lang="zh-CN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91" name="组合 90">
            <a:extLst>
              <a:ext uri="{FF2B5EF4-FFF2-40B4-BE49-F238E27FC236}">
                <a16:creationId xmlns:a16="http://schemas.microsoft.com/office/drawing/2014/main" xmlns="" id="{8ABA3401-5229-44B1-AC9D-4B0EE797C910}"/>
              </a:ext>
            </a:extLst>
          </p:cNvPr>
          <p:cNvGrpSpPr/>
          <p:nvPr/>
        </p:nvGrpSpPr>
        <p:grpSpPr>
          <a:xfrm>
            <a:off x="4787821" y="6067016"/>
            <a:ext cx="5690398" cy="498494"/>
            <a:chOff x="4787821" y="6067016"/>
            <a:chExt cx="5690398" cy="498494"/>
          </a:xfrm>
        </p:grpSpPr>
        <p:sp>
          <p:nvSpPr>
            <p:cNvPr id="86" name="箭头: V 形 85">
              <a:extLst>
                <a:ext uri="{FF2B5EF4-FFF2-40B4-BE49-F238E27FC236}">
                  <a16:creationId xmlns:a16="http://schemas.microsoft.com/office/drawing/2014/main" xmlns="" id="{F9B22F28-CBD1-4131-AEF7-F2D290F4F003}"/>
                </a:ext>
              </a:extLst>
            </p:cNvPr>
            <p:cNvSpPr/>
            <p:nvPr/>
          </p:nvSpPr>
          <p:spPr>
            <a:xfrm>
              <a:off x="4787821" y="6067016"/>
              <a:ext cx="5690398" cy="498494"/>
            </a:xfrm>
            <a:prstGeom prst="chevron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87" name="文本框 86">
              <a:extLst>
                <a:ext uri="{FF2B5EF4-FFF2-40B4-BE49-F238E27FC236}">
                  <a16:creationId xmlns:a16="http://schemas.microsoft.com/office/drawing/2014/main" xmlns="" id="{C3BCCF00-6728-49DB-98C3-928F30FFC62E}"/>
                </a:ext>
              </a:extLst>
            </p:cNvPr>
            <p:cNvSpPr txBox="1"/>
            <p:nvPr/>
          </p:nvSpPr>
          <p:spPr>
            <a:xfrm>
              <a:off x="6117842" y="6186911"/>
              <a:ext cx="214090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spcBef>
                  <a:spcPts val="200"/>
                </a:spcBef>
              </a:pPr>
              <a:r>
                <a:rPr lang="zh-CN" altLang="en-US" sz="1400" dirty="0">
                  <a:solidFill>
                    <a:srgbClr val="DB128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Everything </a:t>
              </a:r>
              <a:r>
                <a:rPr lang="en-US" altLang="zh-CN" sz="1400" dirty="0" smtClean="0">
                  <a:solidFill>
                    <a:srgbClr val="DB128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is changing</a:t>
              </a:r>
              <a:endParaRPr lang="zh-CN" altLang="en-US" sz="1400" dirty="0">
                <a:solidFill>
                  <a:srgbClr val="DB1284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93" name="文本框 58">
            <a:extLst>
              <a:ext uri="{FF2B5EF4-FFF2-40B4-BE49-F238E27FC236}">
                <a16:creationId xmlns="" xmlns:a16="http://schemas.microsoft.com/office/drawing/2014/main" id="{116080E0-3C81-47C2-9D6B-5BAC0D9E4277}"/>
              </a:ext>
            </a:extLst>
          </p:cNvPr>
          <p:cNvSpPr txBox="1"/>
          <p:nvPr/>
        </p:nvSpPr>
        <p:spPr>
          <a:xfrm>
            <a:off x="9647259" y="2007873"/>
            <a:ext cx="195630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68288" indent="-268288" algn="ctr">
              <a:spcBef>
                <a:spcPts val="200"/>
              </a:spcBef>
              <a:buFont typeface="+mj-ea"/>
              <a:buAutoNum type="circleNumDbPlain"/>
            </a:pPr>
            <a:r>
              <a:rPr lang="zh-CN" altLang="en-US" sz="1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备机需与源机同架构</a:t>
            </a:r>
            <a:endParaRPr lang="en-US" altLang="zh-CN" sz="1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4" name="文本框 76">
            <a:extLst>
              <a:ext uri="{FF2B5EF4-FFF2-40B4-BE49-F238E27FC236}">
                <a16:creationId xmlns="" xmlns:a16="http://schemas.microsoft.com/office/drawing/2014/main" id="{14435397-73E3-4F5D-AB84-CF5E2106DA0E}"/>
              </a:ext>
            </a:extLst>
          </p:cNvPr>
          <p:cNvSpPr txBox="1"/>
          <p:nvPr/>
        </p:nvSpPr>
        <p:spPr>
          <a:xfrm>
            <a:off x="9620650" y="2243336"/>
            <a:ext cx="2336217" cy="5180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200"/>
              </a:spcBef>
            </a:pPr>
            <a:r>
              <a:rPr lang="zh-CN" altLang="en-US" sz="1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或</a:t>
            </a:r>
            <a:endParaRPr lang="en-US" altLang="zh-CN" sz="1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68288" indent="-268288" algn="ctr">
              <a:spcBef>
                <a:spcPts val="200"/>
              </a:spcBef>
              <a:buFont typeface="+mj-ea"/>
              <a:buAutoNum type="circleNumDbPlain" startAt="2"/>
            </a:pPr>
            <a:r>
              <a:rPr lang="zh-CN" altLang="en-US" sz="1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源机</a:t>
            </a:r>
            <a:r>
              <a:rPr lang="en-US" altLang="zh-CN" sz="13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</a:t>
            </a:r>
            <a:r>
              <a:rPr lang="zh-CN" altLang="en-US" sz="13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备机 多次驱动转换</a:t>
            </a:r>
            <a:endParaRPr lang="zh-CN" altLang="en-US" sz="1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5" name="文本框 69">
            <a:extLst>
              <a:ext uri="{FF2B5EF4-FFF2-40B4-BE49-F238E27FC236}">
                <a16:creationId xmlns="" xmlns:a16="http://schemas.microsoft.com/office/drawing/2014/main" id="{A6F33104-B171-42B4-8D39-74DCBA87698F}"/>
              </a:ext>
            </a:extLst>
          </p:cNvPr>
          <p:cNvSpPr txBox="1"/>
          <p:nvPr/>
        </p:nvSpPr>
        <p:spPr>
          <a:xfrm>
            <a:off x="9620650" y="4798300"/>
            <a:ext cx="1922321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200"/>
              </a:spcBef>
            </a:pPr>
            <a:r>
              <a:rPr lang="zh-CN" altLang="en-US" sz="13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备机可为任意架构</a:t>
            </a:r>
            <a:r>
              <a:rPr lang="en-US" altLang="zh-CN" sz="13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3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平台</a:t>
            </a:r>
            <a:endParaRPr lang="en-US" altLang="zh-CN" sz="13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6" name="Rectangle 95"/>
          <p:cNvSpPr/>
          <p:nvPr/>
        </p:nvSpPr>
        <p:spPr>
          <a:xfrm>
            <a:off x="4874947" y="374719"/>
            <a:ext cx="35137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spc="100" dirty="0">
                <a:solidFill>
                  <a:srgbClr val="F059A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◇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802275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57" grpId="0"/>
      <p:bldP spid="66" grpId="0" animBg="1"/>
      <p:bldP spid="69" grpId="0" animBg="1"/>
      <p:bldP spid="48" grpId="0"/>
      <p:bldP spid="67" grpId="0"/>
      <p:bldP spid="71" grpId="0"/>
      <p:bldP spid="93" grpId="0"/>
      <p:bldP spid="94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: 圆角 17">
            <a:extLst>
              <a:ext uri="{FF2B5EF4-FFF2-40B4-BE49-F238E27FC236}">
                <a16:creationId xmlns:a16="http://schemas.microsoft.com/office/drawing/2014/main" xmlns="" id="{50F05A1B-551F-417F-B7F0-3FF6E19B152F}"/>
              </a:ext>
            </a:extLst>
          </p:cNvPr>
          <p:cNvSpPr/>
          <p:nvPr/>
        </p:nvSpPr>
        <p:spPr>
          <a:xfrm>
            <a:off x="5363527" y="1523789"/>
            <a:ext cx="1076059" cy="3287927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3" name="组合 32">
            <a:extLst>
              <a:ext uri="{FF2B5EF4-FFF2-40B4-BE49-F238E27FC236}">
                <a16:creationId xmlns:a16="http://schemas.microsoft.com/office/drawing/2014/main" xmlns="" id="{89F948AB-AC39-42FB-A0DE-353D26F04906}"/>
              </a:ext>
            </a:extLst>
          </p:cNvPr>
          <p:cNvGrpSpPr/>
          <p:nvPr/>
        </p:nvGrpSpPr>
        <p:grpSpPr>
          <a:xfrm>
            <a:off x="412162" y="1516484"/>
            <a:ext cx="1912186" cy="2819398"/>
            <a:chOff x="412162" y="1704756"/>
            <a:chExt cx="1912186" cy="2819398"/>
          </a:xfrm>
        </p:grpSpPr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xmlns="" id="{2DF6DB43-D5A3-4F0D-A04C-28072E1136E3}"/>
                </a:ext>
              </a:extLst>
            </p:cNvPr>
            <p:cNvGrpSpPr/>
            <p:nvPr/>
          </p:nvGrpSpPr>
          <p:grpSpPr>
            <a:xfrm>
              <a:off x="412162" y="2721436"/>
              <a:ext cx="973343" cy="858817"/>
              <a:chOff x="470211" y="2373600"/>
              <a:chExt cx="973343" cy="858817"/>
            </a:xfrm>
          </p:grpSpPr>
          <p:pic>
            <p:nvPicPr>
              <p:cNvPr id="12" name="图形 11">
                <a:extLst>
                  <a:ext uri="{FF2B5EF4-FFF2-40B4-BE49-F238E27FC236}">
                    <a16:creationId xmlns:a16="http://schemas.microsoft.com/office/drawing/2014/main" xmlns="" id="{40505CA9-39AB-4B74-86F4-1313F3A078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p:blipFill>
            <p:spPr>
              <a:xfrm>
                <a:off x="645445" y="2613470"/>
                <a:ext cx="618947" cy="618947"/>
              </a:xfrm>
              <a:prstGeom prst="rect">
                <a:avLst/>
              </a:prstGeom>
            </p:spPr>
          </p:pic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xmlns="" id="{1866A2C8-88AC-4BB7-A95A-3702B7BC28CA}"/>
                  </a:ext>
                </a:extLst>
              </p:cNvPr>
              <p:cNvSpPr txBox="1"/>
              <p:nvPr/>
            </p:nvSpPr>
            <p:spPr>
              <a:xfrm>
                <a:off x="470211" y="2373600"/>
                <a:ext cx="973343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9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Architecture</a:t>
                </a:r>
                <a:r>
                  <a:rPr lang="en-US" altLang="zh-CN" sz="9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A</a:t>
                </a:r>
                <a:endParaRPr lang="zh-CN" altLang="en-US" sz="9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7" name="矩形: 圆角 16">
              <a:extLst>
                <a:ext uri="{FF2B5EF4-FFF2-40B4-BE49-F238E27FC236}">
                  <a16:creationId xmlns:a16="http://schemas.microsoft.com/office/drawing/2014/main" xmlns="" id="{4DDA3342-3C8C-47AF-A7E3-B601557B10B9}"/>
                </a:ext>
              </a:extLst>
            </p:cNvPr>
            <p:cNvSpPr/>
            <p:nvPr/>
          </p:nvSpPr>
          <p:spPr>
            <a:xfrm>
              <a:off x="437127" y="1904027"/>
              <a:ext cx="1887221" cy="2620127"/>
            </a:xfrm>
            <a:prstGeom prst="roundRect">
              <a:avLst/>
            </a:prstGeom>
            <a:noFill/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xmlns="" id="{60598B09-AA3D-4E27-87A9-78FFACAA3C52}"/>
                </a:ext>
              </a:extLst>
            </p:cNvPr>
            <p:cNvSpPr txBox="1"/>
            <p:nvPr/>
          </p:nvSpPr>
          <p:spPr>
            <a:xfrm>
              <a:off x="754388" y="1704756"/>
              <a:ext cx="1131143" cy="307777"/>
            </a:xfrm>
            <a:prstGeom prst="rect">
              <a:avLst/>
            </a:prstGeom>
            <a:solidFill>
              <a:schemeClr val="accent5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CN" sz="14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Production</a:t>
              </a:r>
              <a:endPara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1" name="文本框 20">
            <a:extLst>
              <a:ext uri="{FF2B5EF4-FFF2-40B4-BE49-F238E27FC236}">
                <a16:creationId xmlns:a16="http://schemas.microsoft.com/office/drawing/2014/main" xmlns="" id="{9E843DD1-A2B3-437E-89F0-606C0B0782C2}"/>
              </a:ext>
            </a:extLst>
          </p:cNvPr>
          <p:cNvSpPr txBox="1"/>
          <p:nvPr/>
        </p:nvSpPr>
        <p:spPr>
          <a:xfrm>
            <a:off x="5491177" y="1330458"/>
            <a:ext cx="830997" cy="307777"/>
          </a:xfrm>
          <a:prstGeom prst="rect">
            <a:avLst/>
          </a:prstGeom>
          <a:solidFill>
            <a:srgbClr val="00B050"/>
          </a:solidFill>
        </p:spPr>
        <p:txBody>
          <a:bodyPr wrap="none" rtlCol="0">
            <a:spAutoFit/>
          </a:bodyPr>
          <a:lstStyle/>
          <a:p>
            <a:r>
              <a:rPr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Restore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9" name="组合 48">
            <a:extLst>
              <a:ext uri="{FF2B5EF4-FFF2-40B4-BE49-F238E27FC236}">
                <a16:creationId xmlns:a16="http://schemas.microsoft.com/office/drawing/2014/main" xmlns="" id="{49CFC934-02A2-469C-BDB8-A33799B74A64}"/>
              </a:ext>
            </a:extLst>
          </p:cNvPr>
          <p:cNvGrpSpPr/>
          <p:nvPr/>
        </p:nvGrpSpPr>
        <p:grpSpPr>
          <a:xfrm>
            <a:off x="1424694" y="2405502"/>
            <a:ext cx="1247262" cy="387016"/>
            <a:chOff x="1482743" y="2245938"/>
            <a:chExt cx="1247262" cy="387016"/>
          </a:xfrm>
        </p:grpSpPr>
        <p:pic>
          <p:nvPicPr>
            <p:cNvPr id="44" name="图形 43">
              <a:extLst>
                <a:ext uri="{FF2B5EF4-FFF2-40B4-BE49-F238E27FC236}">
                  <a16:creationId xmlns:a16="http://schemas.microsoft.com/office/drawing/2014/main" xmlns="" id="{AA633400-0E5B-475B-8C0F-2E28B799CE5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1482743" y="2245938"/>
              <a:ext cx="387016" cy="387016"/>
            </a:xfrm>
            <a:prstGeom prst="rect">
              <a:avLst/>
            </a:prstGeom>
          </p:spPr>
        </p:pic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xmlns="" id="{7E31E550-60C4-4E02-8370-9874C31B95DD}"/>
                </a:ext>
              </a:extLst>
            </p:cNvPr>
            <p:cNvSpPr txBox="1"/>
            <p:nvPr/>
          </p:nvSpPr>
          <p:spPr>
            <a:xfrm>
              <a:off x="1766280" y="2275340"/>
              <a:ext cx="963725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9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Architecture</a:t>
              </a:r>
              <a:r>
                <a:rPr lang="en-US" altLang="zh-CN" sz="9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B</a:t>
              </a:r>
              <a:endParaRPr lang="zh-CN" altLang="en-US" sz="9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8" name="组合 47">
            <a:extLst>
              <a:ext uri="{FF2B5EF4-FFF2-40B4-BE49-F238E27FC236}">
                <a16:creationId xmlns:a16="http://schemas.microsoft.com/office/drawing/2014/main" xmlns="" id="{461ADC33-ED09-4338-8794-7A81812C219A}"/>
              </a:ext>
            </a:extLst>
          </p:cNvPr>
          <p:cNvGrpSpPr/>
          <p:nvPr/>
        </p:nvGrpSpPr>
        <p:grpSpPr>
          <a:xfrm>
            <a:off x="1281517" y="2963901"/>
            <a:ext cx="1299872" cy="387015"/>
            <a:chOff x="1339566" y="2804337"/>
            <a:chExt cx="1299872" cy="387015"/>
          </a:xfrm>
        </p:grpSpPr>
        <p:pic>
          <p:nvPicPr>
            <p:cNvPr id="43" name="图形 42">
              <a:extLst>
                <a:ext uri="{FF2B5EF4-FFF2-40B4-BE49-F238E27FC236}">
                  <a16:creationId xmlns:a16="http://schemas.microsoft.com/office/drawing/2014/main" xmlns="" id="{F65D3A35-83FC-427A-9010-C9CAF128420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p:blipFill>
          <p:spPr>
            <a:xfrm>
              <a:off x="1339566" y="2804337"/>
              <a:ext cx="387015" cy="387015"/>
            </a:xfrm>
            <a:prstGeom prst="rect">
              <a:avLst/>
            </a:prstGeom>
          </p:spPr>
        </p:pic>
        <p:sp>
          <p:nvSpPr>
            <p:cNvPr id="46" name="文本框 45">
              <a:extLst>
                <a:ext uri="{FF2B5EF4-FFF2-40B4-BE49-F238E27FC236}">
                  <a16:creationId xmlns:a16="http://schemas.microsoft.com/office/drawing/2014/main" xmlns="" id="{7EAD5619-6000-4854-855D-1439BB18A343}"/>
                </a:ext>
              </a:extLst>
            </p:cNvPr>
            <p:cNvSpPr txBox="1"/>
            <p:nvPr/>
          </p:nvSpPr>
          <p:spPr>
            <a:xfrm>
              <a:off x="1670903" y="2858759"/>
              <a:ext cx="968535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9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A</a:t>
              </a:r>
              <a:r>
                <a:rPr lang="zh-CN" altLang="en-US" sz="9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rchitecture</a:t>
              </a:r>
              <a:r>
                <a:rPr lang="en-US" altLang="zh-CN" sz="9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C</a:t>
              </a:r>
              <a:endParaRPr lang="zh-CN" altLang="en-US" sz="9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xmlns="" id="{915EB642-FE06-4AB0-B271-D4AD668DB40C}"/>
              </a:ext>
            </a:extLst>
          </p:cNvPr>
          <p:cNvGrpSpPr/>
          <p:nvPr/>
        </p:nvGrpSpPr>
        <p:grpSpPr>
          <a:xfrm>
            <a:off x="1016286" y="3547089"/>
            <a:ext cx="1354697" cy="436687"/>
            <a:chOff x="1074335" y="3387525"/>
            <a:chExt cx="1354697" cy="436687"/>
          </a:xfrm>
        </p:grpSpPr>
        <p:pic>
          <p:nvPicPr>
            <p:cNvPr id="42" name="图形 41">
              <a:extLst>
                <a:ext uri="{FF2B5EF4-FFF2-40B4-BE49-F238E27FC236}">
                  <a16:creationId xmlns:a16="http://schemas.microsoft.com/office/drawing/2014/main" xmlns="" id="{D13C43F5-E20E-46EC-834A-B5352735AE4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p:blipFill>
          <p:spPr>
            <a:xfrm>
              <a:off x="1074335" y="3387525"/>
              <a:ext cx="436687" cy="436687"/>
            </a:xfrm>
            <a:prstGeom prst="rect">
              <a:avLst/>
            </a:prstGeom>
          </p:spPr>
        </p:pic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xmlns="" id="{DBE55D9F-EDAA-44AD-9AD2-DD33AF509D68}"/>
                </a:ext>
              </a:extLst>
            </p:cNvPr>
            <p:cNvSpPr txBox="1"/>
            <p:nvPr/>
          </p:nvSpPr>
          <p:spPr>
            <a:xfrm>
              <a:off x="1449277" y="3400420"/>
              <a:ext cx="979755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9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Architecture</a:t>
              </a:r>
              <a:r>
                <a:rPr lang="en-US" altLang="zh-CN" sz="9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D</a:t>
              </a:r>
              <a:endParaRPr lang="zh-CN" altLang="en-US" sz="9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5" name="组合 54">
            <a:extLst>
              <a:ext uri="{FF2B5EF4-FFF2-40B4-BE49-F238E27FC236}">
                <a16:creationId xmlns:a16="http://schemas.microsoft.com/office/drawing/2014/main" xmlns="" id="{215544DE-07AE-4AED-9DCA-90A8ED42B1B1}"/>
              </a:ext>
            </a:extLst>
          </p:cNvPr>
          <p:cNvGrpSpPr/>
          <p:nvPr/>
        </p:nvGrpSpPr>
        <p:grpSpPr>
          <a:xfrm>
            <a:off x="2361862" y="1276441"/>
            <a:ext cx="2307192" cy="1455804"/>
            <a:chOff x="2361862" y="1464713"/>
            <a:chExt cx="2307192" cy="1455804"/>
          </a:xfrm>
        </p:grpSpPr>
        <p:cxnSp>
          <p:nvCxnSpPr>
            <p:cNvPr id="25" name="直接箭头连接符 24">
              <a:extLst>
                <a:ext uri="{FF2B5EF4-FFF2-40B4-BE49-F238E27FC236}">
                  <a16:creationId xmlns:a16="http://schemas.microsoft.com/office/drawing/2014/main" xmlns="" id="{110EC868-B981-4245-8DFB-6FF7775F8C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61862" y="2067521"/>
              <a:ext cx="848325" cy="536112"/>
            </a:xfrm>
            <a:prstGeom prst="straightConnector1">
              <a:avLst/>
            </a:prstGeom>
            <a:ln w="190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xmlns="" id="{3849FD3F-006D-4568-88DF-7E3BEC70EC4D}"/>
                </a:ext>
              </a:extLst>
            </p:cNvPr>
            <p:cNvGrpSpPr/>
            <p:nvPr/>
          </p:nvGrpSpPr>
          <p:grpSpPr>
            <a:xfrm>
              <a:off x="3136689" y="1464713"/>
              <a:ext cx="1532365" cy="1455804"/>
              <a:chOff x="3136689" y="1464713"/>
              <a:chExt cx="1532365" cy="1455804"/>
            </a:xfrm>
          </p:grpSpPr>
          <p:grpSp>
            <p:nvGrpSpPr>
              <p:cNvPr id="3" name="组合 2">
                <a:extLst>
                  <a:ext uri="{FF2B5EF4-FFF2-40B4-BE49-F238E27FC236}">
                    <a16:creationId xmlns:a16="http://schemas.microsoft.com/office/drawing/2014/main" xmlns="" id="{029DB3BE-619A-4D0E-9325-0407535BAE36}"/>
                  </a:ext>
                </a:extLst>
              </p:cNvPr>
              <p:cNvGrpSpPr/>
              <p:nvPr/>
            </p:nvGrpSpPr>
            <p:grpSpPr>
              <a:xfrm>
                <a:off x="3369439" y="2067521"/>
                <a:ext cx="1045060" cy="235408"/>
                <a:chOff x="4764356" y="2923315"/>
                <a:chExt cx="1045060" cy="206240"/>
              </a:xfrm>
            </p:grpSpPr>
            <p:pic>
              <p:nvPicPr>
                <p:cNvPr id="5" name="图形 4">
                  <a:extLst>
                    <a:ext uri="{FF2B5EF4-FFF2-40B4-BE49-F238E27FC236}">
                      <a16:creationId xmlns:a16="http://schemas.microsoft.com/office/drawing/2014/main" xmlns="" id="{F6F9248A-AB90-4F7B-ACDB-18ED1DD08C4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 cstate="screen">
                  <a:extLst>
                    <a:ext uri="{28A0092B-C50C-407E-A947-70E740481C1C}">
                      <a14:useLocalDpi xmlns:a14="http://schemas.microsoft.com/office/drawing/2010/main"/>
                    </a:ext>
                    <a:ext uri="{96DAC541-7B7A-43D3-8B79-37D633B846F1}">
                      <asvg:svgBlip xmlns:asvg="http://schemas.microsoft.com/office/drawing/2016/SVG/main" xmlns="" r:embe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764356" y="2923316"/>
                  <a:ext cx="347410" cy="206239"/>
                </a:xfrm>
                <a:prstGeom prst="rect">
                  <a:avLst/>
                </a:prstGeom>
              </p:spPr>
            </p:pic>
            <p:pic>
              <p:nvPicPr>
                <p:cNvPr id="6" name="图形 5">
                  <a:extLst>
                    <a:ext uri="{FF2B5EF4-FFF2-40B4-BE49-F238E27FC236}">
                      <a16:creationId xmlns:a16="http://schemas.microsoft.com/office/drawing/2014/main" xmlns="" id="{6DB69CF9-5DF2-44F8-9922-16EE72854C9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 cstate="screen">
                  <a:extLst>
                    <a:ext uri="{28A0092B-C50C-407E-A947-70E740481C1C}">
                      <a14:useLocalDpi xmlns:a14="http://schemas.microsoft.com/office/drawing/2010/main"/>
                    </a:ext>
                    <a:ext uri="{96DAC541-7B7A-43D3-8B79-37D633B846F1}">
                      <asvg:svgBlip xmlns:asvg="http://schemas.microsoft.com/office/drawing/2016/SVG/main" xmlns="" r:embe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462006" y="2923315"/>
                  <a:ext cx="347410" cy="206239"/>
                </a:xfrm>
                <a:prstGeom prst="rect">
                  <a:avLst/>
                </a:prstGeom>
              </p:spPr>
            </p:pic>
            <p:pic>
              <p:nvPicPr>
                <p:cNvPr id="7" name="图形 6">
                  <a:extLst>
                    <a:ext uri="{FF2B5EF4-FFF2-40B4-BE49-F238E27FC236}">
                      <a16:creationId xmlns:a16="http://schemas.microsoft.com/office/drawing/2014/main" xmlns="" id="{19366B67-6F97-4737-8DCB-602A57D2502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 cstate="screen">
                  <a:extLst>
                    <a:ext uri="{28A0092B-C50C-407E-A947-70E740481C1C}">
                      <a14:useLocalDpi xmlns:a14="http://schemas.microsoft.com/office/drawing/2010/main"/>
                    </a:ext>
                    <a:ext uri="{96DAC541-7B7A-43D3-8B79-37D633B846F1}">
                      <asvg:svgBlip xmlns:asvg="http://schemas.microsoft.com/office/drawing/2016/SVG/main" xmlns="" r:embe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104441" y="2929355"/>
                  <a:ext cx="347410" cy="196755"/>
                </a:xfrm>
                <a:prstGeom prst="rect">
                  <a:avLst/>
                </a:prstGeom>
              </p:spPr>
            </p:pic>
          </p:grpSp>
          <p:sp>
            <p:nvSpPr>
              <p:cNvPr id="19" name="矩形: 圆角 18">
                <a:extLst>
                  <a:ext uri="{FF2B5EF4-FFF2-40B4-BE49-F238E27FC236}">
                    <a16:creationId xmlns:a16="http://schemas.microsoft.com/office/drawing/2014/main" xmlns="" id="{CD6CB894-54F6-44F8-83B6-69F926E0DDDB}"/>
                  </a:ext>
                </a:extLst>
              </p:cNvPr>
              <p:cNvSpPr/>
              <p:nvPr/>
            </p:nvSpPr>
            <p:spPr>
              <a:xfrm>
                <a:off x="3172673" y="1646783"/>
                <a:ext cx="1496381" cy="1273734"/>
              </a:xfrm>
              <a:prstGeom prst="roundRect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xmlns="" id="{D77302B4-84AA-435A-8EE9-EF856FB866C2}"/>
                  </a:ext>
                </a:extLst>
              </p:cNvPr>
              <p:cNvSpPr txBox="1"/>
              <p:nvPr/>
            </p:nvSpPr>
            <p:spPr>
              <a:xfrm>
                <a:off x="3391001" y="1464713"/>
                <a:ext cx="1073627" cy="307777"/>
              </a:xfrm>
              <a:prstGeom prst="rect">
                <a:avLst/>
              </a:prstGeom>
              <a:solidFill>
                <a:schemeClr val="accent2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Protection</a:t>
                </a:r>
                <a:endPara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xmlns="" id="{B6093391-A66F-471A-95DB-0A8B62822E46}"/>
                  </a:ext>
                </a:extLst>
              </p:cNvPr>
              <p:cNvSpPr txBox="1"/>
              <p:nvPr/>
            </p:nvSpPr>
            <p:spPr>
              <a:xfrm>
                <a:off x="3136689" y="2360037"/>
                <a:ext cx="823338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0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Solution A</a:t>
                </a:r>
                <a:endParaRPr lang="zh-CN" altLang="en-US" sz="1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0" name="文本框 49">
                <a:extLst>
                  <a:ext uri="{FF2B5EF4-FFF2-40B4-BE49-F238E27FC236}">
                    <a16:creationId xmlns:a16="http://schemas.microsoft.com/office/drawing/2014/main" xmlns="" id="{FB098E0B-D128-4A22-A477-926AFD3FA563}"/>
                  </a:ext>
                </a:extLst>
              </p:cNvPr>
              <p:cNvSpPr txBox="1"/>
              <p:nvPr/>
            </p:nvSpPr>
            <p:spPr>
              <a:xfrm>
                <a:off x="3397581" y="1767236"/>
                <a:ext cx="100219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sz="12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Backup</a:t>
                </a:r>
                <a:r>
                  <a:rPr lang="en-US" altLang="zh-CN" sz="12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/DR</a:t>
                </a:r>
                <a:endPara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xmlns="" id="{4138ADB3-097D-4B56-9A8B-AB1C8C4BFA57}"/>
              </a:ext>
            </a:extLst>
          </p:cNvPr>
          <p:cNvGrpSpPr/>
          <p:nvPr/>
        </p:nvGrpSpPr>
        <p:grpSpPr>
          <a:xfrm>
            <a:off x="4694019" y="1857342"/>
            <a:ext cx="1773010" cy="851053"/>
            <a:chOff x="4694019" y="2045614"/>
            <a:chExt cx="1773010" cy="851053"/>
          </a:xfrm>
        </p:grpSpPr>
        <p:cxnSp>
          <p:nvCxnSpPr>
            <p:cNvPr id="36" name="直接箭头连接符 35">
              <a:extLst>
                <a:ext uri="{FF2B5EF4-FFF2-40B4-BE49-F238E27FC236}">
                  <a16:creationId xmlns:a16="http://schemas.microsoft.com/office/drawing/2014/main" xmlns="" id="{86CB1B50-4DC5-4B27-907A-BDBDE390166F}"/>
                </a:ext>
              </a:extLst>
            </p:cNvPr>
            <p:cNvCxnSpPr>
              <a:cxnSpLocks/>
            </p:cNvCxnSpPr>
            <p:nvPr/>
          </p:nvCxnSpPr>
          <p:spPr>
            <a:xfrm>
              <a:off x="4694019" y="2321106"/>
              <a:ext cx="669508" cy="0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2" name="组合 61">
              <a:extLst>
                <a:ext uri="{FF2B5EF4-FFF2-40B4-BE49-F238E27FC236}">
                  <a16:creationId xmlns:a16="http://schemas.microsoft.com/office/drawing/2014/main" xmlns="" id="{2FD72FEA-28D7-46B5-94E4-901D4EF22C04}"/>
                </a:ext>
              </a:extLst>
            </p:cNvPr>
            <p:cNvGrpSpPr/>
            <p:nvPr/>
          </p:nvGrpSpPr>
          <p:grpSpPr>
            <a:xfrm>
              <a:off x="5447487" y="2045614"/>
              <a:ext cx="1019542" cy="851053"/>
              <a:chOff x="5353149" y="2201145"/>
              <a:chExt cx="1019542" cy="851053"/>
            </a:xfrm>
          </p:grpSpPr>
          <p:sp>
            <p:nvSpPr>
              <p:cNvPr id="57" name="文本框 56">
                <a:extLst>
                  <a:ext uri="{FF2B5EF4-FFF2-40B4-BE49-F238E27FC236}">
                    <a16:creationId xmlns:a16="http://schemas.microsoft.com/office/drawing/2014/main" xmlns="" id="{77F6818A-859C-45A0-900A-436C006A7167}"/>
                  </a:ext>
                </a:extLst>
              </p:cNvPr>
              <p:cNvSpPr txBox="1"/>
              <p:nvPr/>
            </p:nvSpPr>
            <p:spPr>
              <a:xfrm>
                <a:off x="5353149" y="2235217"/>
                <a:ext cx="466794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2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?</a:t>
                </a:r>
              </a:p>
            </p:txBody>
          </p:sp>
          <p:sp>
            <p:nvSpPr>
              <p:cNvPr id="58" name="文本框 57">
                <a:extLst>
                  <a:ext uri="{FF2B5EF4-FFF2-40B4-BE49-F238E27FC236}">
                    <a16:creationId xmlns:a16="http://schemas.microsoft.com/office/drawing/2014/main" xmlns="" id="{0F03F6CA-6E95-47EA-9406-442D1F9163EC}"/>
                  </a:ext>
                </a:extLst>
              </p:cNvPr>
              <p:cNvSpPr txBox="1"/>
              <p:nvPr/>
            </p:nvSpPr>
            <p:spPr>
              <a:xfrm>
                <a:off x="5647942" y="2338335"/>
                <a:ext cx="466794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2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?</a:t>
                </a:r>
              </a:p>
            </p:txBody>
          </p:sp>
          <p:sp>
            <p:nvSpPr>
              <p:cNvPr id="59" name="文本框 58">
                <a:extLst>
                  <a:ext uri="{FF2B5EF4-FFF2-40B4-BE49-F238E27FC236}">
                    <a16:creationId xmlns:a16="http://schemas.microsoft.com/office/drawing/2014/main" xmlns="" id="{23E45C8A-6953-483A-8690-9DC2DF4CD259}"/>
                  </a:ext>
                </a:extLst>
              </p:cNvPr>
              <p:cNvSpPr txBox="1"/>
              <p:nvPr/>
            </p:nvSpPr>
            <p:spPr>
              <a:xfrm>
                <a:off x="5423892" y="2549128"/>
                <a:ext cx="466794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2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?</a:t>
                </a:r>
              </a:p>
            </p:txBody>
          </p:sp>
          <p:sp>
            <p:nvSpPr>
              <p:cNvPr id="60" name="文本框 59">
                <a:extLst>
                  <a:ext uri="{FF2B5EF4-FFF2-40B4-BE49-F238E27FC236}">
                    <a16:creationId xmlns:a16="http://schemas.microsoft.com/office/drawing/2014/main" xmlns="" id="{F0FC26CC-9561-4835-BD46-C8744789510A}"/>
                  </a:ext>
                </a:extLst>
              </p:cNvPr>
              <p:cNvSpPr txBox="1"/>
              <p:nvPr/>
            </p:nvSpPr>
            <p:spPr>
              <a:xfrm>
                <a:off x="5905897" y="2201145"/>
                <a:ext cx="466794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2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?</a:t>
                </a:r>
              </a:p>
            </p:txBody>
          </p:sp>
          <p:sp>
            <p:nvSpPr>
              <p:cNvPr id="61" name="文本框 60">
                <a:extLst>
                  <a:ext uri="{FF2B5EF4-FFF2-40B4-BE49-F238E27FC236}">
                    <a16:creationId xmlns:a16="http://schemas.microsoft.com/office/drawing/2014/main" xmlns="" id="{6C7F3B67-634D-42FF-8E70-BF3C6B904696}"/>
                  </a:ext>
                </a:extLst>
              </p:cNvPr>
              <p:cNvSpPr txBox="1"/>
              <p:nvPr/>
            </p:nvSpPr>
            <p:spPr>
              <a:xfrm>
                <a:off x="5847079" y="2621311"/>
                <a:ext cx="466794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2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?</a:t>
                </a:r>
              </a:p>
            </p:txBody>
          </p:sp>
        </p:grpSp>
      </p:grpSp>
      <p:sp>
        <p:nvSpPr>
          <p:cNvPr id="63" name="文本框 62">
            <a:extLst>
              <a:ext uri="{FF2B5EF4-FFF2-40B4-BE49-F238E27FC236}">
                <a16:creationId xmlns:a16="http://schemas.microsoft.com/office/drawing/2014/main" xmlns="" id="{0E4ABA83-6B25-4660-B26E-1552BF778918}"/>
              </a:ext>
            </a:extLst>
          </p:cNvPr>
          <p:cNvSpPr txBox="1"/>
          <p:nvPr/>
        </p:nvSpPr>
        <p:spPr>
          <a:xfrm>
            <a:off x="6641310" y="2029913"/>
            <a:ext cx="29024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9875" indent="-269875">
              <a:spcBef>
                <a:spcPts val="200"/>
              </a:spcBef>
              <a:buFont typeface="+mj-ea"/>
              <a:buAutoNum type="circleNumDbPlain"/>
            </a:pP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Different </a:t>
            </a:r>
            <a:r>
              <a:rPr lang="zh-CN" altLang="en-US" sz="12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architecture require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different 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DR 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plan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7" name="组合 36">
            <a:extLst>
              <a:ext uri="{FF2B5EF4-FFF2-40B4-BE49-F238E27FC236}">
                <a16:creationId xmlns:a16="http://schemas.microsoft.com/office/drawing/2014/main" xmlns="" id="{94C07D32-49CF-4C57-B909-72094692414C}"/>
              </a:ext>
            </a:extLst>
          </p:cNvPr>
          <p:cNvGrpSpPr/>
          <p:nvPr/>
        </p:nvGrpSpPr>
        <p:grpSpPr>
          <a:xfrm>
            <a:off x="6439586" y="1458511"/>
            <a:ext cx="3328860" cy="570227"/>
            <a:chOff x="6439586" y="1646783"/>
            <a:chExt cx="3328860" cy="570227"/>
          </a:xfrm>
        </p:grpSpPr>
        <p:sp>
          <p:nvSpPr>
            <p:cNvPr id="64" name="文本框 63">
              <a:extLst>
                <a:ext uri="{FF2B5EF4-FFF2-40B4-BE49-F238E27FC236}">
                  <a16:creationId xmlns:a16="http://schemas.microsoft.com/office/drawing/2014/main" xmlns="" id="{97AD6CD8-CAF7-4A7F-BDBD-A021C8134A8B}"/>
                </a:ext>
              </a:extLst>
            </p:cNvPr>
            <p:cNvSpPr txBox="1"/>
            <p:nvPr/>
          </p:nvSpPr>
          <p:spPr>
            <a:xfrm>
              <a:off x="7134750" y="1646783"/>
              <a:ext cx="181274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200"/>
                </a:spcBef>
              </a:pPr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Complex </a:t>
              </a:r>
              <a:r>
                <a:rPr lang="en-US" altLang="zh-CN" sz="12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E</a:t>
              </a:r>
              <a:r>
                <a:rPr lang="zh-CN" altLang="en-US" sz="12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nvironment</a:t>
              </a:r>
              <a:endPara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7" name="文本框 66">
              <a:extLst>
                <a:ext uri="{FF2B5EF4-FFF2-40B4-BE49-F238E27FC236}">
                  <a16:creationId xmlns:a16="http://schemas.microsoft.com/office/drawing/2014/main" xmlns="" id="{8B30FD64-BCD0-4D10-B9D1-F84C9DB4FDA0}"/>
                </a:ext>
              </a:extLst>
            </p:cNvPr>
            <p:cNvSpPr txBox="1"/>
            <p:nvPr/>
          </p:nvSpPr>
          <p:spPr>
            <a:xfrm>
              <a:off x="6439586" y="1940011"/>
              <a:ext cx="33288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200"/>
                </a:spcBef>
              </a:pPr>
              <a:r>
                <a:rPr lang="en-US" altLang="zh-CN" sz="12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A </a:t>
              </a:r>
              <a:r>
                <a:rPr lang="zh-CN" altLang="en-US" sz="12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disaster </a:t>
              </a:r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recovery plan </a:t>
              </a:r>
              <a:r>
                <a:rPr lang="zh-CN" altLang="en-US" sz="12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needs</a:t>
              </a:r>
              <a:r>
                <a:rPr lang="en-US" altLang="zh-CN" sz="12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A+B+C+D</a:t>
              </a:r>
              <a:endPara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69" name="文本框 68">
            <a:extLst>
              <a:ext uri="{FF2B5EF4-FFF2-40B4-BE49-F238E27FC236}">
                <a16:creationId xmlns:a16="http://schemas.microsoft.com/office/drawing/2014/main" xmlns="" id="{C5C86ABB-2B8E-442A-8BE8-229765E313DB}"/>
              </a:ext>
            </a:extLst>
          </p:cNvPr>
          <p:cNvSpPr txBox="1"/>
          <p:nvPr/>
        </p:nvSpPr>
        <p:spPr>
          <a:xfrm>
            <a:off x="6654391" y="2963076"/>
            <a:ext cx="24262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9875" indent="-269875">
              <a:spcBef>
                <a:spcPts val="200"/>
              </a:spcBef>
              <a:buFont typeface="+mj-ea"/>
              <a:buAutoNum type="circleNumDbPlain" startAt="4"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Traditional 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solution 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vendors 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are incapable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to provide 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solution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xmlns="" id="{9F3245AD-8B8A-408D-B691-2C988D17DB94}"/>
              </a:ext>
            </a:extLst>
          </p:cNvPr>
          <p:cNvSpPr txBox="1"/>
          <p:nvPr/>
        </p:nvSpPr>
        <p:spPr>
          <a:xfrm>
            <a:off x="572544" y="1825057"/>
            <a:ext cx="1621791" cy="276999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Hybrid 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rchitecture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2" name="组合 71">
            <a:extLst>
              <a:ext uri="{FF2B5EF4-FFF2-40B4-BE49-F238E27FC236}">
                <a16:creationId xmlns:a16="http://schemas.microsoft.com/office/drawing/2014/main" xmlns="" id="{60A38722-8125-4A6A-BFDB-42F35C6A856F}"/>
              </a:ext>
            </a:extLst>
          </p:cNvPr>
          <p:cNvGrpSpPr/>
          <p:nvPr/>
        </p:nvGrpSpPr>
        <p:grpSpPr>
          <a:xfrm>
            <a:off x="3313177" y="3876300"/>
            <a:ext cx="1045060" cy="235408"/>
            <a:chOff x="4764356" y="2923315"/>
            <a:chExt cx="1045060" cy="206240"/>
          </a:xfrm>
        </p:grpSpPr>
        <p:pic>
          <p:nvPicPr>
            <p:cNvPr id="73" name="图形 72">
              <a:extLst>
                <a:ext uri="{FF2B5EF4-FFF2-40B4-BE49-F238E27FC236}">
                  <a16:creationId xmlns:a16="http://schemas.microsoft.com/office/drawing/2014/main" xmlns="" id="{FEE8E596-3550-4FA3-B764-4B245DFF161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p:blipFill>
          <p:spPr>
            <a:xfrm>
              <a:off x="4764356" y="2923316"/>
              <a:ext cx="347410" cy="206239"/>
            </a:xfrm>
            <a:prstGeom prst="rect">
              <a:avLst/>
            </a:prstGeom>
          </p:spPr>
        </p:pic>
        <p:pic>
          <p:nvPicPr>
            <p:cNvPr id="74" name="图形 73">
              <a:extLst>
                <a:ext uri="{FF2B5EF4-FFF2-40B4-BE49-F238E27FC236}">
                  <a16:creationId xmlns:a16="http://schemas.microsoft.com/office/drawing/2014/main" xmlns="" id="{D332C1C8-B15E-4786-9446-19935FFC0E1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p:blipFill>
          <p:spPr>
            <a:xfrm>
              <a:off x="5462006" y="2923315"/>
              <a:ext cx="347410" cy="206239"/>
            </a:xfrm>
            <a:prstGeom prst="rect">
              <a:avLst/>
            </a:prstGeom>
          </p:spPr>
        </p:pic>
        <p:pic>
          <p:nvPicPr>
            <p:cNvPr id="75" name="图形 74">
              <a:extLst>
                <a:ext uri="{FF2B5EF4-FFF2-40B4-BE49-F238E27FC236}">
                  <a16:creationId xmlns:a16="http://schemas.microsoft.com/office/drawing/2014/main" xmlns="" id="{D51B23A3-AB94-4856-BBCA-CFC7596273C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p:blipFill>
          <p:spPr>
            <a:xfrm>
              <a:off x="5104441" y="2929355"/>
              <a:ext cx="347410" cy="196755"/>
            </a:xfrm>
            <a:prstGeom prst="rect">
              <a:avLst/>
            </a:prstGeom>
          </p:spPr>
        </p:pic>
      </p:grpSp>
      <p:sp>
        <p:nvSpPr>
          <p:cNvPr id="76" name="矩形: 圆角 75">
            <a:extLst>
              <a:ext uri="{FF2B5EF4-FFF2-40B4-BE49-F238E27FC236}">
                <a16:creationId xmlns:a16="http://schemas.microsoft.com/office/drawing/2014/main" xmlns="" id="{8C227237-D5CF-4044-B9A1-535710A6ADD4}"/>
              </a:ext>
            </a:extLst>
          </p:cNvPr>
          <p:cNvSpPr/>
          <p:nvPr/>
        </p:nvSpPr>
        <p:spPr>
          <a:xfrm>
            <a:off x="3104063" y="3537987"/>
            <a:ext cx="1496381" cy="1273734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文本框 76">
            <a:extLst>
              <a:ext uri="{FF2B5EF4-FFF2-40B4-BE49-F238E27FC236}">
                <a16:creationId xmlns:a16="http://schemas.microsoft.com/office/drawing/2014/main" xmlns="" id="{0EBA5CB7-8B54-4023-96AE-208CF105A9DE}"/>
              </a:ext>
            </a:extLst>
          </p:cNvPr>
          <p:cNvSpPr txBox="1"/>
          <p:nvPr/>
        </p:nvSpPr>
        <p:spPr>
          <a:xfrm>
            <a:off x="3335602" y="3393076"/>
            <a:ext cx="1073627" cy="307777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Protection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xmlns="" id="{C8C4FC90-7D8E-4617-878B-B820CCF28F52}"/>
              </a:ext>
            </a:extLst>
          </p:cNvPr>
          <p:cNvGrpSpPr/>
          <p:nvPr/>
        </p:nvGrpSpPr>
        <p:grpSpPr>
          <a:xfrm>
            <a:off x="4614901" y="3510401"/>
            <a:ext cx="1884121" cy="1139818"/>
            <a:chOff x="4614901" y="3698673"/>
            <a:chExt cx="1884121" cy="1139818"/>
          </a:xfrm>
        </p:grpSpPr>
        <p:grpSp>
          <p:nvGrpSpPr>
            <p:cNvPr id="32" name="组合 31">
              <a:extLst>
                <a:ext uri="{FF2B5EF4-FFF2-40B4-BE49-F238E27FC236}">
                  <a16:creationId xmlns:a16="http://schemas.microsoft.com/office/drawing/2014/main" xmlns="" id="{2FD99C19-C102-41FA-B8F2-DE1B8A8103EF}"/>
                </a:ext>
              </a:extLst>
            </p:cNvPr>
            <p:cNvGrpSpPr/>
            <p:nvPr/>
          </p:nvGrpSpPr>
          <p:grpSpPr>
            <a:xfrm>
              <a:off x="5291640" y="3698673"/>
              <a:ext cx="1207382" cy="1139818"/>
              <a:chOff x="5303243" y="4005440"/>
              <a:chExt cx="1207382" cy="1139818"/>
            </a:xfrm>
          </p:grpSpPr>
          <p:sp>
            <p:nvSpPr>
              <p:cNvPr id="26" name="等腰三角形 25">
                <a:extLst>
                  <a:ext uri="{FF2B5EF4-FFF2-40B4-BE49-F238E27FC236}">
                    <a16:creationId xmlns:a16="http://schemas.microsoft.com/office/drawing/2014/main" xmlns="" id="{6FBD6AC0-349C-4F53-9115-A4EEA0C61586}"/>
                  </a:ext>
                </a:extLst>
              </p:cNvPr>
              <p:cNvSpPr/>
              <p:nvPr/>
            </p:nvSpPr>
            <p:spPr>
              <a:xfrm>
                <a:off x="5727604" y="4005440"/>
                <a:ext cx="427410" cy="337746"/>
              </a:xfrm>
              <a:prstGeom prst="triangle">
                <a:avLst/>
              </a:prstGeom>
              <a:solidFill>
                <a:srgbClr val="64DEB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" name="椭圆 26">
                <a:extLst>
                  <a:ext uri="{FF2B5EF4-FFF2-40B4-BE49-F238E27FC236}">
                    <a16:creationId xmlns:a16="http://schemas.microsoft.com/office/drawing/2014/main" xmlns="" id="{E1BAEA6C-8C7D-45D2-BE82-1167379F03A6}"/>
                  </a:ext>
                </a:extLst>
              </p:cNvPr>
              <p:cNvSpPr/>
              <p:nvPr/>
            </p:nvSpPr>
            <p:spPr>
              <a:xfrm>
                <a:off x="5466321" y="4395827"/>
                <a:ext cx="482724" cy="321447"/>
              </a:xfrm>
              <a:prstGeom prst="ellipse">
                <a:avLst/>
              </a:prstGeom>
              <a:solidFill>
                <a:srgbClr val="64DEB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xmlns="" id="{CFE568D2-5CA9-4EE8-B2F7-18D379CF81F5}"/>
                  </a:ext>
                </a:extLst>
              </p:cNvPr>
              <p:cNvSpPr/>
              <p:nvPr/>
            </p:nvSpPr>
            <p:spPr>
              <a:xfrm>
                <a:off x="5978831" y="4401972"/>
                <a:ext cx="353010" cy="321447"/>
              </a:xfrm>
              <a:prstGeom prst="rect">
                <a:avLst/>
              </a:prstGeom>
              <a:solidFill>
                <a:srgbClr val="64DEB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0" name="文本框 69">
                <a:extLst>
                  <a:ext uri="{FF2B5EF4-FFF2-40B4-BE49-F238E27FC236}">
                    <a16:creationId xmlns:a16="http://schemas.microsoft.com/office/drawing/2014/main" xmlns="" id="{A2A37950-81F5-4BF6-95E1-34E668BC5516}"/>
                  </a:ext>
                </a:extLst>
              </p:cNvPr>
              <p:cNvSpPr txBox="1"/>
              <p:nvPr/>
            </p:nvSpPr>
            <p:spPr>
              <a:xfrm>
                <a:off x="5303243" y="4745148"/>
                <a:ext cx="120738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sz="1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Any </a:t>
                </a:r>
                <a:r>
                  <a:rPr lang="en-US" altLang="zh-CN" sz="1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</a:t>
                </a:r>
                <a:r>
                  <a:rPr lang="zh-CN" altLang="en-US" sz="10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rchitecture</a:t>
                </a:r>
                <a:endParaRPr lang="en-US" altLang="zh-CN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/>
                <a:r>
                  <a:rPr lang="en-US" altLang="zh-CN" sz="10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Any </a:t>
                </a:r>
                <a:r>
                  <a:rPr lang="en-US" altLang="zh-CN" sz="1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</a:t>
                </a:r>
                <a:r>
                  <a:rPr lang="zh-CN" altLang="en-US" sz="10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latform</a:t>
                </a:r>
                <a:endParaRPr lang="en-US" altLang="zh-CN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cxnSp>
          <p:nvCxnSpPr>
            <p:cNvPr id="84" name="直接箭头连接符 83">
              <a:extLst>
                <a:ext uri="{FF2B5EF4-FFF2-40B4-BE49-F238E27FC236}">
                  <a16:creationId xmlns:a16="http://schemas.microsoft.com/office/drawing/2014/main" xmlns="" id="{0A9F6FE2-AC8F-41D4-BA70-3BA4FC8E3DD5}"/>
                </a:ext>
              </a:extLst>
            </p:cNvPr>
            <p:cNvCxnSpPr>
              <a:cxnSpLocks/>
            </p:cNvCxnSpPr>
            <p:nvPr/>
          </p:nvCxnSpPr>
          <p:spPr>
            <a:xfrm>
              <a:off x="4614901" y="4293533"/>
              <a:ext cx="669508" cy="0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9" name="文本框 88">
            <a:extLst>
              <a:ext uri="{FF2B5EF4-FFF2-40B4-BE49-F238E27FC236}">
                <a16:creationId xmlns:a16="http://schemas.microsoft.com/office/drawing/2014/main" xmlns="" id="{60215D45-B3E7-4C61-9720-1DFBD55707C5}"/>
              </a:ext>
            </a:extLst>
          </p:cNvPr>
          <p:cNvSpPr txBox="1"/>
          <p:nvPr/>
        </p:nvSpPr>
        <p:spPr>
          <a:xfrm>
            <a:off x="9717994" y="1994334"/>
            <a:ext cx="24740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9875" indent="-269875">
              <a:spcBef>
                <a:spcPts val="200"/>
              </a:spcBef>
              <a:buFont typeface="+mj-ea"/>
              <a:buAutoNum type="circleNumDbPlain"/>
            </a:pP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Unable to migrate directly from physical machine to cloud 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1" name="文本框 90">
            <a:extLst>
              <a:ext uri="{FF2B5EF4-FFF2-40B4-BE49-F238E27FC236}">
                <a16:creationId xmlns:a16="http://schemas.microsoft.com/office/drawing/2014/main" xmlns="" id="{FEFC3DF2-3572-40A2-9DFF-18A564E567F7}"/>
              </a:ext>
            </a:extLst>
          </p:cNvPr>
          <p:cNvSpPr txBox="1"/>
          <p:nvPr/>
        </p:nvSpPr>
        <p:spPr>
          <a:xfrm>
            <a:off x="9717993" y="2581992"/>
            <a:ext cx="24740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9875" indent="-269875">
              <a:spcBef>
                <a:spcPts val="200"/>
              </a:spcBef>
              <a:buFont typeface="+mj-ea"/>
              <a:buAutoNum type="circleNumDbPlain" startAt="2"/>
            </a:pP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Unable </a:t>
            </a:r>
            <a:r>
              <a:rPr lang="en-US" altLang="zh-CN" sz="12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to utilize 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cloud 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platform 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resources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(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Inexpensive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elasticity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</p:txBody>
      </p:sp>
      <p:grpSp>
        <p:nvGrpSpPr>
          <p:cNvPr id="39" name="组合 38">
            <a:extLst>
              <a:ext uri="{FF2B5EF4-FFF2-40B4-BE49-F238E27FC236}">
                <a16:creationId xmlns:a16="http://schemas.microsoft.com/office/drawing/2014/main" xmlns="" id="{C44DA7B4-1560-432E-9621-2167262E1814}"/>
              </a:ext>
            </a:extLst>
          </p:cNvPr>
          <p:cNvGrpSpPr/>
          <p:nvPr/>
        </p:nvGrpSpPr>
        <p:grpSpPr>
          <a:xfrm>
            <a:off x="2319925" y="3298893"/>
            <a:ext cx="2094076" cy="1339972"/>
            <a:chOff x="2319925" y="3487165"/>
            <a:chExt cx="2094076" cy="1339972"/>
          </a:xfrm>
        </p:grpSpPr>
        <p:sp>
          <p:nvSpPr>
            <p:cNvPr id="78" name="文本框 77">
              <a:extLst>
                <a:ext uri="{FF2B5EF4-FFF2-40B4-BE49-F238E27FC236}">
                  <a16:creationId xmlns:a16="http://schemas.microsoft.com/office/drawing/2014/main" xmlns="" id="{8DCAA6D6-C5AA-40BB-B5E2-7ED7A5B6685F}"/>
                </a:ext>
              </a:extLst>
            </p:cNvPr>
            <p:cNvSpPr txBox="1"/>
            <p:nvPr/>
          </p:nvSpPr>
          <p:spPr>
            <a:xfrm>
              <a:off x="3236371" y="4519360"/>
              <a:ext cx="117763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smtClean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Prophet DR</a:t>
              </a:r>
              <a:endParaRPr lang="zh-CN" altLang="en-US" sz="1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38" name="组合 37">
              <a:extLst>
                <a:ext uri="{FF2B5EF4-FFF2-40B4-BE49-F238E27FC236}">
                  <a16:creationId xmlns:a16="http://schemas.microsoft.com/office/drawing/2014/main" xmlns="" id="{CF07BFE7-D179-4E17-A6AA-04C2CAC8D6BE}"/>
                </a:ext>
              </a:extLst>
            </p:cNvPr>
            <p:cNvGrpSpPr/>
            <p:nvPr/>
          </p:nvGrpSpPr>
          <p:grpSpPr>
            <a:xfrm>
              <a:off x="2319925" y="3487165"/>
              <a:ext cx="805193" cy="1080253"/>
              <a:chOff x="2319925" y="3487165"/>
              <a:chExt cx="805193" cy="1080253"/>
            </a:xfrm>
          </p:grpSpPr>
          <p:cxnSp>
            <p:nvCxnSpPr>
              <p:cNvPr id="83" name="直接箭头连接符 82">
                <a:extLst>
                  <a:ext uri="{FF2B5EF4-FFF2-40B4-BE49-F238E27FC236}">
                    <a16:creationId xmlns:a16="http://schemas.microsoft.com/office/drawing/2014/main" xmlns="" id="{E4159AF8-1779-4C2C-A644-E2EFB5582C8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19925" y="3487165"/>
                <a:ext cx="805193" cy="470110"/>
              </a:xfrm>
              <a:prstGeom prst="straightConnector1">
                <a:avLst/>
              </a:prstGeom>
              <a:ln w="19050">
                <a:solidFill>
                  <a:srgbClr val="DB128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94" name="图片 93">
                <a:extLst>
                  <a:ext uri="{FF2B5EF4-FFF2-40B4-BE49-F238E27FC236}">
                    <a16:creationId xmlns:a16="http://schemas.microsoft.com/office/drawing/2014/main" xmlns="" id="{9436DE89-12E1-4723-B36E-F47CD690D0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screen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514546" y="4017179"/>
                <a:ext cx="533765" cy="550239"/>
              </a:xfrm>
              <a:prstGeom prst="rect">
                <a:avLst/>
              </a:prstGeom>
            </p:spPr>
          </p:pic>
        </p:grpSp>
      </p:grpSp>
      <p:grpSp>
        <p:nvGrpSpPr>
          <p:cNvPr id="119" name="组合 118">
            <a:extLst>
              <a:ext uri="{FF2B5EF4-FFF2-40B4-BE49-F238E27FC236}">
                <a16:creationId xmlns:a16="http://schemas.microsoft.com/office/drawing/2014/main" xmlns="" id="{55E4B406-D3E8-4AA8-8D58-F24D6BB30DF5}"/>
              </a:ext>
            </a:extLst>
          </p:cNvPr>
          <p:cNvGrpSpPr/>
          <p:nvPr/>
        </p:nvGrpSpPr>
        <p:grpSpPr>
          <a:xfrm>
            <a:off x="432759" y="5507181"/>
            <a:ext cx="2979194" cy="1299525"/>
            <a:chOff x="432759" y="5507181"/>
            <a:chExt cx="2979194" cy="1299525"/>
          </a:xfrm>
        </p:grpSpPr>
        <p:pic>
          <p:nvPicPr>
            <p:cNvPr id="95" name="图形 94" descr="用户">
              <a:extLst>
                <a:ext uri="{FF2B5EF4-FFF2-40B4-BE49-F238E27FC236}">
                  <a16:creationId xmlns:a16="http://schemas.microsoft.com/office/drawing/2014/main" xmlns="" id="{ABDFEDB2-E0C7-4229-809C-80B80220B0C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xmlns="" r:embed="rId15"/>
                </a:ext>
              </a:extLst>
            </a:blip>
            <a:stretch>
              <a:fillRect/>
            </a:stretch>
          </p:blipFill>
          <p:spPr>
            <a:xfrm>
              <a:off x="1604723" y="5507181"/>
              <a:ext cx="1333940" cy="1299525"/>
            </a:xfrm>
            <a:prstGeom prst="rect">
              <a:avLst/>
            </a:prstGeom>
          </p:spPr>
        </p:pic>
        <p:sp>
          <p:nvSpPr>
            <p:cNvPr id="96" name="文本框 95">
              <a:extLst>
                <a:ext uri="{FF2B5EF4-FFF2-40B4-BE49-F238E27FC236}">
                  <a16:creationId xmlns:a16="http://schemas.microsoft.com/office/drawing/2014/main" xmlns="" id="{5B21171E-0923-4DDC-AE69-72808E12177D}"/>
                </a:ext>
              </a:extLst>
            </p:cNvPr>
            <p:cNvSpPr txBox="1"/>
            <p:nvPr/>
          </p:nvSpPr>
          <p:spPr>
            <a:xfrm>
              <a:off x="432759" y="6359362"/>
              <a:ext cx="13415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spc="1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User review</a:t>
              </a:r>
              <a:endParaRPr lang="en-US" altLang="zh-CN" sz="1400" spc="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97" name="图形 96" descr="箭头: 直">
              <a:extLst>
                <a:ext uri="{FF2B5EF4-FFF2-40B4-BE49-F238E27FC236}">
                  <a16:creationId xmlns:a16="http://schemas.microsoft.com/office/drawing/2014/main" xmlns="" id="{AF169D33-EDAF-4F27-BA38-2EB5AB0AC80D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xmlns="" r:embed="rId17"/>
                </a:ext>
              </a:extLst>
            </a:blip>
            <a:stretch>
              <a:fillRect/>
            </a:stretch>
          </p:blipFill>
          <p:spPr>
            <a:xfrm flipH="1">
              <a:off x="2725370" y="5870683"/>
              <a:ext cx="686583" cy="505029"/>
            </a:xfrm>
            <a:prstGeom prst="rect">
              <a:avLst/>
            </a:prstGeom>
          </p:spPr>
        </p:pic>
        <p:grpSp>
          <p:nvGrpSpPr>
            <p:cNvPr id="108" name="组合 107">
              <a:extLst>
                <a:ext uri="{FF2B5EF4-FFF2-40B4-BE49-F238E27FC236}">
                  <a16:creationId xmlns:a16="http://schemas.microsoft.com/office/drawing/2014/main" xmlns="" id="{2B3F850B-01FB-4953-97D7-D3006E93DA8E}"/>
                </a:ext>
              </a:extLst>
            </p:cNvPr>
            <p:cNvGrpSpPr/>
            <p:nvPr/>
          </p:nvGrpSpPr>
          <p:grpSpPr>
            <a:xfrm>
              <a:off x="2362191" y="6238659"/>
              <a:ext cx="457141" cy="477798"/>
              <a:chOff x="1859216" y="6401863"/>
              <a:chExt cx="629736" cy="658192"/>
            </a:xfrm>
          </p:grpSpPr>
          <p:sp>
            <p:nvSpPr>
              <p:cNvPr id="109" name="椭圆 108">
                <a:extLst>
                  <a:ext uri="{FF2B5EF4-FFF2-40B4-BE49-F238E27FC236}">
                    <a16:creationId xmlns:a16="http://schemas.microsoft.com/office/drawing/2014/main" xmlns="" id="{29FB5870-0F72-40BF-85C8-714593637D4C}"/>
                  </a:ext>
                </a:extLst>
              </p:cNvPr>
              <p:cNvSpPr/>
              <p:nvPr/>
            </p:nvSpPr>
            <p:spPr>
              <a:xfrm>
                <a:off x="1859216" y="6430319"/>
                <a:ext cx="629736" cy="629736"/>
              </a:xfrm>
              <a:prstGeom prst="ellipse">
                <a:avLst/>
              </a:prstGeom>
              <a:solidFill>
                <a:srgbClr val="D9438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10" name="图形 109" descr="拇指朝上符号">
                <a:extLst>
                  <a:ext uri="{FF2B5EF4-FFF2-40B4-BE49-F238E27FC236}">
                    <a16:creationId xmlns:a16="http://schemas.microsoft.com/office/drawing/2014/main" xmlns="" id="{5263BBC8-F88A-4CEE-92AF-3439A353AE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xmlns="" r:embed="rId19"/>
                  </a:ext>
                </a:extLst>
              </a:blip>
              <a:stretch>
                <a:fillRect/>
              </a:stretch>
            </p:blipFill>
            <p:spPr>
              <a:xfrm flipH="1">
                <a:off x="1878876" y="6401863"/>
                <a:ext cx="544268" cy="583320"/>
              </a:xfrm>
              <a:prstGeom prst="rect">
                <a:avLst/>
              </a:prstGeom>
            </p:spPr>
          </p:pic>
        </p:grpSp>
      </p:grpSp>
      <p:cxnSp>
        <p:nvCxnSpPr>
          <p:cNvPr id="117" name="直接连接符 116">
            <a:extLst>
              <a:ext uri="{FF2B5EF4-FFF2-40B4-BE49-F238E27FC236}">
                <a16:creationId xmlns:a16="http://schemas.microsoft.com/office/drawing/2014/main" xmlns="" id="{B9B472C7-6B69-419A-9BD0-4952A792CA9B}"/>
              </a:ext>
            </a:extLst>
          </p:cNvPr>
          <p:cNvCxnSpPr/>
          <p:nvPr/>
        </p:nvCxnSpPr>
        <p:spPr>
          <a:xfrm>
            <a:off x="0" y="4988859"/>
            <a:ext cx="12192000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2" name="图形 121">
            <a:extLst>
              <a:ext uri="{FF2B5EF4-FFF2-40B4-BE49-F238E27FC236}">
                <a16:creationId xmlns:a16="http://schemas.microsoft.com/office/drawing/2014/main" xmlns="" id="{FE3A2967-68E6-4737-9DDA-D11B43EF0A76}"/>
              </a:ext>
            </a:extLst>
          </p:cNvPr>
          <p:cNvPicPr>
            <a:picLocks noChangeAspect="1"/>
          </p:cNvPicPr>
          <p:nvPr/>
        </p:nvPicPr>
        <p:blipFill>
          <a:blip r:embed="rId20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10458065" y="1442554"/>
            <a:ext cx="615807" cy="365636"/>
          </a:xfrm>
          <a:prstGeom prst="rect">
            <a:avLst/>
          </a:prstGeom>
        </p:spPr>
      </p:pic>
      <p:sp>
        <p:nvSpPr>
          <p:cNvPr id="115" name="标题 18">
            <a:extLst>
              <a:ext uri="{FF2B5EF4-FFF2-40B4-BE49-F238E27FC236}">
                <a16:creationId xmlns:a16="http://schemas.microsoft.com/office/drawing/2014/main" xmlns="" id="{A8D1AFA8-6CE0-4446-AE32-A59DB157CC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2978" y="197180"/>
            <a:ext cx="4511071" cy="615777"/>
          </a:xfrm>
        </p:spPr>
        <p:txBody>
          <a:bodyPr>
            <a:normAutofit/>
          </a:bodyPr>
          <a:lstStyle/>
          <a:p>
            <a:r>
              <a:rPr lang="en-US" altLang="zh-CN" spc="0" dirty="0" smtClean="0"/>
              <a:t>Change      </a:t>
            </a:r>
            <a:r>
              <a:rPr lang="en-US" spc="0" dirty="0" smtClean="0"/>
              <a:t>User experience</a:t>
            </a:r>
            <a:endParaRPr lang="zh-CN" altLang="en-US" spc="0" dirty="0"/>
          </a:p>
        </p:txBody>
      </p:sp>
      <p:sp>
        <p:nvSpPr>
          <p:cNvPr id="116" name="Rectangle 115"/>
          <p:cNvSpPr/>
          <p:nvPr/>
        </p:nvSpPr>
        <p:spPr>
          <a:xfrm>
            <a:off x="5205147" y="298519"/>
            <a:ext cx="35137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spc="100" dirty="0" smtClean="0">
                <a:solidFill>
                  <a:srgbClr val="F059A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◇</a:t>
            </a:r>
            <a:endParaRPr lang="en-US" sz="2000" dirty="0"/>
          </a:p>
        </p:txBody>
      </p:sp>
      <p:grpSp>
        <p:nvGrpSpPr>
          <p:cNvPr id="123" name="组合 119">
            <a:extLst>
              <a:ext uri="{FF2B5EF4-FFF2-40B4-BE49-F238E27FC236}">
                <a16:creationId xmlns="" xmlns:a16="http://schemas.microsoft.com/office/drawing/2014/main" id="{B389431A-35B8-42E9-886D-E986970634CC}"/>
              </a:ext>
            </a:extLst>
          </p:cNvPr>
          <p:cNvGrpSpPr/>
          <p:nvPr/>
        </p:nvGrpSpPr>
        <p:grpSpPr>
          <a:xfrm>
            <a:off x="3360309" y="5348668"/>
            <a:ext cx="6588992" cy="1224323"/>
            <a:chOff x="3360309" y="5348668"/>
            <a:chExt cx="6588992" cy="1224323"/>
          </a:xfrm>
        </p:grpSpPr>
        <p:sp>
          <p:nvSpPr>
            <p:cNvPr id="124" name="矩形: 圆角 99">
              <a:extLst>
                <a:ext uri="{FF2B5EF4-FFF2-40B4-BE49-F238E27FC236}">
                  <a16:creationId xmlns="" xmlns:a16="http://schemas.microsoft.com/office/drawing/2014/main" id="{3EFE021F-CC9A-4252-A1D0-A7A718830F20}"/>
                </a:ext>
              </a:extLst>
            </p:cNvPr>
            <p:cNvSpPr/>
            <p:nvPr/>
          </p:nvSpPr>
          <p:spPr>
            <a:xfrm>
              <a:off x="3438843" y="5757893"/>
              <a:ext cx="6510458" cy="815098"/>
            </a:xfrm>
            <a:prstGeom prst="roundRect">
              <a:avLst>
                <a:gd name="adj" fmla="val 24924"/>
              </a:avLst>
            </a:prstGeom>
            <a:noFill/>
            <a:ln w="12700">
              <a:solidFill>
                <a:srgbClr val="ED85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25" name="直接连接符 100">
              <a:extLst>
                <a:ext uri="{FF2B5EF4-FFF2-40B4-BE49-F238E27FC236}">
                  <a16:creationId xmlns="" xmlns:a16="http://schemas.microsoft.com/office/drawing/2014/main" id="{2CDA7D77-BA04-45D3-866B-88234D269F56}"/>
                </a:ext>
              </a:extLst>
            </p:cNvPr>
            <p:cNvCxnSpPr>
              <a:cxnSpLocks/>
            </p:cNvCxnSpPr>
            <p:nvPr/>
          </p:nvCxnSpPr>
          <p:spPr>
            <a:xfrm>
              <a:off x="3432811" y="5975640"/>
              <a:ext cx="0" cy="38094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6" name="组合 101">
              <a:extLst>
                <a:ext uri="{FF2B5EF4-FFF2-40B4-BE49-F238E27FC236}">
                  <a16:creationId xmlns="" xmlns:a16="http://schemas.microsoft.com/office/drawing/2014/main" id="{9CED5CC8-DB20-4CF4-AB1E-9C2A4D686795}"/>
                </a:ext>
              </a:extLst>
            </p:cNvPr>
            <p:cNvGrpSpPr/>
            <p:nvPr/>
          </p:nvGrpSpPr>
          <p:grpSpPr>
            <a:xfrm>
              <a:off x="3360309" y="6223088"/>
              <a:ext cx="176107" cy="176107"/>
              <a:chOff x="2347415" y="6516806"/>
              <a:chExt cx="289232" cy="289232"/>
            </a:xfrm>
          </p:grpSpPr>
          <p:sp>
            <p:nvSpPr>
              <p:cNvPr id="131" name="椭圆 105">
                <a:extLst>
                  <a:ext uri="{FF2B5EF4-FFF2-40B4-BE49-F238E27FC236}">
                    <a16:creationId xmlns="" xmlns:a16="http://schemas.microsoft.com/office/drawing/2014/main" id="{0690C8B6-0DDC-42A1-A754-D5D30EF243A3}"/>
                  </a:ext>
                </a:extLst>
              </p:cNvPr>
              <p:cNvSpPr/>
              <p:nvPr/>
            </p:nvSpPr>
            <p:spPr>
              <a:xfrm>
                <a:off x="2347415" y="6516806"/>
                <a:ext cx="289232" cy="289232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2" name="等腰三角形 106">
                <a:extLst>
                  <a:ext uri="{FF2B5EF4-FFF2-40B4-BE49-F238E27FC236}">
                    <a16:creationId xmlns="" xmlns:a16="http://schemas.microsoft.com/office/drawing/2014/main" id="{782C4223-031D-4C4F-B431-58016AC1EFCB}"/>
                  </a:ext>
                </a:extLst>
              </p:cNvPr>
              <p:cNvSpPr/>
              <p:nvPr/>
            </p:nvSpPr>
            <p:spPr>
              <a:xfrm>
                <a:off x="2398955" y="6560712"/>
                <a:ext cx="186152" cy="160476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27" name="组合 102">
              <a:extLst>
                <a:ext uri="{FF2B5EF4-FFF2-40B4-BE49-F238E27FC236}">
                  <a16:creationId xmlns="" xmlns:a16="http://schemas.microsoft.com/office/drawing/2014/main" id="{446FEF55-89D1-4C92-9976-25BC4E69379E}"/>
                </a:ext>
              </a:extLst>
            </p:cNvPr>
            <p:cNvGrpSpPr/>
            <p:nvPr/>
          </p:nvGrpSpPr>
          <p:grpSpPr>
            <a:xfrm rot="10800000">
              <a:off x="3365601" y="5819020"/>
              <a:ext cx="176107" cy="176107"/>
              <a:chOff x="2347415" y="6516806"/>
              <a:chExt cx="289232" cy="289232"/>
            </a:xfrm>
          </p:grpSpPr>
          <p:sp>
            <p:nvSpPr>
              <p:cNvPr id="129" name="椭圆 103">
                <a:extLst>
                  <a:ext uri="{FF2B5EF4-FFF2-40B4-BE49-F238E27FC236}">
                    <a16:creationId xmlns="" xmlns:a16="http://schemas.microsoft.com/office/drawing/2014/main" id="{F917B9FD-F6F1-4F25-81B7-61A049F1CA9D}"/>
                  </a:ext>
                </a:extLst>
              </p:cNvPr>
              <p:cNvSpPr/>
              <p:nvPr/>
            </p:nvSpPr>
            <p:spPr>
              <a:xfrm>
                <a:off x="2347415" y="6516806"/>
                <a:ext cx="289232" cy="289232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0" name="等腰三角形 104">
                <a:extLst>
                  <a:ext uri="{FF2B5EF4-FFF2-40B4-BE49-F238E27FC236}">
                    <a16:creationId xmlns="" xmlns:a16="http://schemas.microsoft.com/office/drawing/2014/main" id="{4D735449-2C7A-4168-9797-BC256EB52B0B}"/>
                  </a:ext>
                </a:extLst>
              </p:cNvPr>
              <p:cNvSpPr/>
              <p:nvPr/>
            </p:nvSpPr>
            <p:spPr>
              <a:xfrm>
                <a:off x="2398955" y="6560712"/>
                <a:ext cx="186152" cy="160476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28" name="文本框 117">
              <a:extLst>
                <a:ext uri="{FF2B5EF4-FFF2-40B4-BE49-F238E27FC236}">
                  <a16:creationId xmlns="" xmlns:a16="http://schemas.microsoft.com/office/drawing/2014/main" id="{3273ACB4-CAC8-4510-8513-87EA4B660A89}"/>
                </a:ext>
              </a:extLst>
            </p:cNvPr>
            <p:cNvSpPr txBox="1"/>
            <p:nvPr/>
          </p:nvSpPr>
          <p:spPr>
            <a:xfrm>
              <a:off x="5233829" y="5348668"/>
              <a:ext cx="282962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200"/>
                </a:spcBef>
              </a:pPr>
              <a:r>
                <a:rPr lang="zh-CN" altLang="en-US" sz="16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科技红利   省心、省钱、省力</a:t>
              </a:r>
              <a:endParaRPr lang="en-US" altLang="zh-CN" sz="16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33" name="文本框 98">
            <a:extLst>
              <a:ext uri="{FF2B5EF4-FFF2-40B4-BE49-F238E27FC236}">
                <a16:creationId xmlns="" xmlns:a16="http://schemas.microsoft.com/office/drawing/2014/main" id="{63492B9D-7485-4397-92DA-9CCD63DD5A66}"/>
              </a:ext>
            </a:extLst>
          </p:cNvPr>
          <p:cNvSpPr txBox="1"/>
          <p:nvPr/>
        </p:nvSpPr>
        <p:spPr>
          <a:xfrm>
            <a:off x="7812823" y="5878093"/>
            <a:ext cx="2023501" cy="2975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 algn="just">
              <a:lnSpc>
                <a:spcPts val="1600"/>
              </a:lnSpc>
              <a:spcBef>
                <a:spcPts val="600"/>
              </a:spcBef>
              <a:buClr>
                <a:srgbClr val="D13F7F"/>
              </a:buClr>
              <a:buFont typeface="Wingdings" panose="05000000000000000000" pitchFamily="2" charset="2"/>
              <a:buChar char="ü"/>
            </a:pPr>
            <a:r>
              <a:rPr lang="zh-CN" altLang="en-US" sz="1100" spc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无需购买多种方案</a:t>
            </a:r>
            <a:endParaRPr lang="en-US" altLang="zh-CN" sz="1100" spc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4" name="文本框 110">
            <a:extLst>
              <a:ext uri="{FF2B5EF4-FFF2-40B4-BE49-F238E27FC236}">
                <a16:creationId xmlns="" xmlns:a16="http://schemas.microsoft.com/office/drawing/2014/main" id="{6472F077-9C48-4586-A2A2-55A544A459EF}"/>
              </a:ext>
            </a:extLst>
          </p:cNvPr>
          <p:cNvSpPr txBox="1"/>
          <p:nvPr/>
        </p:nvSpPr>
        <p:spPr>
          <a:xfrm>
            <a:off x="3714182" y="6207822"/>
            <a:ext cx="2414598" cy="279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 algn="just">
              <a:lnSpc>
                <a:spcPts val="1600"/>
              </a:lnSpc>
              <a:spcBef>
                <a:spcPts val="600"/>
              </a:spcBef>
              <a:buClr>
                <a:srgbClr val="D13F7F"/>
              </a:buClr>
              <a:buFont typeface="Wingdings" panose="05000000000000000000" pitchFamily="2" charset="2"/>
              <a:buChar char="ü"/>
            </a:pPr>
            <a:r>
              <a:rPr lang="zh-CN" altLang="en-US" sz="1100" spc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无需厂商硬件绑定</a:t>
            </a:r>
            <a:endParaRPr lang="en-US" altLang="zh-CN" sz="1100" spc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5" name="文本框 111">
            <a:extLst>
              <a:ext uri="{FF2B5EF4-FFF2-40B4-BE49-F238E27FC236}">
                <a16:creationId xmlns="" xmlns:a16="http://schemas.microsoft.com/office/drawing/2014/main" id="{CD743755-AEB8-4EF7-BE7D-B038A97B073D}"/>
              </a:ext>
            </a:extLst>
          </p:cNvPr>
          <p:cNvSpPr txBox="1"/>
          <p:nvPr/>
        </p:nvSpPr>
        <p:spPr>
          <a:xfrm>
            <a:off x="5538351" y="6212402"/>
            <a:ext cx="2722596" cy="279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 algn="just">
              <a:lnSpc>
                <a:spcPts val="1600"/>
              </a:lnSpc>
              <a:spcBef>
                <a:spcPts val="600"/>
              </a:spcBef>
              <a:buClr>
                <a:srgbClr val="D13F7F"/>
              </a:buClr>
              <a:buFont typeface="Wingdings" panose="05000000000000000000" pitchFamily="2" charset="2"/>
              <a:buChar char="ü"/>
            </a:pPr>
            <a:r>
              <a:rPr lang="zh-CN" altLang="en-US" sz="1100" spc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无需头痛技术人员培养</a:t>
            </a:r>
            <a:endParaRPr lang="en-US" altLang="zh-CN" sz="1100" spc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6" name="文本框 112">
            <a:extLst>
              <a:ext uri="{FF2B5EF4-FFF2-40B4-BE49-F238E27FC236}">
                <a16:creationId xmlns="" xmlns:a16="http://schemas.microsoft.com/office/drawing/2014/main" id="{450636CD-59F7-4CB0-9565-E19F234C314A}"/>
              </a:ext>
            </a:extLst>
          </p:cNvPr>
          <p:cNvSpPr txBox="1"/>
          <p:nvPr/>
        </p:nvSpPr>
        <p:spPr>
          <a:xfrm>
            <a:off x="5538351" y="5878093"/>
            <a:ext cx="2830173" cy="279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 algn="just">
              <a:lnSpc>
                <a:spcPts val="1600"/>
              </a:lnSpc>
              <a:spcBef>
                <a:spcPts val="600"/>
              </a:spcBef>
              <a:buClr>
                <a:srgbClr val="D13F7F"/>
              </a:buClr>
              <a:buFont typeface="Wingdings" panose="05000000000000000000" pitchFamily="2" charset="2"/>
              <a:buChar char="ü"/>
            </a:pPr>
            <a:r>
              <a:rPr lang="zh-CN" altLang="en-US" sz="1100" spc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畅享云计算弹性优质资源</a:t>
            </a:r>
            <a:endParaRPr lang="en-US" altLang="zh-CN" sz="1100" spc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7" name="文本框 113">
            <a:extLst>
              <a:ext uri="{FF2B5EF4-FFF2-40B4-BE49-F238E27FC236}">
                <a16:creationId xmlns="" xmlns:a16="http://schemas.microsoft.com/office/drawing/2014/main" id="{FED1C9EC-2C16-4FFE-9D66-3A04289BE1BC}"/>
              </a:ext>
            </a:extLst>
          </p:cNvPr>
          <p:cNvSpPr txBox="1"/>
          <p:nvPr/>
        </p:nvSpPr>
        <p:spPr>
          <a:xfrm>
            <a:off x="3720818" y="5871097"/>
            <a:ext cx="1918700" cy="279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 algn="just">
              <a:lnSpc>
                <a:spcPts val="1600"/>
              </a:lnSpc>
              <a:spcBef>
                <a:spcPts val="600"/>
              </a:spcBef>
              <a:buClr>
                <a:srgbClr val="D13F7F"/>
              </a:buClr>
              <a:buFont typeface="Wingdings" panose="05000000000000000000" pitchFamily="2" charset="2"/>
              <a:buChar char="ü"/>
            </a:pPr>
            <a:r>
              <a:rPr lang="en-US" altLang="zh-CN" sz="1100" spc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en-US" altLang="zh-CN" sz="1100" spc="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usiness continuity</a:t>
            </a:r>
            <a:endParaRPr lang="en-US" altLang="zh-CN" sz="1100" spc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8" name="文本框 120">
            <a:extLst>
              <a:ext uri="{FF2B5EF4-FFF2-40B4-BE49-F238E27FC236}">
                <a16:creationId xmlns="" xmlns:a16="http://schemas.microsoft.com/office/drawing/2014/main" id="{D83D63B2-C869-47DA-81A8-8C03E3570900}"/>
              </a:ext>
            </a:extLst>
          </p:cNvPr>
          <p:cNvSpPr txBox="1"/>
          <p:nvPr/>
        </p:nvSpPr>
        <p:spPr>
          <a:xfrm>
            <a:off x="7812444" y="6249194"/>
            <a:ext cx="2149483" cy="279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 algn="just">
              <a:lnSpc>
                <a:spcPts val="1600"/>
              </a:lnSpc>
              <a:spcBef>
                <a:spcPts val="600"/>
              </a:spcBef>
              <a:buClr>
                <a:srgbClr val="D13F7F"/>
              </a:buClr>
              <a:buFont typeface="Wingdings" panose="05000000000000000000" pitchFamily="2" charset="2"/>
              <a:buChar char="ü"/>
            </a:pPr>
            <a:r>
              <a:rPr lang="zh-CN" altLang="en-US" sz="1100" spc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容灾资源复用增值</a:t>
            </a:r>
            <a:endParaRPr lang="en-US" altLang="zh-CN" sz="1100" spc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9" name="文本框 22">
            <a:extLst>
              <a:ext uri="{FF2B5EF4-FFF2-40B4-BE49-F238E27FC236}">
                <a16:creationId xmlns:a16="http://schemas.microsoft.com/office/drawing/2014/main" xmlns="" id="{B6093391-A66F-471A-95DB-0A8B62822E46}"/>
              </a:ext>
            </a:extLst>
          </p:cNvPr>
          <p:cNvSpPr txBox="1"/>
          <p:nvPr/>
        </p:nvSpPr>
        <p:spPr>
          <a:xfrm>
            <a:off x="3136689" y="2362636"/>
            <a:ext cx="8233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Solution B</a:t>
            </a:r>
            <a:endParaRPr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0" name="文本框 22">
            <a:extLst>
              <a:ext uri="{FF2B5EF4-FFF2-40B4-BE49-F238E27FC236}">
                <a16:creationId xmlns:a16="http://schemas.microsoft.com/office/drawing/2014/main" xmlns="" id="{B6093391-A66F-471A-95DB-0A8B62822E46}"/>
              </a:ext>
            </a:extLst>
          </p:cNvPr>
          <p:cNvSpPr txBox="1"/>
          <p:nvPr/>
        </p:nvSpPr>
        <p:spPr>
          <a:xfrm>
            <a:off x="3887676" y="2172826"/>
            <a:ext cx="8233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Solution C</a:t>
            </a:r>
            <a:endParaRPr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1" name="文本框 22">
            <a:extLst>
              <a:ext uri="{FF2B5EF4-FFF2-40B4-BE49-F238E27FC236}">
                <a16:creationId xmlns:a16="http://schemas.microsoft.com/office/drawing/2014/main" xmlns="" id="{B6093391-A66F-471A-95DB-0A8B62822E46}"/>
              </a:ext>
            </a:extLst>
          </p:cNvPr>
          <p:cNvSpPr txBox="1"/>
          <p:nvPr/>
        </p:nvSpPr>
        <p:spPr>
          <a:xfrm>
            <a:off x="3887676" y="2363386"/>
            <a:ext cx="8233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Solution D</a:t>
            </a:r>
            <a:endParaRPr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2" name="文本框 67">
            <a:extLst>
              <a:ext uri="{FF2B5EF4-FFF2-40B4-BE49-F238E27FC236}">
                <a16:creationId xmlns="" xmlns:a16="http://schemas.microsoft.com/office/drawing/2014/main" id="{CB809C59-C04E-4ED0-94B4-FFB8DFD1E301}"/>
              </a:ext>
            </a:extLst>
          </p:cNvPr>
          <p:cNvSpPr txBox="1"/>
          <p:nvPr/>
        </p:nvSpPr>
        <p:spPr>
          <a:xfrm>
            <a:off x="7168499" y="1019503"/>
            <a:ext cx="1005403" cy="292388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pPr algn="ctr">
              <a:spcBef>
                <a:spcPts val="200"/>
              </a:spcBef>
            </a:pPr>
            <a:r>
              <a:rPr lang="zh-CN" altLang="en-US" sz="1300" b="1" spc="30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方案选择</a:t>
            </a:r>
            <a:endParaRPr lang="zh-CN" altLang="en-US" sz="1300" b="1" spc="300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3" name="文本框 87">
            <a:extLst>
              <a:ext uri="{FF2B5EF4-FFF2-40B4-BE49-F238E27FC236}">
                <a16:creationId xmlns="" xmlns:a16="http://schemas.microsoft.com/office/drawing/2014/main" id="{4B99DBE4-0E8C-4652-BF26-AD0F12399859}"/>
              </a:ext>
            </a:extLst>
          </p:cNvPr>
          <p:cNvSpPr txBox="1"/>
          <p:nvPr/>
        </p:nvSpPr>
        <p:spPr>
          <a:xfrm>
            <a:off x="10152612" y="1019503"/>
            <a:ext cx="1210588" cy="292388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pPr algn="ctr">
              <a:spcBef>
                <a:spcPts val="200"/>
              </a:spcBef>
            </a:pPr>
            <a:r>
              <a:rPr lang="zh-CN" altLang="en-US" sz="1300" b="1" spc="3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云计算应对</a:t>
            </a:r>
          </a:p>
        </p:txBody>
      </p:sp>
      <p:sp>
        <p:nvSpPr>
          <p:cNvPr id="144" name="文本框 64">
            <a:extLst>
              <a:ext uri="{FF2B5EF4-FFF2-40B4-BE49-F238E27FC236}">
                <a16:creationId xmlns="" xmlns:a16="http://schemas.microsoft.com/office/drawing/2014/main" id="{82AA68B6-3969-4B6E-855B-BECE89460423}"/>
              </a:ext>
            </a:extLst>
          </p:cNvPr>
          <p:cNvSpPr txBox="1"/>
          <p:nvPr/>
        </p:nvSpPr>
        <p:spPr>
          <a:xfrm>
            <a:off x="6638723" y="2434939"/>
            <a:ext cx="2499402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69875" indent="-269875">
              <a:spcBef>
                <a:spcPts val="200"/>
              </a:spcBef>
              <a:buFont typeface="+mj-ea"/>
              <a:buAutoNum type="circleNumDbPlain" startAt="2"/>
            </a:pPr>
            <a:r>
              <a:rPr lang="zh-CN" altLang="en-US" sz="1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每个方案绑定存储介质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硬件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</p:txBody>
      </p:sp>
      <p:sp>
        <p:nvSpPr>
          <p:cNvPr id="145" name="文本框 65">
            <a:extLst>
              <a:ext uri="{FF2B5EF4-FFF2-40B4-BE49-F238E27FC236}">
                <a16:creationId xmlns="" xmlns:a16="http://schemas.microsoft.com/office/drawing/2014/main" id="{A019A1F1-E689-4CE1-9A64-2567EA91ABDF}"/>
              </a:ext>
            </a:extLst>
          </p:cNvPr>
          <p:cNvSpPr txBox="1"/>
          <p:nvPr/>
        </p:nvSpPr>
        <p:spPr>
          <a:xfrm>
            <a:off x="6638076" y="2690491"/>
            <a:ext cx="179087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69875" indent="-269875">
              <a:spcBef>
                <a:spcPts val="200"/>
              </a:spcBef>
              <a:buFont typeface="+mj-ea"/>
              <a:buAutoNum type="circleNumDbPlain" startAt="3"/>
            </a:pPr>
            <a:r>
              <a:rPr lang="zh-CN" altLang="en-US" sz="1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方案厂商技术依赖</a:t>
            </a:r>
            <a:endParaRPr lang="en-US" altLang="zh-CN" sz="1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6" name="文本框 91">
            <a:extLst>
              <a:ext uri="{FF2B5EF4-FFF2-40B4-BE49-F238E27FC236}">
                <a16:creationId xmlns="" xmlns:a16="http://schemas.microsoft.com/office/drawing/2014/main" id="{273A9A4C-F7CB-400F-B0CA-74A9CB93D01F}"/>
              </a:ext>
            </a:extLst>
          </p:cNvPr>
          <p:cNvSpPr txBox="1"/>
          <p:nvPr/>
        </p:nvSpPr>
        <p:spPr>
          <a:xfrm>
            <a:off x="9768446" y="3325725"/>
            <a:ext cx="242355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9875" indent="-269875">
              <a:spcBef>
                <a:spcPts val="200"/>
              </a:spcBef>
              <a:buFont typeface="+mj-ea"/>
              <a:buAutoNum type="circleNumDbPlain" startAt="3"/>
            </a:pPr>
            <a:r>
              <a:rPr lang="zh-CN" altLang="en-US" sz="1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无法自由选择、适配各个不同云平台</a:t>
            </a:r>
            <a:endParaRPr lang="en-US" altLang="zh-CN" sz="1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7" name="文本框 84">
            <a:extLst>
              <a:ext uri="{FF2B5EF4-FFF2-40B4-BE49-F238E27FC236}">
                <a16:creationId xmlns="" xmlns:a16="http://schemas.microsoft.com/office/drawing/2014/main" id="{25896B67-B0D4-4E16-BB30-EB999AFF29D1}"/>
              </a:ext>
            </a:extLst>
          </p:cNvPr>
          <p:cNvSpPr txBox="1"/>
          <p:nvPr/>
        </p:nvSpPr>
        <p:spPr>
          <a:xfrm>
            <a:off x="7195128" y="3716190"/>
            <a:ext cx="1234633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200"/>
              </a:spcBef>
            </a:pPr>
            <a:r>
              <a:rPr lang="zh-CN" altLang="en-US" sz="13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仅需 一个方案</a:t>
            </a:r>
            <a:endParaRPr lang="en-US" altLang="zh-CN" sz="13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8" name="文本框 85">
            <a:extLst>
              <a:ext uri="{FF2B5EF4-FFF2-40B4-BE49-F238E27FC236}">
                <a16:creationId xmlns="" xmlns:a16="http://schemas.microsoft.com/office/drawing/2014/main" id="{71432C32-CF6E-4598-91B0-C45AA86F5E43}"/>
              </a:ext>
            </a:extLst>
          </p:cNvPr>
          <p:cNvSpPr txBox="1"/>
          <p:nvPr/>
        </p:nvSpPr>
        <p:spPr>
          <a:xfrm>
            <a:off x="6863307" y="4044999"/>
            <a:ext cx="1898276" cy="5180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200"/>
              </a:spcBef>
            </a:pPr>
            <a:r>
              <a:rPr lang="zh-CN" altLang="en-US" sz="13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实现跨架构 保护</a:t>
            </a:r>
            <a:r>
              <a:rPr lang="en-US" altLang="zh-CN" sz="13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</a:t>
            </a:r>
            <a:r>
              <a:rPr lang="zh-CN" altLang="en-US" sz="13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恢复</a:t>
            </a:r>
            <a:endParaRPr lang="en-US" altLang="zh-CN" sz="13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spcBef>
                <a:spcPts val="200"/>
              </a:spcBef>
            </a:pPr>
            <a:r>
              <a:rPr lang="zh-CN" altLang="en-US" sz="13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3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any to any</a:t>
            </a:r>
          </a:p>
        </p:txBody>
      </p:sp>
      <p:sp>
        <p:nvSpPr>
          <p:cNvPr id="149" name="文本框 92">
            <a:extLst>
              <a:ext uri="{FF2B5EF4-FFF2-40B4-BE49-F238E27FC236}">
                <a16:creationId xmlns="" xmlns:a16="http://schemas.microsoft.com/office/drawing/2014/main" id="{9842723F-4298-42C9-AE57-903239A2E9F7}"/>
              </a:ext>
            </a:extLst>
          </p:cNvPr>
          <p:cNvSpPr txBox="1"/>
          <p:nvPr/>
        </p:nvSpPr>
        <p:spPr>
          <a:xfrm>
            <a:off x="9516268" y="4042881"/>
            <a:ext cx="2185214" cy="5180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200"/>
              </a:spcBef>
            </a:pPr>
            <a:r>
              <a:rPr lang="zh-CN" altLang="en-US" sz="13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适配不同架构、不同云平台</a:t>
            </a:r>
            <a:endParaRPr lang="en-US" altLang="zh-CN" sz="13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spcBef>
                <a:spcPts val="200"/>
              </a:spcBef>
            </a:pPr>
            <a:r>
              <a:rPr lang="zh-CN" altLang="en-US" sz="13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自由选择、按需使用</a:t>
            </a:r>
            <a:endParaRPr lang="en-US" altLang="zh-CN" sz="13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37379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/>
      <p:bldP spid="69" grpId="0"/>
      <p:bldP spid="89" grpId="1"/>
      <p:bldP spid="91" grpId="0"/>
      <p:bldP spid="133" grpId="0"/>
      <p:bldP spid="134" grpId="0"/>
      <p:bldP spid="135" grpId="0"/>
      <p:bldP spid="136" grpId="0"/>
      <p:bldP spid="137" grpId="0"/>
      <p:bldP spid="138" grpId="0"/>
      <p:bldP spid="142" grpId="0" animBg="1"/>
      <p:bldP spid="143" grpId="0" animBg="1"/>
      <p:bldP spid="144" grpId="0"/>
      <p:bldP spid="145" grpId="0"/>
      <p:bldP spid="146" grpId="0"/>
      <p:bldP spid="147" grpId="0"/>
      <p:bldP spid="148" grpId="0"/>
      <p:bldP spid="14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50A03788-192B-4E12-9698-BAC5ABE2BE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After PropheTech</a:t>
            </a:r>
            <a:endParaRPr lang="zh-CN" altLang="en-US" dirty="0"/>
          </a:p>
        </p:txBody>
      </p:sp>
      <p:grpSp>
        <p:nvGrpSpPr>
          <p:cNvPr id="458" name="组合 4">
            <a:extLst>
              <a:ext uri="{FF2B5EF4-FFF2-40B4-BE49-F238E27FC236}">
                <a16:creationId xmlns:a16="http://schemas.microsoft.com/office/drawing/2014/main" xmlns="" id="{8B1499F6-B326-47D8-96E5-1D30855EC78B}"/>
              </a:ext>
            </a:extLst>
          </p:cNvPr>
          <p:cNvGrpSpPr/>
          <p:nvPr/>
        </p:nvGrpSpPr>
        <p:grpSpPr>
          <a:xfrm>
            <a:off x="244564" y="4095048"/>
            <a:ext cx="11167440" cy="1942945"/>
            <a:chOff x="244564" y="4095048"/>
            <a:chExt cx="11167440" cy="1942945"/>
          </a:xfrm>
        </p:grpSpPr>
        <p:grpSp>
          <p:nvGrpSpPr>
            <p:cNvPr id="459" name="组合 194">
              <a:extLst>
                <a:ext uri="{FF2B5EF4-FFF2-40B4-BE49-F238E27FC236}">
                  <a16:creationId xmlns:a16="http://schemas.microsoft.com/office/drawing/2014/main" xmlns="" id="{8A098104-ABE6-4522-97D1-FA37209B2BF9}"/>
                </a:ext>
              </a:extLst>
            </p:cNvPr>
            <p:cNvGrpSpPr/>
            <p:nvPr/>
          </p:nvGrpSpPr>
          <p:grpSpPr>
            <a:xfrm>
              <a:off x="244564" y="4095048"/>
              <a:ext cx="11167440" cy="1942945"/>
              <a:chOff x="220425" y="4658754"/>
              <a:chExt cx="11167440" cy="1942945"/>
            </a:xfrm>
          </p:grpSpPr>
          <p:grpSp>
            <p:nvGrpSpPr>
              <p:cNvPr id="461" name="组合 198">
                <a:extLst>
                  <a:ext uri="{FF2B5EF4-FFF2-40B4-BE49-F238E27FC236}">
                    <a16:creationId xmlns:a16="http://schemas.microsoft.com/office/drawing/2014/main" xmlns="" id="{CAA877C4-A7A4-4BA9-A3F9-D4920B075D8D}"/>
                  </a:ext>
                </a:extLst>
              </p:cNvPr>
              <p:cNvGrpSpPr/>
              <p:nvPr/>
            </p:nvGrpSpPr>
            <p:grpSpPr>
              <a:xfrm>
                <a:off x="220425" y="4658754"/>
                <a:ext cx="11167440" cy="1942945"/>
                <a:chOff x="220425" y="4658754"/>
                <a:chExt cx="11167440" cy="1942945"/>
              </a:xfrm>
            </p:grpSpPr>
            <p:sp>
              <p:nvSpPr>
                <p:cNvPr id="476" name="矩形 231">
                  <a:extLst>
                    <a:ext uri="{FF2B5EF4-FFF2-40B4-BE49-F238E27FC236}">
                      <a16:creationId xmlns:a16="http://schemas.microsoft.com/office/drawing/2014/main" xmlns="" id="{BAF42D7C-B206-48B5-BDC2-A0E92999A6EF}"/>
                    </a:ext>
                  </a:extLst>
                </p:cNvPr>
                <p:cNvSpPr/>
                <p:nvPr/>
              </p:nvSpPr>
              <p:spPr>
                <a:xfrm>
                  <a:off x="220425" y="4752827"/>
                  <a:ext cx="11140977" cy="184887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77" name="矩形 232">
                  <a:extLst>
                    <a:ext uri="{FF2B5EF4-FFF2-40B4-BE49-F238E27FC236}">
                      <a16:creationId xmlns:a16="http://schemas.microsoft.com/office/drawing/2014/main" xmlns="" id="{27E244B0-0094-48A7-BD71-3EBF57E2AC9A}"/>
                    </a:ext>
                  </a:extLst>
                </p:cNvPr>
                <p:cNvSpPr/>
                <p:nvPr/>
              </p:nvSpPr>
              <p:spPr>
                <a:xfrm>
                  <a:off x="6906733" y="4658754"/>
                  <a:ext cx="4481132" cy="2595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462" name="组合 204">
                <a:extLst>
                  <a:ext uri="{FF2B5EF4-FFF2-40B4-BE49-F238E27FC236}">
                    <a16:creationId xmlns:a16="http://schemas.microsoft.com/office/drawing/2014/main" xmlns="" id="{0596317F-8EA2-46A3-A33F-FF70BBC20D60}"/>
                  </a:ext>
                </a:extLst>
              </p:cNvPr>
              <p:cNvGrpSpPr/>
              <p:nvPr/>
            </p:nvGrpSpPr>
            <p:grpSpPr>
              <a:xfrm>
                <a:off x="4535117" y="5160460"/>
                <a:ext cx="2959710" cy="1082528"/>
                <a:chOff x="4515852" y="3058468"/>
                <a:chExt cx="2253270" cy="843273"/>
              </a:xfrm>
            </p:grpSpPr>
            <p:grpSp>
              <p:nvGrpSpPr>
                <p:cNvPr id="463" name="组合 206">
                  <a:extLst>
                    <a:ext uri="{FF2B5EF4-FFF2-40B4-BE49-F238E27FC236}">
                      <a16:creationId xmlns:a16="http://schemas.microsoft.com/office/drawing/2014/main" xmlns="" id="{7F4F4291-F5F9-4E2B-9654-AC1779A007C0}"/>
                    </a:ext>
                  </a:extLst>
                </p:cNvPr>
                <p:cNvGrpSpPr/>
                <p:nvPr/>
              </p:nvGrpSpPr>
              <p:grpSpPr>
                <a:xfrm>
                  <a:off x="4736672" y="3058468"/>
                  <a:ext cx="1871009" cy="417759"/>
                  <a:chOff x="4718553" y="3695328"/>
                  <a:chExt cx="1928962" cy="479957"/>
                </a:xfrm>
              </p:grpSpPr>
              <p:pic>
                <p:nvPicPr>
                  <p:cNvPr id="465" name="图片 210">
                    <a:extLst>
                      <a:ext uri="{FF2B5EF4-FFF2-40B4-BE49-F238E27FC236}">
                        <a16:creationId xmlns:a16="http://schemas.microsoft.com/office/drawing/2014/main" xmlns="" id="{CEA188AF-F49A-43B5-BF74-4619644472E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731893" y="3730437"/>
                    <a:ext cx="425807" cy="438949"/>
                  </a:xfrm>
                  <a:prstGeom prst="rect">
                    <a:avLst/>
                  </a:prstGeom>
                </p:spPr>
              </p:pic>
              <p:sp>
                <p:nvSpPr>
                  <p:cNvPr id="466" name="Rectangle: Rounded Corners 228">
                    <a:extLst>
                      <a:ext uri="{FF2B5EF4-FFF2-40B4-BE49-F238E27FC236}">
                        <a16:creationId xmlns:a16="http://schemas.microsoft.com/office/drawing/2014/main" xmlns="" id="{26AAEEB6-AD86-4878-81B7-2BDE4B04F64B}"/>
                      </a:ext>
                    </a:extLst>
                  </p:cNvPr>
                  <p:cNvSpPr/>
                  <p:nvPr/>
                </p:nvSpPr>
                <p:spPr>
                  <a:xfrm>
                    <a:off x="4718553" y="3695328"/>
                    <a:ext cx="1928962" cy="479957"/>
                  </a:xfrm>
                  <a:prstGeom prst="roundRect">
                    <a:avLst>
                      <a:gd name="adj" fmla="val 5556"/>
                    </a:avLst>
                  </a:prstGeom>
                  <a:noFill/>
                  <a:ln w="22860">
                    <a:solidFill>
                      <a:srgbClr val="6488A5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dirty="0"/>
                  </a:p>
                </p:txBody>
              </p:sp>
              <p:grpSp>
                <p:nvGrpSpPr>
                  <p:cNvPr id="467" name="组合 212">
                    <a:extLst>
                      <a:ext uri="{FF2B5EF4-FFF2-40B4-BE49-F238E27FC236}">
                        <a16:creationId xmlns:a16="http://schemas.microsoft.com/office/drawing/2014/main" xmlns="" id="{CD404AD4-4858-4C74-ABF3-931BE18CDD15}"/>
                      </a:ext>
                    </a:extLst>
                  </p:cNvPr>
                  <p:cNvGrpSpPr/>
                  <p:nvPr/>
                </p:nvGrpSpPr>
                <p:grpSpPr>
                  <a:xfrm>
                    <a:off x="6087960" y="3794668"/>
                    <a:ext cx="463461" cy="297544"/>
                    <a:chOff x="6133398" y="3794668"/>
                    <a:chExt cx="463461" cy="297544"/>
                  </a:xfrm>
                </p:grpSpPr>
                <p:cxnSp>
                  <p:nvCxnSpPr>
                    <p:cNvPr id="468" name="直接连接符 213">
                      <a:extLst>
                        <a:ext uri="{FF2B5EF4-FFF2-40B4-BE49-F238E27FC236}">
                          <a16:creationId xmlns:a16="http://schemas.microsoft.com/office/drawing/2014/main" xmlns="" id="{B8D38A09-3BD6-457F-A573-8EA8A5B6A4A2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6133398" y="3794668"/>
                      <a:ext cx="0" cy="297544"/>
                    </a:xfrm>
                    <a:prstGeom prst="line">
                      <a:avLst/>
                    </a:prstGeom>
                    <a:ln w="19050">
                      <a:solidFill>
                        <a:srgbClr val="ED8AB8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469" name="椭圆 214">
                      <a:extLst>
                        <a:ext uri="{FF2B5EF4-FFF2-40B4-BE49-F238E27FC236}">
                          <a16:creationId xmlns:a16="http://schemas.microsoft.com/office/drawing/2014/main" xmlns="" id="{727A70AD-E305-442F-BEFB-E4251AD11C6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73458" y="3816420"/>
                      <a:ext cx="72000" cy="72000"/>
                    </a:xfrm>
                    <a:prstGeom prst="ellipse">
                      <a:avLst/>
                    </a:prstGeom>
                    <a:solidFill>
                      <a:srgbClr val="ED8AB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70" name="椭圆 216">
                      <a:extLst>
                        <a:ext uri="{FF2B5EF4-FFF2-40B4-BE49-F238E27FC236}">
                          <a16:creationId xmlns:a16="http://schemas.microsoft.com/office/drawing/2014/main" xmlns="" id="{3D33AC33-6B02-4D82-90B6-64B15FCB964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73458" y="4010296"/>
                      <a:ext cx="72000" cy="72000"/>
                    </a:xfrm>
                    <a:prstGeom prst="ellipse">
                      <a:avLst/>
                    </a:prstGeom>
                    <a:solidFill>
                      <a:srgbClr val="ED8AB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dirty="0"/>
                    </a:p>
                  </p:txBody>
                </p:sp>
                <p:sp>
                  <p:nvSpPr>
                    <p:cNvPr id="471" name="椭圆 217">
                      <a:extLst>
                        <a:ext uri="{FF2B5EF4-FFF2-40B4-BE49-F238E27FC236}">
                          <a16:creationId xmlns:a16="http://schemas.microsoft.com/office/drawing/2014/main" xmlns="" id="{CB566DF7-BED4-4A11-B379-3402611C5D5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24859" y="3816381"/>
                      <a:ext cx="72000" cy="72000"/>
                    </a:xfrm>
                    <a:prstGeom prst="ellipse">
                      <a:avLst/>
                    </a:prstGeom>
                    <a:solidFill>
                      <a:srgbClr val="ED8AB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72" name="椭圆 222">
                      <a:extLst>
                        <a:ext uri="{FF2B5EF4-FFF2-40B4-BE49-F238E27FC236}">
                          <a16:creationId xmlns:a16="http://schemas.microsoft.com/office/drawing/2014/main" xmlns="" id="{8AA15C0B-3ADF-4465-9835-607FCF1DF75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24859" y="4010257"/>
                      <a:ext cx="72000" cy="72000"/>
                    </a:xfrm>
                    <a:prstGeom prst="ellipse">
                      <a:avLst/>
                    </a:prstGeom>
                    <a:solidFill>
                      <a:srgbClr val="ED8AB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grpSp>
                  <p:nvGrpSpPr>
                    <p:cNvPr id="473" name="组合 224">
                      <a:extLst>
                        <a:ext uri="{FF2B5EF4-FFF2-40B4-BE49-F238E27FC236}">
                          <a16:creationId xmlns:a16="http://schemas.microsoft.com/office/drawing/2014/main" xmlns="" id="{96B989B3-D37D-4C16-B2FB-B87CC85B893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10745" y="3821412"/>
                      <a:ext cx="72001" cy="265876"/>
                      <a:chOff x="6677258" y="3968781"/>
                      <a:chExt cx="72001" cy="265876"/>
                    </a:xfrm>
                  </p:grpSpPr>
                  <p:sp>
                    <p:nvSpPr>
                      <p:cNvPr id="474" name="椭圆 225">
                        <a:extLst>
                          <a:ext uri="{FF2B5EF4-FFF2-40B4-BE49-F238E27FC236}">
                            <a16:creationId xmlns:a16="http://schemas.microsoft.com/office/drawing/2014/main" xmlns="" id="{68537B0B-8B7D-46A1-905E-FF827BF44ED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677259" y="3968781"/>
                        <a:ext cx="72000" cy="72000"/>
                      </a:xfrm>
                      <a:prstGeom prst="ellipse">
                        <a:avLst/>
                      </a:prstGeom>
                      <a:solidFill>
                        <a:srgbClr val="ED8AB8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CN" altLang="en-US"/>
                      </a:p>
                    </p:txBody>
                  </p:sp>
                  <p:sp>
                    <p:nvSpPr>
                      <p:cNvPr id="475" name="椭圆 230">
                        <a:extLst>
                          <a:ext uri="{FF2B5EF4-FFF2-40B4-BE49-F238E27FC236}">
                            <a16:creationId xmlns:a16="http://schemas.microsoft.com/office/drawing/2014/main" xmlns="" id="{2A72C20F-418B-455B-98C3-D2015EF71D1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677258" y="4162657"/>
                        <a:ext cx="72000" cy="72000"/>
                      </a:xfrm>
                      <a:prstGeom prst="ellipse">
                        <a:avLst/>
                      </a:prstGeom>
                      <a:solidFill>
                        <a:srgbClr val="ED8AB8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CN" altLang="en-US"/>
                      </a:p>
                    </p:txBody>
                  </p:sp>
                </p:grpSp>
              </p:grpSp>
            </p:grpSp>
            <p:sp>
              <p:nvSpPr>
                <p:cNvPr id="464" name="文本框 207">
                  <a:extLst>
                    <a:ext uri="{FF2B5EF4-FFF2-40B4-BE49-F238E27FC236}">
                      <a16:creationId xmlns:a16="http://schemas.microsoft.com/office/drawing/2014/main" xmlns="" id="{78D9DD87-2707-4185-AC47-29EAEC9B4D66}"/>
                    </a:ext>
                  </a:extLst>
                </p:cNvPr>
                <p:cNvSpPr txBox="1"/>
                <p:nvPr/>
              </p:nvSpPr>
              <p:spPr>
                <a:xfrm>
                  <a:off x="4515852" y="3518136"/>
                  <a:ext cx="2253270" cy="38360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1300" spc="60" dirty="0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Prophet</a:t>
                  </a:r>
                  <a:r>
                    <a:rPr lang="zh-CN" altLang="en-US" sz="1300" spc="60" dirty="0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 </a:t>
                  </a:r>
                  <a:r>
                    <a:rPr lang="en-US" altLang="zh-CN" sz="1300" spc="60" dirty="0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Hybrid Disaster Recovery </a:t>
                  </a:r>
                  <a:r>
                    <a:rPr lang="en-US" altLang="zh-CN" sz="1300" spc="6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M</a:t>
                  </a:r>
                  <a:r>
                    <a:rPr lang="zh-CN" altLang="en-US" sz="1300" spc="60" dirty="0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anagement </a:t>
                  </a:r>
                  <a:r>
                    <a:rPr lang="en-US" altLang="zh-CN" sz="1300" spc="6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P</a:t>
                  </a:r>
                  <a:r>
                    <a:rPr lang="zh-CN" altLang="en-US" sz="1300" spc="60" dirty="0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latform</a:t>
                  </a:r>
                  <a:endParaRPr lang="zh-CN" altLang="en-US" sz="1300" spc="6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460" name="右大括号 3">
              <a:extLst>
                <a:ext uri="{FF2B5EF4-FFF2-40B4-BE49-F238E27FC236}">
                  <a16:creationId xmlns:a16="http://schemas.microsoft.com/office/drawing/2014/main" xmlns="" id="{E16A8246-4823-432F-A882-51D672A12284}"/>
                </a:ext>
              </a:extLst>
            </p:cNvPr>
            <p:cNvSpPr/>
            <p:nvPr/>
          </p:nvSpPr>
          <p:spPr>
            <a:xfrm rot="5400000">
              <a:off x="5956201" y="-227145"/>
              <a:ext cx="165819" cy="9134260"/>
            </a:xfrm>
            <a:prstGeom prst="rightBrace">
              <a:avLst>
                <a:gd name="adj1" fmla="val 57995"/>
                <a:gd name="adj2" fmla="val 49419"/>
              </a:avLst>
            </a:prstGeom>
            <a:ln w="28575">
              <a:solidFill>
                <a:srgbClr val="EB75A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78" name="组合 233">
            <a:extLst>
              <a:ext uri="{FF2B5EF4-FFF2-40B4-BE49-F238E27FC236}">
                <a16:creationId xmlns:a16="http://schemas.microsoft.com/office/drawing/2014/main" xmlns="" id="{47E3543B-0180-4D85-9A39-831CCF86900A}"/>
              </a:ext>
            </a:extLst>
          </p:cNvPr>
          <p:cNvGrpSpPr/>
          <p:nvPr/>
        </p:nvGrpSpPr>
        <p:grpSpPr>
          <a:xfrm>
            <a:off x="1158972" y="5681923"/>
            <a:ext cx="9760276" cy="1034887"/>
            <a:chOff x="1590109" y="1818045"/>
            <a:chExt cx="8774832" cy="1034887"/>
          </a:xfrm>
        </p:grpSpPr>
        <p:sp>
          <p:nvSpPr>
            <p:cNvPr id="479" name="文本框 236">
              <a:extLst>
                <a:ext uri="{FF2B5EF4-FFF2-40B4-BE49-F238E27FC236}">
                  <a16:creationId xmlns:a16="http://schemas.microsoft.com/office/drawing/2014/main" xmlns="" id="{8D107D2F-C9C8-4391-9AE4-A4C1D19B4B51}"/>
                </a:ext>
              </a:extLst>
            </p:cNvPr>
            <p:cNvSpPr txBox="1"/>
            <p:nvPr/>
          </p:nvSpPr>
          <p:spPr>
            <a:xfrm>
              <a:off x="3093285" y="2492013"/>
              <a:ext cx="67619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Backup</a:t>
              </a:r>
              <a:endPara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80" name="矩形: 圆角 237">
              <a:extLst>
                <a:ext uri="{FF2B5EF4-FFF2-40B4-BE49-F238E27FC236}">
                  <a16:creationId xmlns:a16="http://schemas.microsoft.com/office/drawing/2014/main" xmlns="" id="{9A281EE0-3415-4F54-B53A-5953976ABB5C}"/>
                </a:ext>
              </a:extLst>
            </p:cNvPr>
            <p:cNvSpPr/>
            <p:nvPr/>
          </p:nvSpPr>
          <p:spPr>
            <a:xfrm>
              <a:off x="1590109" y="1818045"/>
              <a:ext cx="8774832" cy="1034887"/>
            </a:xfrm>
            <a:prstGeom prst="roundRect">
              <a:avLst/>
            </a:prstGeom>
            <a:noFill/>
            <a:ln>
              <a:solidFill>
                <a:srgbClr val="6185A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1" name="Freeform 106">
              <a:extLst>
                <a:ext uri="{FF2B5EF4-FFF2-40B4-BE49-F238E27FC236}">
                  <a16:creationId xmlns:a16="http://schemas.microsoft.com/office/drawing/2014/main" xmlns="" id="{638613AB-062A-49D4-B5F6-B83712CCCF0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17930" y="2052574"/>
              <a:ext cx="426900" cy="445138"/>
            </a:xfrm>
            <a:custGeom>
              <a:avLst/>
              <a:gdLst>
                <a:gd name="T0" fmla="*/ 160 w 185"/>
                <a:gd name="T1" fmla="*/ 51 h 186"/>
                <a:gd name="T2" fmla="*/ 152 w 185"/>
                <a:gd name="T3" fmla="*/ 8 h 186"/>
                <a:gd name="T4" fmla="*/ 109 w 185"/>
                <a:gd name="T5" fmla="*/ 0 h 186"/>
                <a:gd name="T6" fmla="*/ 25 w 185"/>
                <a:gd name="T7" fmla="*/ 8 h 186"/>
                <a:gd name="T8" fmla="*/ 8 w 185"/>
                <a:gd name="T9" fmla="*/ 51 h 186"/>
                <a:gd name="T10" fmla="*/ 0 w 185"/>
                <a:gd name="T11" fmla="*/ 76 h 186"/>
                <a:gd name="T12" fmla="*/ 17 w 185"/>
                <a:gd name="T13" fmla="*/ 84 h 186"/>
                <a:gd name="T14" fmla="*/ 25 w 185"/>
                <a:gd name="T15" fmla="*/ 186 h 186"/>
                <a:gd name="T16" fmla="*/ 168 w 185"/>
                <a:gd name="T17" fmla="*/ 177 h 186"/>
                <a:gd name="T18" fmla="*/ 177 w 185"/>
                <a:gd name="T19" fmla="*/ 84 h 186"/>
                <a:gd name="T20" fmla="*/ 185 w 185"/>
                <a:gd name="T21" fmla="*/ 59 h 186"/>
                <a:gd name="T22" fmla="*/ 152 w 185"/>
                <a:gd name="T23" fmla="*/ 17 h 186"/>
                <a:gd name="T24" fmla="*/ 135 w 185"/>
                <a:gd name="T25" fmla="*/ 51 h 186"/>
                <a:gd name="T26" fmla="*/ 126 w 185"/>
                <a:gd name="T27" fmla="*/ 17 h 186"/>
                <a:gd name="T28" fmla="*/ 109 w 185"/>
                <a:gd name="T29" fmla="*/ 13 h 186"/>
                <a:gd name="T30" fmla="*/ 109 w 185"/>
                <a:gd name="T31" fmla="*/ 25 h 186"/>
                <a:gd name="T32" fmla="*/ 33 w 185"/>
                <a:gd name="T33" fmla="*/ 8 h 186"/>
                <a:gd name="T34" fmla="*/ 101 w 185"/>
                <a:gd name="T35" fmla="*/ 30 h 186"/>
                <a:gd name="T36" fmla="*/ 126 w 185"/>
                <a:gd name="T37" fmla="*/ 34 h 186"/>
                <a:gd name="T38" fmla="*/ 33 w 185"/>
                <a:gd name="T39" fmla="*/ 51 h 186"/>
                <a:gd name="T40" fmla="*/ 160 w 185"/>
                <a:gd name="T41" fmla="*/ 177 h 186"/>
                <a:gd name="T42" fmla="*/ 25 w 185"/>
                <a:gd name="T43" fmla="*/ 84 h 186"/>
                <a:gd name="T44" fmla="*/ 160 w 185"/>
                <a:gd name="T45" fmla="*/ 177 h 186"/>
                <a:gd name="T46" fmla="*/ 8 w 185"/>
                <a:gd name="T47" fmla="*/ 76 h 186"/>
                <a:gd name="T48" fmla="*/ 177 w 185"/>
                <a:gd name="T49" fmla="*/ 59 h 186"/>
                <a:gd name="T50" fmla="*/ 67 w 185"/>
                <a:gd name="T51" fmla="*/ 127 h 186"/>
                <a:gd name="T52" fmla="*/ 126 w 185"/>
                <a:gd name="T53" fmla="*/ 118 h 186"/>
                <a:gd name="T54" fmla="*/ 118 w 185"/>
                <a:gd name="T55" fmla="*/ 101 h 186"/>
                <a:gd name="T56" fmla="*/ 59 w 185"/>
                <a:gd name="T57" fmla="*/ 110 h 186"/>
                <a:gd name="T58" fmla="*/ 67 w 185"/>
                <a:gd name="T59" fmla="*/ 127 h 186"/>
                <a:gd name="T60" fmla="*/ 118 w 185"/>
                <a:gd name="T61" fmla="*/ 110 h 186"/>
                <a:gd name="T62" fmla="*/ 67 w 185"/>
                <a:gd name="T63" fmla="*/ 11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85" h="186">
                  <a:moveTo>
                    <a:pt x="177" y="51"/>
                  </a:moveTo>
                  <a:cubicBezTo>
                    <a:pt x="160" y="51"/>
                    <a:pt x="160" y="51"/>
                    <a:pt x="160" y="51"/>
                  </a:cubicBezTo>
                  <a:cubicBezTo>
                    <a:pt x="160" y="17"/>
                    <a:pt x="160" y="17"/>
                    <a:pt x="160" y="17"/>
                  </a:cubicBezTo>
                  <a:cubicBezTo>
                    <a:pt x="160" y="12"/>
                    <a:pt x="156" y="8"/>
                    <a:pt x="152" y="8"/>
                  </a:cubicBezTo>
                  <a:cubicBezTo>
                    <a:pt x="118" y="8"/>
                    <a:pt x="118" y="8"/>
                    <a:pt x="118" y="8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29" y="0"/>
                    <a:pt x="25" y="4"/>
                    <a:pt x="25" y="8"/>
                  </a:cubicBezTo>
                  <a:cubicBezTo>
                    <a:pt x="25" y="51"/>
                    <a:pt x="25" y="51"/>
                    <a:pt x="25" y="51"/>
                  </a:cubicBezTo>
                  <a:cubicBezTo>
                    <a:pt x="8" y="51"/>
                    <a:pt x="8" y="51"/>
                    <a:pt x="8" y="51"/>
                  </a:cubicBezTo>
                  <a:cubicBezTo>
                    <a:pt x="3" y="51"/>
                    <a:pt x="0" y="54"/>
                    <a:pt x="0" y="59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81"/>
                    <a:pt x="3" y="84"/>
                    <a:pt x="8" y="84"/>
                  </a:cubicBezTo>
                  <a:cubicBezTo>
                    <a:pt x="17" y="84"/>
                    <a:pt x="17" y="84"/>
                    <a:pt x="17" y="84"/>
                  </a:cubicBezTo>
                  <a:cubicBezTo>
                    <a:pt x="17" y="177"/>
                    <a:pt x="17" y="177"/>
                    <a:pt x="17" y="177"/>
                  </a:cubicBezTo>
                  <a:cubicBezTo>
                    <a:pt x="17" y="182"/>
                    <a:pt x="20" y="186"/>
                    <a:pt x="25" y="186"/>
                  </a:cubicBezTo>
                  <a:cubicBezTo>
                    <a:pt x="160" y="186"/>
                    <a:pt x="160" y="186"/>
                    <a:pt x="160" y="186"/>
                  </a:cubicBezTo>
                  <a:cubicBezTo>
                    <a:pt x="165" y="186"/>
                    <a:pt x="168" y="182"/>
                    <a:pt x="168" y="177"/>
                  </a:cubicBezTo>
                  <a:cubicBezTo>
                    <a:pt x="168" y="84"/>
                    <a:pt x="168" y="84"/>
                    <a:pt x="168" y="84"/>
                  </a:cubicBezTo>
                  <a:cubicBezTo>
                    <a:pt x="177" y="84"/>
                    <a:pt x="177" y="84"/>
                    <a:pt x="177" y="84"/>
                  </a:cubicBezTo>
                  <a:cubicBezTo>
                    <a:pt x="182" y="84"/>
                    <a:pt x="185" y="81"/>
                    <a:pt x="185" y="76"/>
                  </a:cubicBezTo>
                  <a:cubicBezTo>
                    <a:pt x="185" y="59"/>
                    <a:pt x="185" y="59"/>
                    <a:pt x="185" y="59"/>
                  </a:cubicBezTo>
                  <a:cubicBezTo>
                    <a:pt x="185" y="54"/>
                    <a:pt x="182" y="51"/>
                    <a:pt x="177" y="51"/>
                  </a:cubicBezTo>
                  <a:close/>
                  <a:moveTo>
                    <a:pt x="152" y="17"/>
                  </a:moveTo>
                  <a:cubicBezTo>
                    <a:pt x="152" y="51"/>
                    <a:pt x="152" y="51"/>
                    <a:pt x="152" y="51"/>
                  </a:cubicBezTo>
                  <a:cubicBezTo>
                    <a:pt x="135" y="51"/>
                    <a:pt x="135" y="51"/>
                    <a:pt x="135" y="51"/>
                  </a:cubicBezTo>
                  <a:cubicBezTo>
                    <a:pt x="135" y="25"/>
                    <a:pt x="135" y="25"/>
                    <a:pt x="135" y="25"/>
                  </a:cubicBezTo>
                  <a:cubicBezTo>
                    <a:pt x="126" y="17"/>
                    <a:pt x="126" y="17"/>
                    <a:pt x="126" y="17"/>
                  </a:cubicBezTo>
                  <a:lnTo>
                    <a:pt x="152" y="17"/>
                  </a:lnTo>
                  <a:close/>
                  <a:moveTo>
                    <a:pt x="109" y="13"/>
                  </a:moveTo>
                  <a:cubicBezTo>
                    <a:pt x="122" y="25"/>
                    <a:pt x="122" y="25"/>
                    <a:pt x="122" y="25"/>
                  </a:cubicBezTo>
                  <a:cubicBezTo>
                    <a:pt x="109" y="25"/>
                    <a:pt x="109" y="25"/>
                    <a:pt x="109" y="25"/>
                  </a:cubicBezTo>
                  <a:lnTo>
                    <a:pt x="109" y="13"/>
                  </a:lnTo>
                  <a:close/>
                  <a:moveTo>
                    <a:pt x="33" y="8"/>
                  </a:moveTo>
                  <a:cubicBezTo>
                    <a:pt x="101" y="8"/>
                    <a:pt x="101" y="8"/>
                    <a:pt x="101" y="8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1" y="32"/>
                    <a:pt x="103" y="34"/>
                    <a:pt x="105" y="34"/>
                  </a:cubicBezTo>
                  <a:cubicBezTo>
                    <a:pt x="126" y="34"/>
                    <a:pt x="126" y="34"/>
                    <a:pt x="126" y="34"/>
                  </a:cubicBezTo>
                  <a:cubicBezTo>
                    <a:pt x="126" y="51"/>
                    <a:pt x="126" y="51"/>
                    <a:pt x="126" y="51"/>
                  </a:cubicBezTo>
                  <a:cubicBezTo>
                    <a:pt x="33" y="51"/>
                    <a:pt x="33" y="51"/>
                    <a:pt x="33" y="51"/>
                  </a:cubicBezTo>
                  <a:lnTo>
                    <a:pt x="33" y="8"/>
                  </a:lnTo>
                  <a:close/>
                  <a:moveTo>
                    <a:pt x="160" y="177"/>
                  </a:moveTo>
                  <a:cubicBezTo>
                    <a:pt x="25" y="177"/>
                    <a:pt x="25" y="177"/>
                    <a:pt x="25" y="177"/>
                  </a:cubicBezTo>
                  <a:cubicBezTo>
                    <a:pt x="25" y="84"/>
                    <a:pt x="25" y="84"/>
                    <a:pt x="25" y="84"/>
                  </a:cubicBezTo>
                  <a:cubicBezTo>
                    <a:pt x="160" y="84"/>
                    <a:pt x="160" y="84"/>
                    <a:pt x="160" y="84"/>
                  </a:cubicBezTo>
                  <a:lnTo>
                    <a:pt x="160" y="177"/>
                  </a:lnTo>
                  <a:close/>
                  <a:moveTo>
                    <a:pt x="177" y="76"/>
                  </a:moveTo>
                  <a:cubicBezTo>
                    <a:pt x="8" y="76"/>
                    <a:pt x="8" y="76"/>
                    <a:pt x="8" y="76"/>
                  </a:cubicBezTo>
                  <a:cubicBezTo>
                    <a:pt x="8" y="59"/>
                    <a:pt x="8" y="59"/>
                    <a:pt x="8" y="59"/>
                  </a:cubicBezTo>
                  <a:cubicBezTo>
                    <a:pt x="177" y="59"/>
                    <a:pt x="177" y="59"/>
                    <a:pt x="177" y="59"/>
                  </a:cubicBezTo>
                  <a:lnTo>
                    <a:pt x="177" y="76"/>
                  </a:lnTo>
                  <a:close/>
                  <a:moveTo>
                    <a:pt x="67" y="127"/>
                  </a:moveTo>
                  <a:cubicBezTo>
                    <a:pt x="118" y="127"/>
                    <a:pt x="118" y="127"/>
                    <a:pt x="118" y="127"/>
                  </a:cubicBezTo>
                  <a:cubicBezTo>
                    <a:pt x="122" y="127"/>
                    <a:pt x="126" y="123"/>
                    <a:pt x="126" y="118"/>
                  </a:cubicBezTo>
                  <a:cubicBezTo>
                    <a:pt x="126" y="110"/>
                    <a:pt x="126" y="110"/>
                    <a:pt x="126" y="110"/>
                  </a:cubicBezTo>
                  <a:cubicBezTo>
                    <a:pt x="126" y="105"/>
                    <a:pt x="122" y="101"/>
                    <a:pt x="118" y="101"/>
                  </a:cubicBezTo>
                  <a:cubicBezTo>
                    <a:pt x="67" y="101"/>
                    <a:pt x="67" y="101"/>
                    <a:pt x="67" y="101"/>
                  </a:cubicBezTo>
                  <a:cubicBezTo>
                    <a:pt x="63" y="101"/>
                    <a:pt x="59" y="105"/>
                    <a:pt x="59" y="110"/>
                  </a:cubicBezTo>
                  <a:cubicBezTo>
                    <a:pt x="59" y="118"/>
                    <a:pt x="59" y="118"/>
                    <a:pt x="59" y="118"/>
                  </a:cubicBezTo>
                  <a:cubicBezTo>
                    <a:pt x="59" y="123"/>
                    <a:pt x="63" y="127"/>
                    <a:pt x="67" y="127"/>
                  </a:cubicBezTo>
                  <a:close/>
                  <a:moveTo>
                    <a:pt x="67" y="110"/>
                  </a:moveTo>
                  <a:cubicBezTo>
                    <a:pt x="118" y="110"/>
                    <a:pt x="118" y="110"/>
                    <a:pt x="118" y="110"/>
                  </a:cubicBezTo>
                  <a:cubicBezTo>
                    <a:pt x="118" y="118"/>
                    <a:pt x="118" y="118"/>
                    <a:pt x="118" y="118"/>
                  </a:cubicBezTo>
                  <a:cubicBezTo>
                    <a:pt x="67" y="118"/>
                    <a:pt x="67" y="118"/>
                    <a:pt x="67" y="118"/>
                  </a:cubicBezTo>
                  <a:lnTo>
                    <a:pt x="67" y="110"/>
                  </a:lnTo>
                  <a:close/>
                </a:path>
              </a:pathLst>
            </a:custGeom>
            <a:solidFill>
              <a:srgbClr val="6185A3"/>
            </a:solidFill>
            <a:ln>
              <a:noFill/>
            </a:ln>
          </p:spPr>
          <p:txBody>
            <a:bodyPr vert="horz" wrap="square" lIns="38571" tIns="19286" rIns="38571" bIns="19286" numCol="1" anchor="t" anchorCtr="0" compatLnSpc="1">
              <a:prstTxWarp prst="textNoShape">
                <a:avLst/>
              </a:prstTxWarp>
            </a:bodyPr>
            <a:lstStyle/>
            <a:p>
              <a:endParaRPr lang="en-US" sz="800" dirty="0">
                <a:latin typeface="Tahoma"/>
              </a:endParaRPr>
            </a:p>
          </p:txBody>
        </p:sp>
        <p:grpSp>
          <p:nvGrpSpPr>
            <p:cNvPr id="482" name="组合 239">
              <a:extLst>
                <a:ext uri="{FF2B5EF4-FFF2-40B4-BE49-F238E27FC236}">
                  <a16:creationId xmlns:a16="http://schemas.microsoft.com/office/drawing/2014/main" xmlns="" id="{1AE5E1F2-3EE0-4CF2-86ED-06B0AB4150BD}"/>
                </a:ext>
              </a:extLst>
            </p:cNvPr>
            <p:cNvGrpSpPr/>
            <p:nvPr/>
          </p:nvGrpSpPr>
          <p:grpSpPr>
            <a:xfrm>
              <a:off x="2140836" y="2036025"/>
              <a:ext cx="426900" cy="445138"/>
              <a:chOff x="8238911" y="1935262"/>
              <a:chExt cx="512597" cy="593858"/>
            </a:xfrm>
          </p:grpSpPr>
          <p:sp>
            <p:nvSpPr>
              <p:cNvPr id="505" name="Freeform 201">
                <a:extLst>
                  <a:ext uri="{FF2B5EF4-FFF2-40B4-BE49-F238E27FC236}">
                    <a16:creationId xmlns:a16="http://schemas.microsoft.com/office/drawing/2014/main" xmlns="" id="{6EAEABB8-14C8-441A-BE74-84C365C9A9C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238911" y="1935262"/>
                <a:ext cx="512597" cy="593858"/>
              </a:xfrm>
              <a:custGeom>
                <a:avLst/>
                <a:gdLst>
                  <a:gd name="T0" fmla="*/ 1496 w 1504"/>
                  <a:gd name="T1" fmla="*/ 259 h 1504"/>
                  <a:gd name="T2" fmla="*/ 1476 w 1504"/>
                  <a:gd name="T3" fmla="*/ 253 h 1504"/>
                  <a:gd name="T4" fmla="*/ 1352 w 1504"/>
                  <a:gd name="T5" fmla="*/ 263 h 1504"/>
                  <a:gd name="T6" fmla="*/ 769 w 1504"/>
                  <a:gd name="T7" fmla="*/ 8 h 1504"/>
                  <a:gd name="T8" fmla="*/ 752 w 1504"/>
                  <a:gd name="T9" fmla="*/ 0 h 1504"/>
                  <a:gd name="T10" fmla="*/ 735 w 1504"/>
                  <a:gd name="T11" fmla="*/ 8 h 1504"/>
                  <a:gd name="T12" fmla="*/ 152 w 1504"/>
                  <a:gd name="T13" fmla="*/ 263 h 1504"/>
                  <a:gd name="T14" fmla="*/ 28 w 1504"/>
                  <a:gd name="T15" fmla="*/ 253 h 1504"/>
                  <a:gd name="T16" fmla="*/ 8 w 1504"/>
                  <a:gd name="T17" fmla="*/ 259 h 1504"/>
                  <a:gd name="T18" fmla="*/ 0 w 1504"/>
                  <a:gd name="T19" fmla="*/ 278 h 1504"/>
                  <a:gd name="T20" fmla="*/ 132 w 1504"/>
                  <a:gd name="T21" fmla="*/ 895 h 1504"/>
                  <a:gd name="T22" fmla="*/ 386 w 1504"/>
                  <a:gd name="T23" fmla="*/ 1270 h 1504"/>
                  <a:gd name="T24" fmla="*/ 745 w 1504"/>
                  <a:gd name="T25" fmla="*/ 1503 h 1504"/>
                  <a:gd name="T26" fmla="*/ 752 w 1504"/>
                  <a:gd name="T27" fmla="*/ 1504 h 1504"/>
                  <a:gd name="T28" fmla="*/ 759 w 1504"/>
                  <a:gd name="T29" fmla="*/ 1503 h 1504"/>
                  <a:gd name="T30" fmla="*/ 1118 w 1504"/>
                  <a:gd name="T31" fmla="*/ 1270 h 1504"/>
                  <a:gd name="T32" fmla="*/ 1372 w 1504"/>
                  <a:gd name="T33" fmla="*/ 895 h 1504"/>
                  <a:gd name="T34" fmla="*/ 1504 w 1504"/>
                  <a:gd name="T35" fmla="*/ 278 h 1504"/>
                  <a:gd name="T36" fmla="*/ 1496 w 1504"/>
                  <a:gd name="T37" fmla="*/ 259 h 1504"/>
                  <a:gd name="T38" fmla="*/ 1086 w 1504"/>
                  <a:gd name="T39" fmla="*/ 1234 h 1504"/>
                  <a:gd name="T40" fmla="*/ 752 w 1504"/>
                  <a:gd name="T41" fmla="*/ 1455 h 1504"/>
                  <a:gd name="T42" fmla="*/ 420 w 1504"/>
                  <a:gd name="T43" fmla="*/ 1236 h 1504"/>
                  <a:gd name="T44" fmla="*/ 49 w 1504"/>
                  <a:gd name="T45" fmla="*/ 305 h 1504"/>
                  <a:gd name="T46" fmla="*/ 152 w 1504"/>
                  <a:gd name="T47" fmla="*/ 311 h 1504"/>
                  <a:gd name="T48" fmla="*/ 488 w 1504"/>
                  <a:gd name="T49" fmla="*/ 239 h 1504"/>
                  <a:gd name="T50" fmla="*/ 752 w 1504"/>
                  <a:gd name="T51" fmla="*/ 59 h 1504"/>
                  <a:gd name="T52" fmla="*/ 1016 w 1504"/>
                  <a:gd name="T53" fmla="*/ 239 h 1504"/>
                  <a:gd name="T54" fmla="*/ 1352 w 1504"/>
                  <a:gd name="T55" fmla="*/ 311 h 1504"/>
                  <a:gd name="T56" fmla="*/ 1455 w 1504"/>
                  <a:gd name="T57" fmla="*/ 305 h 1504"/>
                  <a:gd name="T58" fmla="*/ 1086 w 1504"/>
                  <a:gd name="T59" fmla="*/ 1234 h 1504"/>
                  <a:gd name="T60" fmla="*/ 1086 w 1504"/>
                  <a:gd name="T61" fmla="*/ 1234 h 1504"/>
                  <a:gd name="T62" fmla="*/ 1086 w 1504"/>
                  <a:gd name="T63" fmla="*/ 1234 h 15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504" h="1504">
                    <a:moveTo>
                      <a:pt x="1496" y="259"/>
                    </a:moveTo>
                    <a:cubicBezTo>
                      <a:pt x="1490" y="254"/>
                      <a:pt x="1483" y="252"/>
                      <a:pt x="1476" y="253"/>
                    </a:cubicBezTo>
                    <a:cubicBezTo>
                      <a:pt x="1435" y="260"/>
                      <a:pt x="1393" y="263"/>
                      <a:pt x="1352" y="263"/>
                    </a:cubicBezTo>
                    <a:cubicBezTo>
                      <a:pt x="1135" y="263"/>
                      <a:pt x="928" y="173"/>
                      <a:pt x="769" y="8"/>
                    </a:cubicBezTo>
                    <a:cubicBezTo>
                      <a:pt x="765" y="3"/>
                      <a:pt x="759" y="0"/>
                      <a:pt x="752" y="0"/>
                    </a:cubicBezTo>
                    <a:cubicBezTo>
                      <a:pt x="745" y="0"/>
                      <a:pt x="739" y="3"/>
                      <a:pt x="735" y="8"/>
                    </a:cubicBezTo>
                    <a:cubicBezTo>
                      <a:pt x="576" y="173"/>
                      <a:pt x="369" y="263"/>
                      <a:pt x="152" y="263"/>
                    </a:cubicBezTo>
                    <a:cubicBezTo>
                      <a:pt x="111" y="263"/>
                      <a:pt x="69" y="260"/>
                      <a:pt x="28" y="253"/>
                    </a:cubicBezTo>
                    <a:cubicBezTo>
                      <a:pt x="21" y="252"/>
                      <a:pt x="14" y="254"/>
                      <a:pt x="8" y="259"/>
                    </a:cubicBezTo>
                    <a:cubicBezTo>
                      <a:pt x="3" y="264"/>
                      <a:pt x="0" y="271"/>
                      <a:pt x="0" y="278"/>
                    </a:cubicBezTo>
                    <a:cubicBezTo>
                      <a:pt x="9" y="508"/>
                      <a:pt x="54" y="716"/>
                      <a:pt x="132" y="895"/>
                    </a:cubicBezTo>
                    <a:cubicBezTo>
                      <a:pt x="196" y="1039"/>
                      <a:pt x="281" y="1165"/>
                      <a:pt x="386" y="1270"/>
                    </a:cubicBezTo>
                    <a:cubicBezTo>
                      <a:pt x="565" y="1448"/>
                      <a:pt x="738" y="1501"/>
                      <a:pt x="745" y="1503"/>
                    </a:cubicBezTo>
                    <a:cubicBezTo>
                      <a:pt x="747" y="1504"/>
                      <a:pt x="750" y="1504"/>
                      <a:pt x="752" y="1504"/>
                    </a:cubicBezTo>
                    <a:cubicBezTo>
                      <a:pt x="754" y="1504"/>
                      <a:pt x="757" y="1504"/>
                      <a:pt x="759" y="1503"/>
                    </a:cubicBezTo>
                    <a:cubicBezTo>
                      <a:pt x="766" y="1501"/>
                      <a:pt x="939" y="1448"/>
                      <a:pt x="1118" y="1270"/>
                    </a:cubicBezTo>
                    <a:cubicBezTo>
                      <a:pt x="1223" y="1165"/>
                      <a:pt x="1308" y="1039"/>
                      <a:pt x="1372" y="895"/>
                    </a:cubicBezTo>
                    <a:cubicBezTo>
                      <a:pt x="1450" y="716"/>
                      <a:pt x="1495" y="508"/>
                      <a:pt x="1504" y="278"/>
                    </a:cubicBezTo>
                    <a:cubicBezTo>
                      <a:pt x="1504" y="271"/>
                      <a:pt x="1501" y="264"/>
                      <a:pt x="1496" y="259"/>
                    </a:cubicBezTo>
                    <a:close/>
                    <a:moveTo>
                      <a:pt x="1086" y="1234"/>
                    </a:moveTo>
                    <a:cubicBezTo>
                      <a:pt x="935" y="1385"/>
                      <a:pt x="785" y="1443"/>
                      <a:pt x="752" y="1455"/>
                    </a:cubicBezTo>
                    <a:cubicBezTo>
                      <a:pt x="719" y="1444"/>
                      <a:pt x="571" y="1386"/>
                      <a:pt x="420" y="1236"/>
                    </a:cubicBezTo>
                    <a:cubicBezTo>
                      <a:pt x="264" y="1081"/>
                      <a:pt x="75" y="795"/>
                      <a:pt x="49" y="305"/>
                    </a:cubicBezTo>
                    <a:cubicBezTo>
                      <a:pt x="84" y="309"/>
                      <a:pt x="118" y="311"/>
                      <a:pt x="152" y="311"/>
                    </a:cubicBezTo>
                    <a:cubicBezTo>
                      <a:pt x="268" y="311"/>
                      <a:pt x="381" y="287"/>
                      <a:pt x="488" y="239"/>
                    </a:cubicBezTo>
                    <a:cubicBezTo>
                      <a:pt x="586" y="196"/>
                      <a:pt x="674" y="135"/>
                      <a:pt x="752" y="59"/>
                    </a:cubicBezTo>
                    <a:cubicBezTo>
                      <a:pt x="830" y="135"/>
                      <a:pt x="918" y="196"/>
                      <a:pt x="1016" y="239"/>
                    </a:cubicBezTo>
                    <a:cubicBezTo>
                      <a:pt x="1124" y="287"/>
                      <a:pt x="1236" y="311"/>
                      <a:pt x="1352" y="311"/>
                    </a:cubicBezTo>
                    <a:cubicBezTo>
                      <a:pt x="1386" y="311"/>
                      <a:pt x="1420" y="309"/>
                      <a:pt x="1455" y="305"/>
                    </a:cubicBezTo>
                    <a:cubicBezTo>
                      <a:pt x="1429" y="793"/>
                      <a:pt x="1241" y="1079"/>
                      <a:pt x="1086" y="1234"/>
                    </a:cubicBezTo>
                    <a:close/>
                    <a:moveTo>
                      <a:pt x="1086" y="1234"/>
                    </a:moveTo>
                    <a:cubicBezTo>
                      <a:pt x="1086" y="1234"/>
                      <a:pt x="1086" y="1234"/>
                      <a:pt x="1086" y="1234"/>
                    </a:cubicBezTo>
                  </a:path>
                </a:pathLst>
              </a:custGeom>
              <a:solidFill>
                <a:srgbClr val="6185A3"/>
              </a:solidFill>
              <a:ln>
                <a:solidFill>
                  <a:srgbClr val="6185A3"/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06" name="Freeform 202">
                <a:extLst>
                  <a:ext uri="{FF2B5EF4-FFF2-40B4-BE49-F238E27FC236}">
                    <a16:creationId xmlns:a16="http://schemas.microsoft.com/office/drawing/2014/main" xmlns="" id="{081C70CD-0CEF-49F4-84F0-475E9B384B9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284174" y="1997176"/>
                <a:ext cx="416802" cy="470031"/>
              </a:xfrm>
              <a:custGeom>
                <a:avLst/>
                <a:gdLst>
                  <a:gd name="T0" fmla="*/ 629 w 1228"/>
                  <a:gd name="T1" fmla="*/ 8 h 1195"/>
                  <a:gd name="T2" fmla="*/ 599 w 1228"/>
                  <a:gd name="T3" fmla="*/ 8 h 1195"/>
                  <a:gd name="T4" fmla="*/ 25 w 1228"/>
                  <a:gd name="T5" fmla="*/ 219 h 1195"/>
                  <a:gd name="T6" fmla="*/ 7 w 1228"/>
                  <a:gd name="T7" fmla="*/ 227 h 1195"/>
                  <a:gd name="T8" fmla="*/ 1 w 1228"/>
                  <a:gd name="T9" fmla="*/ 246 h 1195"/>
                  <a:gd name="T10" fmla="*/ 108 w 1228"/>
                  <a:gd name="T11" fmla="*/ 663 h 1195"/>
                  <a:gd name="T12" fmla="*/ 328 w 1228"/>
                  <a:gd name="T13" fmla="*/ 997 h 1195"/>
                  <a:gd name="T14" fmla="*/ 604 w 1228"/>
                  <a:gd name="T15" fmla="*/ 1193 h 1195"/>
                  <a:gd name="T16" fmla="*/ 614 w 1228"/>
                  <a:gd name="T17" fmla="*/ 1195 h 1195"/>
                  <a:gd name="T18" fmla="*/ 624 w 1228"/>
                  <a:gd name="T19" fmla="*/ 1193 h 1195"/>
                  <a:gd name="T20" fmla="*/ 865 w 1228"/>
                  <a:gd name="T21" fmla="*/ 1031 h 1195"/>
                  <a:gd name="T22" fmla="*/ 866 w 1228"/>
                  <a:gd name="T23" fmla="*/ 997 h 1195"/>
                  <a:gd name="T24" fmla="*/ 832 w 1228"/>
                  <a:gd name="T25" fmla="*/ 996 h 1195"/>
                  <a:gd name="T26" fmla="*/ 614 w 1228"/>
                  <a:gd name="T27" fmla="*/ 1145 h 1195"/>
                  <a:gd name="T28" fmla="*/ 363 w 1228"/>
                  <a:gd name="T29" fmla="*/ 964 h 1195"/>
                  <a:gd name="T30" fmla="*/ 152 w 1228"/>
                  <a:gd name="T31" fmla="*/ 644 h 1195"/>
                  <a:gd name="T32" fmla="*/ 52 w 1228"/>
                  <a:gd name="T33" fmla="*/ 267 h 1195"/>
                  <a:gd name="T34" fmla="*/ 614 w 1228"/>
                  <a:gd name="T35" fmla="*/ 57 h 1195"/>
                  <a:gd name="T36" fmla="*/ 1176 w 1228"/>
                  <a:gd name="T37" fmla="*/ 267 h 1195"/>
                  <a:gd name="T38" fmla="*/ 1076 w 1228"/>
                  <a:gd name="T39" fmla="*/ 644 h 1195"/>
                  <a:gd name="T40" fmla="*/ 897 w 1228"/>
                  <a:gd name="T41" fmla="*/ 929 h 1195"/>
                  <a:gd name="T42" fmla="*/ 899 w 1228"/>
                  <a:gd name="T43" fmla="*/ 963 h 1195"/>
                  <a:gd name="T44" fmla="*/ 933 w 1228"/>
                  <a:gd name="T45" fmla="*/ 961 h 1195"/>
                  <a:gd name="T46" fmla="*/ 1120 w 1228"/>
                  <a:gd name="T47" fmla="*/ 663 h 1195"/>
                  <a:gd name="T48" fmla="*/ 1227 w 1228"/>
                  <a:gd name="T49" fmla="*/ 246 h 1195"/>
                  <a:gd name="T50" fmla="*/ 1221 w 1228"/>
                  <a:gd name="T51" fmla="*/ 227 h 1195"/>
                  <a:gd name="T52" fmla="*/ 1203 w 1228"/>
                  <a:gd name="T53" fmla="*/ 219 h 1195"/>
                  <a:gd name="T54" fmla="*/ 629 w 1228"/>
                  <a:gd name="T55" fmla="*/ 8 h 1195"/>
                  <a:gd name="T56" fmla="*/ 629 w 1228"/>
                  <a:gd name="T57" fmla="*/ 8 h 1195"/>
                  <a:gd name="T58" fmla="*/ 629 w 1228"/>
                  <a:gd name="T59" fmla="*/ 8 h 11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228" h="1195">
                    <a:moveTo>
                      <a:pt x="629" y="8"/>
                    </a:moveTo>
                    <a:cubicBezTo>
                      <a:pt x="620" y="0"/>
                      <a:pt x="608" y="0"/>
                      <a:pt x="599" y="8"/>
                    </a:cubicBezTo>
                    <a:cubicBezTo>
                      <a:pt x="432" y="144"/>
                      <a:pt x="233" y="217"/>
                      <a:pt x="25" y="219"/>
                    </a:cubicBezTo>
                    <a:cubicBezTo>
                      <a:pt x="18" y="219"/>
                      <a:pt x="11" y="222"/>
                      <a:pt x="7" y="227"/>
                    </a:cubicBezTo>
                    <a:cubicBezTo>
                      <a:pt x="2" y="233"/>
                      <a:pt x="0" y="239"/>
                      <a:pt x="1" y="246"/>
                    </a:cubicBezTo>
                    <a:cubicBezTo>
                      <a:pt x="19" y="399"/>
                      <a:pt x="54" y="539"/>
                      <a:pt x="108" y="663"/>
                    </a:cubicBezTo>
                    <a:cubicBezTo>
                      <a:pt x="163" y="791"/>
                      <a:pt x="237" y="904"/>
                      <a:pt x="328" y="997"/>
                    </a:cubicBezTo>
                    <a:cubicBezTo>
                      <a:pt x="438" y="1110"/>
                      <a:pt x="548" y="1168"/>
                      <a:pt x="604" y="1193"/>
                    </a:cubicBezTo>
                    <a:cubicBezTo>
                      <a:pt x="607" y="1194"/>
                      <a:pt x="611" y="1195"/>
                      <a:pt x="614" y="1195"/>
                    </a:cubicBezTo>
                    <a:cubicBezTo>
                      <a:pt x="617" y="1195"/>
                      <a:pt x="621" y="1194"/>
                      <a:pt x="624" y="1193"/>
                    </a:cubicBezTo>
                    <a:cubicBezTo>
                      <a:pt x="671" y="1172"/>
                      <a:pt x="766" y="1123"/>
                      <a:pt x="865" y="1031"/>
                    </a:cubicBezTo>
                    <a:cubicBezTo>
                      <a:pt x="874" y="1022"/>
                      <a:pt x="875" y="1007"/>
                      <a:pt x="866" y="997"/>
                    </a:cubicBezTo>
                    <a:cubicBezTo>
                      <a:pt x="857" y="988"/>
                      <a:pt x="842" y="987"/>
                      <a:pt x="832" y="996"/>
                    </a:cubicBezTo>
                    <a:cubicBezTo>
                      <a:pt x="745" y="1077"/>
                      <a:pt x="661" y="1123"/>
                      <a:pt x="614" y="1145"/>
                    </a:cubicBezTo>
                    <a:cubicBezTo>
                      <a:pt x="559" y="1119"/>
                      <a:pt x="461" y="1064"/>
                      <a:pt x="363" y="964"/>
                    </a:cubicBezTo>
                    <a:cubicBezTo>
                      <a:pt x="275" y="874"/>
                      <a:pt x="204" y="767"/>
                      <a:pt x="152" y="644"/>
                    </a:cubicBezTo>
                    <a:cubicBezTo>
                      <a:pt x="103" y="531"/>
                      <a:pt x="70" y="405"/>
                      <a:pt x="52" y="267"/>
                    </a:cubicBezTo>
                    <a:cubicBezTo>
                      <a:pt x="255" y="259"/>
                      <a:pt x="449" y="187"/>
                      <a:pt x="614" y="57"/>
                    </a:cubicBezTo>
                    <a:cubicBezTo>
                      <a:pt x="779" y="187"/>
                      <a:pt x="973" y="259"/>
                      <a:pt x="1176" y="267"/>
                    </a:cubicBezTo>
                    <a:cubicBezTo>
                      <a:pt x="1158" y="405"/>
                      <a:pt x="1125" y="531"/>
                      <a:pt x="1076" y="644"/>
                    </a:cubicBezTo>
                    <a:cubicBezTo>
                      <a:pt x="1030" y="751"/>
                      <a:pt x="970" y="847"/>
                      <a:pt x="897" y="929"/>
                    </a:cubicBezTo>
                    <a:cubicBezTo>
                      <a:pt x="889" y="939"/>
                      <a:pt x="890" y="954"/>
                      <a:pt x="899" y="963"/>
                    </a:cubicBezTo>
                    <a:cubicBezTo>
                      <a:pt x="909" y="972"/>
                      <a:pt x="925" y="971"/>
                      <a:pt x="933" y="961"/>
                    </a:cubicBezTo>
                    <a:cubicBezTo>
                      <a:pt x="1009" y="875"/>
                      <a:pt x="1072" y="775"/>
                      <a:pt x="1120" y="663"/>
                    </a:cubicBezTo>
                    <a:cubicBezTo>
                      <a:pt x="1174" y="539"/>
                      <a:pt x="1209" y="399"/>
                      <a:pt x="1227" y="246"/>
                    </a:cubicBezTo>
                    <a:cubicBezTo>
                      <a:pt x="1228" y="239"/>
                      <a:pt x="1226" y="233"/>
                      <a:pt x="1221" y="227"/>
                    </a:cubicBezTo>
                    <a:cubicBezTo>
                      <a:pt x="1217" y="222"/>
                      <a:pt x="1210" y="219"/>
                      <a:pt x="1203" y="219"/>
                    </a:cubicBezTo>
                    <a:cubicBezTo>
                      <a:pt x="995" y="217"/>
                      <a:pt x="796" y="144"/>
                      <a:pt x="629" y="8"/>
                    </a:cubicBezTo>
                    <a:close/>
                    <a:moveTo>
                      <a:pt x="629" y="8"/>
                    </a:moveTo>
                    <a:cubicBezTo>
                      <a:pt x="629" y="8"/>
                      <a:pt x="629" y="8"/>
                      <a:pt x="629" y="8"/>
                    </a:cubicBezTo>
                  </a:path>
                </a:pathLst>
              </a:custGeom>
              <a:solidFill>
                <a:srgbClr val="6185A3"/>
              </a:solidFill>
              <a:ln>
                <a:solidFill>
                  <a:srgbClr val="6185A3"/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sp>
          <p:nvSpPr>
            <p:cNvPr id="483" name="文本框 241">
              <a:extLst>
                <a:ext uri="{FF2B5EF4-FFF2-40B4-BE49-F238E27FC236}">
                  <a16:creationId xmlns:a16="http://schemas.microsoft.com/office/drawing/2014/main" xmlns="" id="{F9A7A67A-82FD-4F73-B7A6-361DE7D8E8D8}"/>
                </a:ext>
              </a:extLst>
            </p:cNvPr>
            <p:cNvSpPr txBox="1"/>
            <p:nvPr/>
          </p:nvSpPr>
          <p:spPr>
            <a:xfrm>
              <a:off x="1904742" y="2509714"/>
              <a:ext cx="89409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</a:t>
              </a:r>
              <a:r>
                <a:rPr lang="zh-CN" altLang="en-US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rotection</a:t>
              </a:r>
              <a:endParaRPr lang="en-US" altLang="zh-CN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484" name="组合 242">
              <a:extLst>
                <a:ext uri="{FF2B5EF4-FFF2-40B4-BE49-F238E27FC236}">
                  <a16:creationId xmlns:a16="http://schemas.microsoft.com/office/drawing/2014/main" xmlns="" id="{3B0F3828-D6AF-4762-A3D9-979451E19E89}"/>
                </a:ext>
              </a:extLst>
            </p:cNvPr>
            <p:cNvGrpSpPr/>
            <p:nvPr/>
          </p:nvGrpSpPr>
          <p:grpSpPr>
            <a:xfrm>
              <a:off x="5548899" y="2033202"/>
              <a:ext cx="658026" cy="473017"/>
              <a:chOff x="8066185" y="3217583"/>
              <a:chExt cx="1212487" cy="906909"/>
            </a:xfrm>
          </p:grpSpPr>
          <p:sp>
            <p:nvSpPr>
              <p:cNvPr id="496" name="Freeform: Shape 319">
                <a:extLst>
                  <a:ext uri="{FF2B5EF4-FFF2-40B4-BE49-F238E27FC236}">
                    <a16:creationId xmlns:a16="http://schemas.microsoft.com/office/drawing/2014/main" xmlns="" id="{CF801FC7-E38E-423D-85AE-A1E109A702FC}"/>
                  </a:ext>
                </a:extLst>
              </p:cNvPr>
              <p:cNvSpPr/>
              <p:nvPr/>
            </p:nvSpPr>
            <p:spPr>
              <a:xfrm flipH="1">
                <a:off x="8277337" y="3499364"/>
                <a:ext cx="644382" cy="423362"/>
              </a:xfrm>
              <a:custGeom>
                <a:avLst/>
                <a:gdLst>
                  <a:gd name="connsiteX0" fmla="*/ 35718 w 492918"/>
                  <a:gd name="connsiteY0" fmla="*/ 269081 h 323850"/>
                  <a:gd name="connsiteX1" fmla="*/ 347662 w 492918"/>
                  <a:gd name="connsiteY1" fmla="*/ 266700 h 323850"/>
                  <a:gd name="connsiteX2" fmla="*/ 359568 w 492918"/>
                  <a:gd name="connsiteY2" fmla="*/ 302419 h 323850"/>
                  <a:gd name="connsiteX3" fmla="*/ 397668 w 492918"/>
                  <a:gd name="connsiteY3" fmla="*/ 323850 h 323850"/>
                  <a:gd name="connsiteX4" fmla="*/ 433387 w 492918"/>
                  <a:gd name="connsiteY4" fmla="*/ 323850 h 323850"/>
                  <a:gd name="connsiteX5" fmla="*/ 438150 w 492918"/>
                  <a:gd name="connsiteY5" fmla="*/ 273844 h 323850"/>
                  <a:gd name="connsiteX6" fmla="*/ 466725 w 492918"/>
                  <a:gd name="connsiteY6" fmla="*/ 259556 h 323850"/>
                  <a:gd name="connsiteX7" fmla="*/ 490537 w 492918"/>
                  <a:gd name="connsiteY7" fmla="*/ 235744 h 323850"/>
                  <a:gd name="connsiteX8" fmla="*/ 492918 w 492918"/>
                  <a:gd name="connsiteY8" fmla="*/ 207169 h 323850"/>
                  <a:gd name="connsiteX9" fmla="*/ 485775 w 492918"/>
                  <a:gd name="connsiteY9" fmla="*/ 169069 h 323850"/>
                  <a:gd name="connsiteX10" fmla="*/ 459581 w 492918"/>
                  <a:gd name="connsiteY10" fmla="*/ 152400 h 323850"/>
                  <a:gd name="connsiteX11" fmla="*/ 442912 w 492918"/>
                  <a:gd name="connsiteY11" fmla="*/ 119063 h 323850"/>
                  <a:gd name="connsiteX12" fmla="*/ 421481 w 492918"/>
                  <a:gd name="connsiteY12" fmla="*/ 88106 h 323850"/>
                  <a:gd name="connsiteX13" fmla="*/ 383381 w 492918"/>
                  <a:gd name="connsiteY13" fmla="*/ 85725 h 323850"/>
                  <a:gd name="connsiteX14" fmla="*/ 366712 w 492918"/>
                  <a:gd name="connsiteY14" fmla="*/ 61913 h 323850"/>
                  <a:gd name="connsiteX15" fmla="*/ 347662 w 492918"/>
                  <a:gd name="connsiteY15" fmla="*/ 40481 h 323850"/>
                  <a:gd name="connsiteX16" fmla="*/ 330993 w 492918"/>
                  <a:gd name="connsiteY16" fmla="*/ 28575 h 323850"/>
                  <a:gd name="connsiteX17" fmla="*/ 290512 w 492918"/>
                  <a:gd name="connsiteY17" fmla="*/ 38100 h 323850"/>
                  <a:gd name="connsiteX18" fmla="*/ 261937 w 492918"/>
                  <a:gd name="connsiteY18" fmla="*/ 16669 h 323850"/>
                  <a:gd name="connsiteX19" fmla="*/ 242887 w 492918"/>
                  <a:gd name="connsiteY19" fmla="*/ 0 h 323850"/>
                  <a:gd name="connsiteX20" fmla="*/ 214312 w 492918"/>
                  <a:gd name="connsiteY20" fmla="*/ 7144 h 323850"/>
                  <a:gd name="connsiteX21" fmla="*/ 185737 w 492918"/>
                  <a:gd name="connsiteY21" fmla="*/ 30956 h 323850"/>
                  <a:gd name="connsiteX22" fmla="*/ 169068 w 492918"/>
                  <a:gd name="connsiteY22" fmla="*/ 38100 h 323850"/>
                  <a:gd name="connsiteX23" fmla="*/ 145256 w 492918"/>
                  <a:gd name="connsiteY23" fmla="*/ 33338 h 323850"/>
                  <a:gd name="connsiteX24" fmla="*/ 128587 w 492918"/>
                  <a:gd name="connsiteY24" fmla="*/ 30956 h 323850"/>
                  <a:gd name="connsiteX25" fmla="*/ 104775 w 492918"/>
                  <a:gd name="connsiteY25" fmla="*/ 57150 h 323850"/>
                  <a:gd name="connsiteX26" fmla="*/ 97631 w 492918"/>
                  <a:gd name="connsiteY26" fmla="*/ 80963 h 323850"/>
                  <a:gd name="connsiteX27" fmla="*/ 66675 w 492918"/>
                  <a:gd name="connsiteY27" fmla="*/ 92869 h 323850"/>
                  <a:gd name="connsiteX28" fmla="*/ 47625 w 492918"/>
                  <a:gd name="connsiteY28" fmla="*/ 111919 h 323850"/>
                  <a:gd name="connsiteX29" fmla="*/ 38100 w 492918"/>
                  <a:gd name="connsiteY29" fmla="*/ 130969 h 323850"/>
                  <a:gd name="connsiteX30" fmla="*/ 38100 w 492918"/>
                  <a:gd name="connsiteY30" fmla="*/ 152400 h 323850"/>
                  <a:gd name="connsiteX31" fmla="*/ 14287 w 492918"/>
                  <a:gd name="connsiteY31" fmla="*/ 169069 h 323850"/>
                  <a:gd name="connsiteX32" fmla="*/ 0 w 492918"/>
                  <a:gd name="connsiteY32" fmla="*/ 200025 h 323850"/>
                  <a:gd name="connsiteX33" fmla="*/ 35718 w 492918"/>
                  <a:gd name="connsiteY33" fmla="*/ 269081 h 323850"/>
                  <a:gd name="connsiteX0" fmla="*/ 35718 w 492918"/>
                  <a:gd name="connsiteY0" fmla="*/ 269081 h 323850"/>
                  <a:gd name="connsiteX1" fmla="*/ 347662 w 492918"/>
                  <a:gd name="connsiteY1" fmla="*/ 266700 h 323850"/>
                  <a:gd name="connsiteX2" fmla="*/ 359568 w 492918"/>
                  <a:gd name="connsiteY2" fmla="*/ 302419 h 323850"/>
                  <a:gd name="connsiteX3" fmla="*/ 397668 w 492918"/>
                  <a:gd name="connsiteY3" fmla="*/ 323850 h 323850"/>
                  <a:gd name="connsiteX4" fmla="*/ 433387 w 492918"/>
                  <a:gd name="connsiteY4" fmla="*/ 323850 h 323850"/>
                  <a:gd name="connsiteX5" fmla="*/ 438150 w 492918"/>
                  <a:gd name="connsiteY5" fmla="*/ 273844 h 323850"/>
                  <a:gd name="connsiteX6" fmla="*/ 466725 w 492918"/>
                  <a:gd name="connsiteY6" fmla="*/ 259556 h 323850"/>
                  <a:gd name="connsiteX7" fmla="*/ 490537 w 492918"/>
                  <a:gd name="connsiteY7" fmla="*/ 235744 h 323850"/>
                  <a:gd name="connsiteX8" fmla="*/ 492918 w 492918"/>
                  <a:gd name="connsiteY8" fmla="*/ 207169 h 323850"/>
                  <a:gd name="connsiteX9" fmla="*/ 485775 w 492918"/>
                  <a:gd name="connsiteY9" fmla="*/ 169069 h 323850"/>
                  <a:gd name="connsiteX10" fmla="*/ 459581 w 492918"/>
                  <a:gd name="connsiteY10" fmla="*/ 152400 h 323850"/>
                  <a:gd name="connsiteX11" fmla="*/ 442912 w 492918"/>
                  <a:gd name="connsiteY11" fmla="*/ 119063 h 323850"/>
                  <a:gd name="connsiteX12" fmla="*/ 421481 w 492918"/>
                  <a:gd name="connsiteY12" fmla="*/ 88106 h 323850"/>
                  <a:gd name="connsiteX13" fmla="*/ 383381 w 492918"/>
                  <a:gd name="connsiteY13" fmla="*/ 85725 h 323850"/>
                  <a:gd name="connsiteX14" fmla="*/ 366712 w 492918"/>
                  <a:gd name="connsiteY14" fmla="*/ 61913 h 323850"/>
                  <a:gd name="connsiteX15" fmla="*/ 347662 w 492918"/>
                  <a:gd name="connsiteY15" fmla="*/ 40481 h 323850"/>
                  <a:gd name="connsiteX16" fmla="*/ 330993 w 492918"/>
                  <a:gd name="connsiteY16" fmla="*/ 28575 h 323850"/>
                  <a:gd name="connsiteX17" fmla="*/ 290512 w 492918"/>
                  <a:gd name="connsiteY17" fmla="*/ 38100 h 323850"/>
                  <a:gd name="connsiteX18" fmla="*/ 261937 w 492918"/>
                  <a:gd name="connsiteY18" fmla="*/ 16669 h 323850"/>
                  <a:gd name="connsiteX19" fmla="*/ 242887 w 492918"/>
                  <a:gd name="connsiteY19" fmla="*/ 0 h 323850"/>
                  <a:gd name="connsiteX20" fmla="*/ 214312 w 492918"/>
                  <a:gd name="connsiteY20" fmla="*/ 7144 h 323850"/>
                  <a:gd name="connsiteX21" fmla="*/ 185737 w 492918"/>
                  <a:gd name="connsiteY21" fmla="*/ 30956 h 323850"/>
                  <a:gd name="connsiteX22" fmla="*/ 169068 w 492918"/>
                  <a:gd name="connsiteY22" fmla="*/ 38100 h 323850"/>
                  <a:gd name="connsiteX23" fmla="*/ 145256 w 492918"/>
                  <a:gd name="connsiteY23" fmla="*/ 33338 h 323850"/>
                  <a:gd name="connsiteX24" fmla="*/ 128587 w 492918"/>
                  <a:gd name="connsiteY24" fmla="*/ 30956 h 323850"/>
                  <a:gd name="connsiteX25" fmla="*/ 104775 w 492918"/>
                  <a:gd name="connsiteY25" fmla="*/ 57150 h 323850"/>
                  <a:gd name="connsiteX26" fmla="*/ 97631 w 492918"/>
                  <a:gd name="connsiteY26" fmla="*/ 80963 h 323850"/>
                  <a:gd name="connsiteX27" fmla="*/ 66675 w 492918"/>
                  <a:gd name="connsiteY27" fmla="*/ 92869 h 323850"/>
                  <a:gd name="connsiteX28" fmla="*/ 47625 w 492918"/>
                  <a:gd name="connsiteY28" fmla="*/ 111919 h 323850"/>
                  <a:gd name="connsiteX29" fmla="*/ 38100 w 492918"/>
                  <a:gd name="connsiteY29" fmla="*/ 130969 h 323850"/>
                  <a:gd name="connsiteX30" fmla="*/ 38100 w 492918"/>
                  <a:gd name="connsiteY30" fmla="*/ 152400 h 323850"/>
                  <a:gd name="connsiteX31" fmla="*/ 14287 w 492918"/>
                  <a:gd name="connsiteY31" fmla="*/ 169069 h 323850"/>
                  <a:gd name="connsiteX32" fmla="*/ 0 w 492918"/>
                  <a:gd name="connsiteY32" fmla="*/ 200025 h 323850"/>
                  <a:gd name="connsiteX33" fmla="*/ 35718 w 492918"/>
                  <a:gd name="connsiteY33" fmla="*/ 269081 h 323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492918" h="323850">
                    <a:moveTo>
                      <a:pt x="35718" y="269081"/>
                    </a:moveTo>
                    <a:lnTo>
                      <a:pt x="347662" y="266700"/>
                    </a:lnTo>
                    <a:lnTo>
                      <a:pt x="359568" y="302419"/>
                    </a:lnTo>
                    <a:lnTo>
                      <a:pt x="397668" y="323850"/>
                    </a:lnTo>
                    <a:lnTo>
                      <a:pt x="433387" y="323850"/>
                    </a:lnTo>
                    <a:lnTo>
                      <a:pt x="438150" y="273844"/>
                    </a:lnTo>
                    <a:lnTo>
                      <a:pt x="466725" y="259556"/>
                    </a:lnTo>
                    <a:lnTo>
                      <a:pt x="490537" y="235744"/>
                    </a:lnTo>
                    <a:lnTo>
                      <a:pt x="492918" y="207169"/>
                    </a:lnTo>
                    <a:lnTo>
                      <a:pt x="485775" y="169069"/>
                    </a:lnTo>
                    <a:lnTo>
                      <a:pt x="459581" y="152400"/>
                    </a:lnTo>
                    <a:lnTo>
                      <a:pt x="442912" y="119063"/>
                    </a:lnTo>
                    <a:lnTo>
                      <a:pt x="421481" y="88106"/>
                    </a:lnTo>
                    <a:lnTo>
                      <a:pt x="383381" y="85725"/>
                    </a:lnTo>
                    <a:lnTo>
                      <a:pt x="366712" y="61913"/>
                    </a:lnTo>
                    <a:lnTo>
                      <a:pt x="347662" y="40481"/>
                    </a:lnTo>
                    <a:lnTo>
                      <a:pt x="330993" y="28575"/>
                    </a:lnTo>
                    <a:lnTo>
                      <a:pt x="290512" y="38100"/>
                    </a:lnTo>
                    <a:lnTo>
                      <a:pt x="261937" y="16669"/>
                    </a:lnTo>
                    <a:lnTo>
                      <a:pt x="242887" y="0"/>
                    </a:lnTo>
                    <a:lnTo>
                      <a:pt x="214312" y="7144"/>
                    </a:lnTo>
                    <a:lnTo>
                      <a:pt x="185737" y="30956"/>
                    </a:lnTo>
                    <a:lnTo>
                      <a:pt x="169068" y="38100"/>
                    </a:lnTo>
                    <a:lnTo>
                      <a:pt x="145256" y="33338"/>
                    </a:lnTo>
                    <a:lnTo>
                      <a:pt x="128587" y="30956"/>
                    </a:lnTo>
                    <a:lnTo>
                      <a:pt x="104775" y="57150"/>
                    </a:lnTo>
                    <a:lnTo>
                      <a:pt x="97631" y="80963"/>
                    </a:lnTo>
                    <a:lnTo>
                      <a:pt x="66675" y="92869"/>
                    </a:lnTo>
                    <a:lnTo>
                      <a:pt x="47625" y="111919"/>
                    </a:lnTo>
                    <a:lnTo>
                      <a:pt x="38100" y="130969"/>
                    </a:lnTo>
                    <a:lnTo>
                      <a:pt x="38100" y="152400"/>
                    </a:lnTo>
                    <a:lnTo>
                      <a:pt x="14287" y="169069"/>
                    </a:lnTo>
                    <a:lnTo>
                      <a:pt x="0" y="200025"/>
                    </a:lnTo>
                    <a:cubicBezTo>
                      <a:pt x="11906" y="223044"/>
                      <a:pt x="-2382" y="243681"/>
                      <a:pt x="35718" y="269081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25400" cap="rnd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497" name="Freeform: Shape 318">
                <a:extLst>
                  <a:ext uri="{FF2B5EF4-FFF2-40B4-BE49-F238E27FC236}">
                    <a16:creationId xmlns:a16="http://schemas.microsoft.com/office/drawing/2014/main" xmlns="" id="{8CB05562-4C1B-43A0-B88D-ECD90A8BCE2B}"/>
                  </a:ext>
                </a:extLst>
              </p:cNvPr>
              <p:cNvSpPr/>
              <p:nvPr/>
            </p:nvSpPr>
            <p:spPr>
              <a:xfrm>
                <a:off x="8634290" y="3352018"/>
                <a:ext cx="644382" cy="423362"/>
              </a:xfrm>
              <a:custGeom>
                <a:avLst/>
                <a:gdLst>
                  <a:gd name="connsiteX0" fmla="*/ 35718 w 492918"/>
                  <a:gd name="connsiteY0" fmla="*/ 269081 h 323850"/>
                  <a:gd name="connsiteX1" fmla="*/ 347662 w 492918"/>
                  <a:gd name="connsiteY1" fmla="*/ 266700 h 323850"/>
                  <a:gd name="connsiteX2" fmla="*/ 359568 w 492918"/>
                  <a:gd name="connsiteY2" fmla="*/ 302419 h 323850"/>
                  <a:gd name="connsiteX3" fmla="*/ 397668 w 492918"/>
                  <a:gd name="connsiteY3" fmla="*/ 323850 h 323850"/>
                  <a:gd name="connsiteX4" fmla="*/ 433387 w 492918"/>
                  <a:gd name="connsiteY4" fmla="*/ 323850 h 323850"/>
                  <a:gd name="connsiteX5" fmla="*/ 438150 w 492918"/>
                  <a:gd name="connsiteY5" fmla="*/ 273844 h 323850"/>
                  <a:gd name="connsiteX6" fmla="*/ 466725 w 492918"/>
                  <a:gd name="connsiteY6" fmla="*/ 259556 h 323850"/>
                  <a:gd name="connsiteX7" fmla="*/ 490537 w 492918"/>
                  <a:gd name="connsiteY7" fmla="*/ 235744 h 323850"/>
                  <a:gd name="connsiteX8" fmla="*/ 492918 w 492918"/>
                  <a:gd name="connsiteY8" fmla="*/ 207169 h 323850"/>
                  <a:gd name="connsiteX9" fmla="*/ 485775 w 492918"/>
                  <a:gd name="connsiteY9" fmla="*/ 169069 h 323850"/>
                  <a:gd name="connsiteX10" fmla="*/ 459581 w 492918"/>
                  <a:gd name="connsiteY10" fmla="*/ 152400 h 323850"/>
                  <a:gd name="connsiteX11" fmla="*/ 442912 w 492918"/>
                  <a:gd name="connsiteY11" fmla="*/ 119063 h 323850"/>
                  <a:gd name="connsiteX12" fmla="*/ 421481 w 492918"/>
                  <a:gd name="connsiteY12" fmla="*/ 88106 h 323850"/>
                  <a:gd name="connsiteX13" fmla="*/ 383381 w 492918"/>
                  <a:gd name="connsiteY13" fmla="*/ 85725 h 323850"/>
                  <a:gd name="connsiteX14" fmla="*/ 366712 w 492918"/>
                  <a:gd name="connsiteY14" fmla="*/ 61913 h 323850"/>
                  <a:gd name="connsiteX15" fmla="*/ 347662 w 492918"/>
                  <a:gd name="connsiteY15" fmla="*/ 40481 h 323850"/>
                  <a:gd name="connsiteX16" fmla="*/ 330993 w 492918"/>
                  <a:gd name="connsiteY16" fmla="*/ 28575 h 323850"/>
                  <a:gd name="connsiteX17" fmla="*/ 290512 w 492918"/>
                  <a:gd name="connsiteY17" fmla="*/ 38100 h 323850"/>
                  <a:gd name="connsiteX18" fmla="*/ 261937 w 492918"/>
                  <a:gd name="connsiteY18" fmla="*/ 16669 h 323850"/>
                  <a:gd name="connsiteX19" fmla="*/ 242887 w 492918"/>
                  <a:gd name="connsiteY19" fmla="*/ 0 h 323850"/>
                  <a:gd name="connsiteX20" fmla="*/ 214312 w 492918"/>
                  <a:gd name="connsiteY20" fmla="*/ 7144 h 323850"/>
                  <a:gd name="connsiteX21" fmla="*/ 185737 w 492918"/>
                  <a:gd name="connsiteY21" fmla="*/ 30956 h 323850"/>
                  <a:gd name="connsiteX22" fmla="*/ 169068 w 492918"/>
                  <a:gd name="connsiteY22" fmla="*/ 38100 h 323850"/>
                  <a:gd name="connsiteX23" fmla="*/ 145256 w 492918"/>
                  <a:gd name="connsiteY23" fmla="*/ 33338 h 323850"/>
                  <a:gd name="connsiteX24" fmla="*/ 128587 w 492918"/>
                  <a:gd name="connsiteY24" fmla="*/ 30956 h 323850"/>
                  <a:gd name="connsiteX25" fmla="*/ 104775 w 492918"/>
                  <a:gd name="connsiteY25" fmla="*/ 57150 h 323850"/>
                  <a:gd name="connsiteX26" fmla="*/ 97631 w 492918"/>
                  <a:gd name="connsiteY26" fmla="*/ 80963 h 323850"/>
                  <a:gd name="connsiteX27" fmla="*/ 66675 w 492918"/>
                  <a:gd name="connsiteY27" fmla="*/ 92869 h 323850"/>
                  <a:gd name="connsiteX28" fmla="*/ 47625 w 492918"/>
                  <a:gd name="connsiteY28" fmla="*/ 111919 h 323850"/>
                  <a:gd name="connsiteX29" fmla="*/ 38100 w 492918"/>
                  <a:gd name="connsiteY29" fmla="*/ 130969 h 323850"/>
                  <a:gd name="connsiteX30" fmla="*/ 38100 w 492918"/>
                  <a:gd name="connsiteY30" fmla="*/ 152400 h 323850"/>
                  <a:gd name="connsiteX31" fmla="*/ 14287 w 492918"/>
                  <a:gd name="connsiteY31" fmla="*/ 169069 h 323850"/>
                  <a:gd name="connsiteX32" fmla="*/ 0 w 492918"/>
                  <a:gd name="connsiteY32" fmla="*/ 200025 h 323850"/>
                  <a:gd name="connsiteX33" fmla="*/ 35718 w 492918"/>
                  <a:gd name="connsiteY33" fmla="*/ 269081 h 323850"/>
                  <a:gd name="connsiteX0" fmla="*/ 35718 w 492918"/>
                  <a:gd name="connsiteY0" fmla="*/ 269081 h 323850"/>
                  <a:gd name="connsiteX1" fmla="*/ 347662 w 492918"/>
                  <a:gd name="connsiteY1" fmla="*/ 266700 h 323850"/>
                  <a:gd name="connsiteX2" fmla="*/ 359568 w 492918"/>
                  <a:gd name="connsiteY2" fmla="*/ 302419 h 323850"/>
                  <a:gd name="connsiteX3" fmla="*/ 397668 w 492918"/>
                  <a:gd name="connsiteY3" fmla="*/ 323850 h 323850"/>
                  <a:gd name="connsiteX4" fmla="*/ 433387 w 492918"/>
                  <a:gd name="connsiteY4" fmla="*/ 323850 h 323850"/>
                  <a:gd name="connsiteX5" fmla="*/ 438150 w 492918"/>
                  <a:gd name="connsiteY5" fmla="*/ 273844 h 323850"/>
                  <a:gd name="connsiteX6" fmla="*/ 466725 w 492918"/>
                  <a:gd name="connsiteY6" fmla="*/ 259556 h 323850"/>
                  <a:gd name="connsiteX7" fmla="*/ 490537 w 492918"/>
                  <a:gd name="connsiteY7" fmla="*/ 235744 h 323850"/>
                  <a:gd name="connsiteX8" fmla="*/ 492918 w 492918"/>
                  <a:gd name="connsiteY8" fmla="*/ 207169 h 323850"/>
                  <a:gd name="connsiteX9" fmla="*/ 485775 w 492918"/>
                  <a:gd name="connsiteY9" fmla="*/ 169069 h 323850"/>
                  <a:gd name="connsiteX10" fmla="*/ 459581 w 492918"/>
                  <a:gd name="connsiteY10" fmla="*/ 152400 h 323850"/>
                  <a:gd name="connsiteX11" fmla="*/ 442912 w 492918"/>
                  <a:gd name="connsiteY11" fmla="*/ 119063 h 323850"/>
                  <a:gd name="connsiteX12" fmla="*/ 421481 w 492918"/>
                  <a:gd name="connsiteY12" fmla="*/ 88106 h 323850"/>
                  <a:gd name="connsiteX13" fmla="*/ 383381 w 492918"/>
                  <a:gd name="connsiteY13" fmla="*/ 85725 h 323850"/>
                  <a:gd name="connsiteX14" fmla="*/ 366712 w 492918"/>
                  <a:gd name="connsiteY14" fmla="*/ 61913 h 323850"/>
                  <a:gd name="connsiteX15" fmla="*/ 347662 w 492918"/>
                  <a:gd name="connsiteY15" fmla="*/ 40481 h 323850"/>
                  <a:gd name="connsiteX16" fmla="*/ 330993 w 492918"/>
                  <a:gd name="connsiteY16" fmla="*/ 28575 h 323850"/>
                  <a:gd name="connsiteX17" fmla="*/ 290512 w 492918"/>
                  <a:gd name="connsiteY17" fmla="*/ 38100 h 323850"/>
                  <a:gd name="connsiteX18" fmla="*/ 261937 w 492918"/>
                  <a:gd name="connsiteY18" fmla="*/ 16669 h 323850"/>
                  <a:gd name="connsiteX19" fmla="*/ 242887 w 492918"/>
                  <a:gd name="connsiteY19" fmla="*/ 0 h 323850"/>
                  <a:gd name="connsiteX20" fmla="*/ 214312 w 492918"/>
                  <a:gd name="connsiteY20" fmla="*/ 7144 h 323850"/>
                  <a:gd name="connsiteX21" fmla="*/ 185737 w 492918"/>
                  <a:gd name="connsiteY21" fmla="*/ 30956 h 323850"/>
                  <a:gd name="connsiteX22" fmla="*/ 169068 w 492918"/>
                  <a:gd name="connsiteY22" fmla="*/ 38100 h 323850"/>
                  <a:gd name="connsiteX23" fmla="*/ 145256 w 492918"/>
                  <a:gd name="connsiteY23" fmla="*/ 33338 h 323850"/>
                  <a:gd name="connsiteX24" fmla="*/ 128587 w 492918"/>
                  <a:gd name="connsiteY24" fmla="*/ 30956 h 323850"/>
                  <a:gd name="connsiteX25" fmla="*/ 104775 w 492918"/>
                  <a:gd name="connsiteY25" fmla="*/ 57150 h 323850"/>
                  <a:gd name="connsiteX26" fmla="*/ 97631 w 492918"/>
                  <a:gd name="connsiteY26" fmla="*/ 80963 h 323850"/>
                  <a:gd name="connsiteX27" fmla="*/ 66675 w 492918"/>
                  <a:gd name="connsiteY27" fmla="*/ 92869 h 323850"/>
                  <a:gd name="connsiteX28" fmla="*/ 47625 w 492918"/>
                  <a:gd name="connsiteY28" fmla="*/ 111919 h 323850"/>
                  <a:gd name="connsiteX29" fmla="*/ 38100 w 492918"/>
                  <a:gd name="connsiteY29" fmla="*/ 130969 h 323850"/>
                  <a:gd name="connsiteX30" fmla="*/ 38100 w 492918"/>
                  <a:gd name="connsiteY30" fmla="*/ 152400 h 323850"/>
                  <a:gd name="connsiteX31" fmla="*/ 14287 w 492918"/>
                  <a:gd name="connsiteY31" fmla="*/ 169069 h 323850"/>
                  <a:gd name="connsiteX32" fmla="*/ 0 w 492918"/>
                  <a:gd name="connsiteY32" fmla="*/ 200025 h 323850"/>
                  <a:gd name="connsiteX33" fmla="*/ 35718 w 492918"/>
                  <a:gd name="connsiteY33" fmla="*/ 269081 h 323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492918" h="323850">
                    <a:moveTo>
                      <a:pt x="35718" y="269081"/>
                    </a:moveTo>
                    <a:lnTo>
                      <a:pt x="347662" y="266700"/>
                    </a:lnTo>
                    <a:lnTo>
                      <a:pt x="359568" y="302419"/>
                    </a:lnTo>
                    <a:lnTo>
                      <a:pt x="397668" y="323850"/>
                    </a:lnTo>
                    <a:lnTo>
                      <a:pt x="433387" y="323850"/>
                    </a:lnTo>
                    <a:lnTo>
                      <a:pt x="438150" y="273844"/>
                    </a:lnTo>
                    <a:lnTo>
                      <a:pt x="466725" y="259556"/>
                    </a:lnTo>
                    <a:lnTo>
                      <a:pt x="490537" y="235744"/>
                    </a:lnTo>
                    <a:lnTo>
                      <a:pt x="492918" y="207169"/>
                    </a:lnTo>
                    <a:lnTo>
                      <a:pt x="485775" y="169069"/>
                    </a:lnTo>
                    <a:lnTo>
                      <a:pt x="459581" y="152400"/>
                    </a:lnTo>
                    <a:lnTo>
                      <a:pt x="442912" y="119063"/>
                    </a:lnTo>
                    <a:lnTo>
                      <a:pt x="421481" y="88106"/>
                    </a:lnTo>
                    <a:lnTo>
                      <a:pt x="383381" y="85725"/>
                    </a:lnTo>
                    <a:lnTo>
                      <a:pt x="366712" y="61913"/>
                    </a:lnTo>
                    <a:lnTo>
                      <a:pt x="347662" y="40481"/>
                    </a:lnTo>
                    <a:lnTo>
                      <a:pt x="330993" y="28575"/>
                    </a:lnTo>
                    <a:lnTo>
                      <a:pt x="290512" y="38100"/>
                    </a:lnTo>
                    <a:lnTo>
                      <a:pt x="261937" y="16669"/>
                    </a:lnTo>
                    <a:lnTo>
                      <a:pt x="242887" y="0"/>
                    </a:lnTo>
                    <a:lnTo>
                      <a:pt x="214312" y="7144"/>
                    </a:lnTo>
                    <a:lnTo>
                      <a:pt x="185737" y="30956"/>
                    </a:lnTo>
                    <a:lnTo>
                      <a:pt x="169068" y="38100"/>
                    </a:lnTo>
                    <a:lnTo>
                      <a:pt x="145256" y="33338"/>
                    </a:lnTo>
                    <a:lnTo>
                      <a:pt x="128587" y="30956"/>
                    </a:lnTo>
                    <a:lnTo>
                      <a:pt x="104775" y="57150"/>
                    </a:lnTo>
                    <a:lnTo>
                      <a:pt x="97631" y="80963"/>
                    </a:lnTo>
                    <a:lnTo>
                      <a:pt x="66675" y="92869"/>
                    </a:lnTo>
                    <a:lnTo>
                      <a:pt x="47625" y="111919"/>
                    </a:lnTo>
                    <a:lnTo>
                      <a:pt x="38100" y="130969"/>
                    </a:lnTo>
                    <a:lnTo>
                      <a:pt x="38100" y="152400"/>
                    </a:lnTo>
                    <a:lnTo>
                      <a:pt x="14287" y="169069"/>
                    </a:lnTo>
                    <a:lnTo>
                      <a:pt x="0" y="200025"/>
                    </a:lnTo>
                    <a:cubicBezTo>
                      <a:pt x="11906" y="223044"/>
                      <a:pt x="-2382" y="243681"/>
                      <a:pt x="35718" y="269081"/>
                    </a:cubicBezTo>
                    <a:close/>
                  </a:path>
                </a:pathLst>
              </a:custGeom>
              <a:solidFill>
                <a:schemeClr val="bg1"/>
              </a:solidFill>
              <a:ln w="25400" cap="rnd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498" name="Freeform 276">
                <a:extLst>
                  <a:ext uri="{FF2B5EF4-FFF2-40B4-BE49-F238E27FC236}">
                    <a16:creationId xmlns:a16="http://schemas.microsoft.com/office/drawing/2014/main" xmlns="" id="{C0AC3AD4-45D1-4FE0-B4F4-15D1816E12F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066185" y="3217583"/>
                <a:ext cx="1039728" cy="906909"/>
              </a:xfrm>
              <a:custGeom>
                <a:avLst/>
                <a:gdLst>
                  <a:gd name="T0" fmla="*/ 153 w 179"/>
                  <a:gd name="T1" fmla="*/ 42 h 157"/>
                  <a:gd name="T2" fmla="*/ 118 w 179"/>
                  <a:gd name="T3" fmla="*/ 22 h 157"/>
                  <a:gd name="T4" fmla="*/ 102 w 179"/>
                  <a:gd name="T5" fmla="*/ 16 h 157"/>
                  <a:gd name="T6" fmla="*/ 10 w 179"/>
                  <a:gd name="T7" fmla="*/ 16 h 157"/>
                  <a:gd name="T8" fmla="*/ 1 w 179"/>
                  <a:gd name="T9" fmla="*/ 53 h 157"/>
                  <a:gd name="T10" fmla="*/ 15 w 179"/>
                  <a:gd name="T11" fmla="*/ 63 h 157"/>
                  <a:gd name="T12" fmla="*/ 16 w 179"/>
                  <a:gd name="T13" fmla="*/ 53 h 157"/>
                  <a:gd name="T14" fmla="*/ 86 w 179"/>
                  <a:gd name="T15" fmla="*/ 6 h 157"/>
                  <a:gd name="T16" fmla="*/ 83 w 179"/>
                  <a:gd name="T17" fmla="*/ 42 h 157"/>
                  <a:gd name="T18" fmla="*/ 47 w 179"/>
                  <a:gd name="T19" fmla="*/ 55 h 157"/>
                  <a:gd name="T20" fmla="*/ 10 w 179"/>
                  <a:gd name="T21" fmla="*/ 83 h 157"/>
                  <a:gd name="T22" fmla="*/ 13 w 179"/>
                  <a:gd name="T23" fmla="*/ 115 h 157"/>
                  <a:gd name="T24" fmla="*/ 22 w 179"/>
                  <a:gd name="T25" fmla="*/ 128 h 157"/>
                  <a:gd name="T26" fmla="*/ 51 w 179"/>
                  <a:gd name="T27" fmla="*/ 141 h 157"/>
                  <a:gd name="T28" fmla="*/ 138 w 179"/>
                  <a:gd name="T29" fmla="*/ 141 h 157"/>
                  <a:gd name="T30" fmla="*/ 146 w 179"/>
                  <a:gd name="T31" fmla="*/ 107 h 157"/>
                  <a:gd name="T32" fmla="*/ 123 w 179"/>
                  <a:gd name="T33" fmla="*/ 107 h 157"/>
                  <a:gd name="T34" fmla="*/ 131 w 179"/>
                  <a:gd name="T35" fmla="*/ 141 h 157"/>
                  <a:gd name="T36" fmla="*/ 58 w 179"/>
                  <a:gd name="T37" fmla="*/ 141 h 157"/>
                  <a:gd name="T38" fmla="*/ 118 w 179"/>
                  <a:gd name="T39" fmla="*/ 99 h 157"/>
                  <a:gd name="T40" fmla="*/ 157 w 179"/>
                  <a:gd name="T41" fmla="*/ 102 h 157"/>
                  <a:gd name="T42" fmla="*/ 166 w 179"/>
                  <a:gd name="T43" fmla="*/ 89 h 157"/>
                  <a:gd name="T44" fmla="*/ 77 w 179"/>
                  <a:gd name="T45" fmla="*/ 83 h 157"/>
                  <a:gd name="T46" fmla="*/ 77 w 179"/>
                  <a:gd name="T47" fmla="*/ 63 h 157"/>
                  <a:gd name="T48" fmla="*/ 90 w 179"/>
                  <a:gd name="T49" fmla="*/ 70 h 157"/>
                  <a:gd name="T50" fmla="*/ 77 w 179"/>
                  <a:gd name="T51" fmla="*/ 83 h 157"/>
                  <a:gd name="T52" fmla="*/ 102 w 179"/>
                  <a:gd name="T53" fmla="*/ 109 h 157"/>
                  <a:gd name="T54" fmla="*/ 22 w 179"/>
                  <a:gd name="T55" fmla="*/ 122 h 157"/>
                  <a:gd name="T56" fmla="*/ 16 w 179"/>
                  <a:gd name="T57" fmla="*/ 109 h 157"/>
                  <a:gd name="T58" fmla="*/ 16 w 179"/>
                  <a:gd name="T59" fmla="*/ 88 h 157"/>
                  <a:gd name="T60" fmla="*/ 26 w 179"/>
                  <a:gd name="T61" fmla="*/ 74 h 157"/>
                  <a:gd name="T62" fmla="*/ 32 w 179"/>
                  <a:gd name="T63" fmla="*/ 71 h 157"/>
                  <a:gd name="T64" fmla="*/ 47 w 179"/>
                  <a:gd name="T65" fmla="*/ 62 h 157"/>
                  <a:gd name="T66" fmla="*/ 61 w 179"/>
                  <a:gd name="T67" fmla="*/ 54 h 157"/>
                  <a:gd name="T68" fmla="*/ 77 w 179"/>
                  <a:gd name="T69" fmla="*/ 90 h 157"/>
                  <a:gd name="T70" fmla="*/ 163 w 179"/>
                  <a:gd name="T71" fmla="*/ 83 h 157"/>
                  <a:gd name="T72" fmla="*/ 157 w 179"/>
                  <a:gd name="T73" fmla="*/ 96 h 157"/>
                  <a:gd name="T74" fmla="*/ 109 w 179"/>
                  <a:gd name="T75" fmla="*/ 83 h 157"/>
                  <a:gd name="T76" fmla="*/ 77 w 179"/>
                  <a:gd name="T77" fmla="*/ 55 h 157"/>
                  <a:gd name="T78" fmla="*/ 99 w 179"/>
                  <a:gd name="T79" fmla="*/ 35 h 157"/>
                  <a:gd name="T80" fmla="*/ 109 w 179"/>
                  <a:gd name="T81" fmla="*/ 35 h 157"/>
                  <a:gd name="T82" fmla="*/ 129 w 179"/>
                  <a:gd name="T83" fmla="*/ 37 h 157"/>
                  <a:gd name="T84" fmla="*/ 147 w 179"/>
                  <a:gd name="T85" fmla="*/ 45 h 157"/>
                  <a:gd name="T86" fmla="*/ 151 w 179"/>
                  <a:gd name="T87" fmla="*/ 48 h 157"/>
                  <a:gd name="T88" fmla="*/ 163 w 179"/>
                  <a:gd name="T89" fmla="*/ 60 h 157"/>
                  <a:gd name="T90" fmla="*/ 173 w 179"/>
                  <a:gd name="T91" fmla="*/ 74 h 157"/>
                  <a:gd name="T92" fmla="*/ 163 w 179"/>
                  <a:gd name="T93" fmla="*/ 83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79" h="157">
                    <a:moveTo>
                      <a:pt x="170" y="59"/>
                    </a:moveTo>
                    <a:cubicBezTo>
                      <a:pt x="170" y="58"/>
                      <a:pt x="170" y="58"/>
                      <a:pt x="170" y="58"/>
                    </a:cubicBezTo>
                    <a:cubicBezTo>
                      <a:pt x="170" y="49"/>
                      <a:pt x="162" y="41"/>
                      <a:pt x="153" y="42"/>
                    </a:cubicBezTo>
                    <a:cubicBezTo>
                      <a:pt x="152" y="34"/>
                      <a:pt x="145" y="29"/>
                      <a:pt x="138" y="29"/>
                    </a:cubicBezTo>
                    <a:cubicBezTo>
                      <a:pt x="136" y="29"/>
                      <a:pt x="134" y="29"/>
                      <a:pt x="132" y="30"/>
                    </a:cubicBezTo>
                    <a:cubicBezTo>
                      <a:pt x="129" y="25"/>
                      <a:pt x="124" y="22"/>
                      <a:pt x="118" y="22"/>
                    </a:cubicBezTo>
                    <a:cubicBezTo>
                      <a:pt x="113" y="22"/>
                      <a:pt x="108" y="25"/>
                      <a:pt x="105" y="30"/>
                    </a:cubicBezTo>
                    <a:cubicBezTo>
                      <a:pt x="104" y="30"/>
                      <a:pt x="103" y="29"/>
                      <a:pt x="102" y="29"/>
                    </a:cubicBezTo>
                    <a:cubicBezTo>
                      <a:pt x="102" y="16"/>
                      <a:pt x="102" y="16"/>
                      <a:pt x="102" y="16"/>
                    </a:cubicBezTo>
                    <a:cubicBezTo>
                      <a:pt x="102" y="7"/>
                      <a:pt x="95" y="0"/>
                      <a:pt x="86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17" y="0"/>
                      <a:pt x="10" y="7"/>
                      <a:pt x="10" y="16"/>
                    </a:cubicBezTo>
                    <a:cubicBezTo>
                      <a:pt x="10" y="53"/>
                      <a:pt x="10" y="53"/>
                      <a:pt x="10" y="53"/>
                    </a:cubicBezTo>
                    <a:cubicBezTo>
                      <a:pt x="5" y="49"/>
                      <a:pt x="5" y="49"/>
                      <a:pt x="5" y="49"/>
                    </a:cubicBezTo>
                    <a:cubicBezTo>
                      <a:pt x="1" y="53"/>
                      <a:pt x="1" y="53"/>
                      <a:pt x="1" y="53"/>
                    </a:cubicBezTo>
                    <a:cubicBezTo>
                      <a:pt x="11" y="63"/>
                      <a:pt x="11" y="63"/>
                      <a:pt x="11" y="63"/>
                    </a:cubicBezTo>
                    <a:cubicBezTo>
                      <a:pt x="11" y="64"/>
                      <a:pt x="12" y="64"/>
                      <a:pt x="13" y="64"/>
                    </a:cubicBezTo>
                    <a:cubicBezTo>
                      <a:pt x="14" y="64"/>
                      <a:pt x="14" y="64"/>
                      <a:pt x="15" y="63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20" y="49"/>
                      <a:pt x="20" y="49"/>
                      <a:pt x="20" y="49"/>
                    </a:cubicBezTo>
                    <a:cubicBezTo>
                      <a:pt x="16" y="53"/>
                      <a:pt x="16" y="53"/>
                      <a:pt x="16" y="53"/>
                    </a:cubicBezTo>
                    <a:cubicBezTo>
                      <a:pt x="16" y="16"/>
                      <a:pt x="16" y="16"/>
                      <a:pt x="16" y="16"/>
                    </a:cubicBezTo>
                    <a:cubicBezTo>
                      <a:pt x="16" y="11"/>
                      <a:pt x="20" y="6"/>
                      <a:pt x="26" y="6"/>
                    </a:cubicBezTo>
                    <a:cubicBezTo>
                      <a:pt x="86" y="6"/>
                      <a:pt x="86" y="6"/>
                      <a:pt x="86" y="6"/>
                    </a:cubicBezTo>
                    <a:cubicBezTo>
                      <a:pt x="92" y="6"/>
                      <a:pt x="96" y="11"/>
                      <a:pt x="96" y="16"/>
                    </a:cubicBezTo>
                    <a:cubicBezTo>
                      <a:pt x="96" y="29"/>
                      <a:pt x="96" y="29"/>
                      <a:pt x="96" y="29"/>
                    </a:cubicBezTo>
                    <a:cubicBezTo>
                      <a:pt x="90" y="30"/>
                      <a:pt x="85" y="35"/>
                      <a:pt x="83" y="42"/>
                    </a:cubicBezTo>
                    <a:cubicBezTo>
                      <a:pt x="78" y="43"/>
                      <a:pt x="73" y="47"/>
                      <a:pt x="71" y="52"/>
                    </a:cubicBezTo>
                    <a:cubicBezTo>
                      <a:pt x="69" y="50"/>
                      <a:pt x="65" y="48"/>
                      <a:pt x="61" y="48"/>
                    </a:cubicBezTo>
                    <a:cubicBezTo>
                      <a:pt x="55" y="48"/>
                      <a:pt x="50" y="51"/>
                      <a:pt x="47" y="55"/>
                    </a:cubicBezTo>
                    <a:cubicBezTo>
                      <a:pt x="46" y="55"/>
                      <a:pt x="44" y="54"/>
                      <a:pt x="42" y="54"/>
                    </a:cubicBezTo>
                    <a:cubicBezTo>
                      <a:pt x="34" y="54"/>
                      <a:pt x="27" y="60"/>
                      <a:pt x="26" y="67"/>
                    </a:cubicBezTo>
                    <a:cubicBezTo>
                      <a:pt x="17" y="67"/>
                      <a:pt x="10" y="74"/>
                      <a:pt x="10" y="83"/>
                    </a:cubicBezTo>
                    <a:cubicBezTo>
                      <a:pt x="10" y="84"/>
                      <a:pt x="10" y="84"/>
                      <a:pt x="10" y="85"/>
                    </a:cubicBezTo>
                    <a:cubicBezTo>
                      <a:pt x="4" y="87"/>
                      <a:pt x="0" y="93"/>
                      <a:pt x="0" y="99"/>
                    </a:cubicBezTo>
                    <a:cubicBezTo>
                      <a:pt x="0" y="107"/>
                      <a:pt x="5" y="113"/>
                      <a:pt x="13" y="115"/>
                    </a:cubicBezTo>
                    <a:cubicBezTo>
                      <a:pt x="13" y="125"/>
                      <a:pt x="13" y="125"/>
                      <a:pt x="13" y="125"/>
                    </a:cubicBezTo>
                    <a:cubicBezTo>
                      <a:pt x="13" y="127"/>
                      <a:pt x="14" y="128"/>
                      <a:pt x="16" y="128"/>
                    </a:cubicBezTo>
                    <a:cubicBezTo>
                      <a:pt x="22" y="128"/>
                      <a:pt x="22" y="128"/>
                      <a:pt x="22" y="128"/>
                    </a:cubicBezTo>
                    <a:cubicBezTo>
                      <a:pt x="30" y="128"/>
                      <a:pt x="37" y="122"/>
                      <a:pt x="38" y="115"/>
                    </a:cubicBezTo>
                    <a:cubicBezTo>
                      <a:pt x="51" y="115"/>
                      <a:pt x="51" y="115"/>
                      <a:pt x="51" y="115"/>
                    </a:cubicBezTo>
                    <a:cubicBezTo>
                      <a:pt x="51" y="141"/>
                      <a:pt x="51" y="141"/>
                      <a:pt x="51" y="141"/>
                    </a:cubicBezTo>
                    <a:cubicBezTo>
                      <a:pt x="51" y="150"/>
                      <a:pt x="58" y="157"/>
                      <a:pt x="67" y="157"/>
                    </a:cubicBezTo>
                    <a:cubicBezTo>
                      <a:pt x="122" y="157"/>
                      <a:pt x="122" y="157"/>
                      <a:pt x="122" y="157"/>
                    </a:cubicBezTo>
                    <a:cubicBezTo>
                      <a:pt x="130" y="157"/>
                      <a:pt x="138" y="150"/>
                      <a:pt x="138" y="141"/>
                    </a:cubicBezTo>
                    <a:cubicBezTo>
                      <a:pt x="138" y="107"/>
                      <a:pt x="138" y="107"/>
                      <a:pt x="138" y="107"/>
                    </a:cubicBezTo>
                    <a:cubicBezTo>
                      <a:pt x="142" y="111"/>
                      <a:pt x="142" y="111"/>
                      <a:pt x="142" y="111"/>
                    </a:cubicBezTo>
                    <a:cubicBezTo>
                      <a:pt x="146" y="107"/>
                      <a:pt x="146" y="107"/>
                      <a:pt x="146" y="107"/>
                    </a:cubicBezTo>
                    <a:cubicBezTo>
                      <a:pt x="137" y="97"/>
                      <a:pt x="137" y="97"/>
                      <a:pt x="137" y="97"/>
                    </a:cubicBezTo>
                    <a:cubicBezTo>
                      <a:pt x="135" y="96"/>
                      <a:pt x="133" y="96"/>
                      <a:pt x="132" y="97"/>
                    </a:cubicBezTo>
                    <a:cubicBezTo>
                      <a:pt x="123" y="107"/>
                      <a:pt x="123" y="107"/>
                      <a:pt x="123" y="107"/>
                    </a:cubicBezTo>
                    <a:cubicBezTo>
                      <a:pt x="127" y="111"/>
                      <a:pt x="127" y="111"/>
                      <a:pt x="127" y="111"/>
                    </a:cubicBezTo>
                    <a:cubicBezTo>
                      <a:pt x="131" y="107"/>
                      <a:pt x="131" y="107"/>
                      <a:pt x="131" y="107"/>
                    </a:cubicBezTo>
                    <a:cubicBezTo>
                      <a:pt x="131" y="141"/>
                      <a:pt x="131" y="141"/>
                      <a:pt x="131" y="141"/>
                    </a:cubicBezTo>
                    <a:cubicBezTo>
                      <a:pt x="131" y="146"/>
                      <a:pt x="127" y="150"/>
                      <a:pt x="122" y="150"/>
                    </a:cubicBezTo>
                    <a:cubicBezTo>
                      <a:pt x="67" y="150"/>
                      <a:pt x="67" y="150"/>
                      <a:pt x="67" y="150"/>
                    </a:cubicBezTo>
                    <a:cubicBezTo>
                      <a:pt x="62" y="150"/>
                      <a:pt x="58" y="146"/>
                      <a:pt x="58" y="141"/>
                    </a:cubicBezTo>
                    <a:cubicBezTo>
                      <a:pt x="58" y="115"/>
                      <a:pt x="58" y="115"/>
                      <a:pt x="58" y="115"/>
                    </a:cubicBezTo>
                    <a:cubicBezTo>
                      <a:pt x="102" y="115"/>
                      <a:pt x="102" y="115"/>
                      <a:pt x="102" y="115"/>
                    </a:cubicBezTo>
                    <a:cubicBezTo>
                      <a:pt x="111" y="115"/>
                      <a:pt x="118" y="108"/>
                      <a:pt x="118" y="99"/>
                    </a:cubicBezTo>
                    <a:cubicBezTo>
                      <a:pt x="118" y="96"/>
                      <a:pt x="117" y="92"/>
                      <a:pt x="115" y="90"/>
                    </a:cubicBezTo>
                    <a:cubicBezTo>
                      <a:pt x="141" y="90"/>
                      <a:pt x="141" y="90"/>
                      <a:pt x="141" y="90"/>
                    </a:cubicBezTo>
                    <a:cubicBezTo>
                      <a:pt x="143" y="97"/>
                      <a:pt x="149" y="102"/>
                      <a:pt x="157" y="102"/>
                    </a:cubicBezTo>
                    <a:cubicBezTo>
                      <a:pt x="163" y="102"/>
                      <a:pt x="163" y="102"/>
                      <a:pt x="163" y="102"/>
                    </a:cubicBezTo>
                    <a:cubicBezTo>
                      <a:pt x="165" y="102"/>
                      <a:pt x="166" y="101"/>
                      <a:pt x="166" y="99"/>
                    </a:cubicBezTo>
                    <a:cubicBezTo>
                      <a:pt x="166" y="89"/>
                      <a:pt x="166" y="89"/>
                      <a:pt x="166" y="89"/>
                    </a:cubicBezTo>
                    <a:cubicBezTo>
                      <a:pt x="174" y="88"/>
                      <a:pt x="179" y="81"/>
                      <a:pt x="179" y="74"/>
                    </a:cubicBezTo>
                    <a:cubicBezTo>
                      <a:pt x="179" y="67"/>
                      <a:pt x="175" y="61"/>
                      <a:pt x="170" y="59"/>
                    </a:cubicBezTo>
                    <a:close/>
                    <a:moveTo>
                      <a:pt x="77" y="83"/>
                    </a:moveTo>
                    <a:cubicBezTo>
                      <a:pt x="71" y="83"/>
                      <a:pt x="67" y="79"/>
                      <a:pt x="67" y="74"/>
                    </a:cubicBezTo>
                    <a:cubicBezTo>
                      <a:pt x="67" y="69"/>
                      <a:pt x="70" y="65"/>
                      <a:pt x="75" y="64"/>
                    </a:cubicBezTo>
                    <a:cubicBezTo>
                      <a:pt x="76" y="64"/>
                      <a:pt x="76" y="63"/>
                      <a:pt x="77" y="63"/>
                    </a:cubicBezTo>
                    <a:cubicBezTo>
                      <a:pt x="77" y="62"/>
                      <a:pt x="77" y="62"/>
                      <a:pt x="77" y="61"/>
                    </a:cubicBezTo>
                    <a:cubicBezTo>
                      <a:pt x="78" y="61"/>
                      <a:pt x="79" y="61"/>
                      <a:pt x="80" y="61"/>
                    </a:cubicBezTo>
                    <a:cubicBezTo>
                      <a:pt x="85" y="61"/>
                      <a:pt x="90" y="65"/>
                      <a:pt x="90" y="70"/>
                    </a:cubicBezTo>
                    <a:cubicBezTo>
                      <a:pt x="90" y="72"/>
                      <a:pt x="91" y="74"/>
                      <a:pt x="93" y="74"/>
                    </a:cubicBezTo>
                    <a:cubicBezTo>
                      <a:pt x="98" y="74"/>
                      <a:pt x="102" y="78"/>
                      <a:pt x="102" y="83"/>
                    </a:cubicBezTo>
                    <a:lnTo>
                      <a:pt x="77" y="83"/>
                    </a:lnTo>
                    <a:close/>
                    <a:moveTo>
                      <a:pt x="104" y="90"/>
                    </a:moveTo>
                    <a:cubicBezTo>
                      <a:pt x="109" y="91"/>
                      <a:pt x="112" y="95"/>
                      <a:pt x="112" y="99"/>
                    </a:cubicBezTo>
                    <a:cubicBezTo>
                      <a:pt x="112" y="104"/>
                      <a:pt x="108" y="109"/>
                      <a:pt x="102" y="109"/>
                    </a:cubicBezTo>
                    <a:cubicBezTo>
                      <a:pt x="35" y="109"/>
                      <a:pt x="35" y="109"/>
                      <a:pt x="35" y="109"/>
                    </a:cubicBezTo>
                    <a:cubicBezTo>
                      <a:pt x="33" y="109"/>
                      <a:pt x="32" y="110"/>
                      <a:pt x="32" y="112"/>
                    </a:cubicBezTo>
                    <a:cubicBezTo>
                      <a:pt x="32" y="117"/>
                      <a:pt x="28" y="122"/>
                      <a:pt x="22" y="122"/>
                    </a:cubicBezTo>
                    <a:cubicBezTo>
                      <a:pt x="19" y="122"/>
                      <a:pt x="19" y="122"/>
                      <a:pt x="19" y="122"/>
                    </a:cubicBezTo>
                    <a:cubicBezTo>
                      <a:pt x="19" y="112"/>
                      <a:pt x="19" y="112"/>
                      <a:pt x="19" y="112"/>
                    </a:cubicBezTo>
                    <a:cubicBezTo>
                      <a:pt x="19" y="110"/>
                      <a:pt x="18" y="109"/>
                      <a:pt x="16" y="109"/>
                    </a:cubicBezTo>
                    <a:cubicBezTo>
                      <a:pt x="11" y="109"/>
                      <a:pt x="6" y="104"/>
                      <a:pt x="6" y="99"/>
                    </a:cubicBezTo>
                    <a:cubicBezTo>
                      <a:pt x="6" y="95"/>
                      <a:pt x="10" y="91"/>
                      <a:pt x="14" y="90"/>
                    </a:cubicBezTo>
                    <a:cubicBezTo>
                      <a:pt x="15" y="90"/>
                      <a:pt x="16" y="89"/>
                      <a:pt x="16" y="88"/>
                    </a:cubicBezTo>
                    <a:cubicBezTo>
                      <a:pt x="17" y="88"/>
                      <a:pt x="17" y="87"/>
                      <a:pt x="16" y="86"/>
                    </a:cubicBezTo>
                    <a:cubicBezTo>
                      <a:pt x="16" y="85"/>
                      <a:pt x="16" y="84"/>
                      <a:pt x="16" y="83"/>
                    </a:cubicBezTo>
                    <a:cubicBezTo>
                      <a:pt x="16" y="78"/>
                      <a:pt x="20" y="74"/>
                      <a:pt x="26" y="74"/>
                    </a:cubicBezTo>
                    <a:cubicBezTo>
                      <a:pt x="26" y="74"/>
                      <a:pt x="27" y="74"/>
                      <a:pt x="28" y="74"/>
                    </a:cubicBezTo>
                    <a:cubicBezTo>
                      <a:pt x="29" y="74"/>
                      <a:pt x="30" y="74"/>
                      <a:pt x="31" y="73"/>
                    </a:cubicBezTo>
                    <a:cubicBezTo>
                      <a:pt x="32" y="73"/>
                      <a:pt x="32" y="72"/>
                      <a:pt x="32" y="71"/>
                    </a:cubicBezTo>
                    <a:cubicBezTo>
                      <a:pt x="32" y="71"/>
                      <a:pt x="32" y="70"/>
                      <a:pt x="32" y="70"/>
                    </a:cubicBezTo>
                    <a:cubicBezTo>
                      <a:pt x="32" y="65"/>
                      <a:pt x="36" y="61"/>
                      <a:pt x="42" y="61"/>
                    </a:cubicBezTo>
                    <a:cubicBezTo>
                      <a:pt x="44" y="61"/>
                      <a:pt x="45" y="61"/>
                      <a:pt x="47" y="62"/>
                    </a:cubicBezTo>
                    <a:cubicBezTo>
                      <a:pt x="48" y="63"/>
                      <a:pt x="49" y="63"/>
                      <a:pt x="50" y="63"/>
                    </a:cubicBezTo>
                    <a:cubicBezTo>
                      <a:pt x="51" y="63"/>
                      <a:pt x="51" y="62"/>
                      <a:pt x="52" y="61"/>
                    </a:cubicBezTo>
                    <a:cubicBezTo>
                      <a:pt x="53" y="57"/>
                      <a:pt x="57" y="54"/>
                      <a:pt x="61" y="54"/>
                    </a:cubicBezTo>
                    <a:cubicBezTo>
                      <a:pt x="64" y="54"/>
                      <a:pt x="68" y="56"/>
                      <a:pt x="69" y="60"/>
                    </a:cubicBezTo>
                    <a:cubicBezTo>
                      <a:pt x="64" y="62"/>
                      <a:pt x="61" y="68"/>
                      <a:pt x="61" y="74"/>
                    </a:cubicBezTo>
                    <a:cubicBezTo>
                      <a:pt x="61" y="82"/>
                      <a:pt x="68" y="90"/>
                      <a:pt x="77" y="90"/>
                    </a:cubicBezTo>
                    <a:cubicBezTo>
                      <a:pt x="104" y="90"/>
                      <a:pt x="104" y="90"/>
                      <a:pt x="104" y="90"/>
                    </a:cubicBezTo>
                    <a:cubicBezTo>
                      <a:pt x="104" y="90"/>
                      <a:pt x="104" y="90"/>
                      <a:pt x="104" y="90"/>
                    </a:cubicBezTo>
                    <a:close/>
                    <a:moveTo>
                      <a:pt x="163" y="83"/>
                    </a:moveTo>
                    <a:cubicBezTo>
                      <a:pt x="161" y="83"/>
                      <a:pt x="160" y="85"/>
                      <a:pt x="160" y="86"/>
                    </a:cubicBezTo>
                    <a:cubicBezTo>
                      <a:pt x="160" y="96"/>
                      <a:pt x="160" y="96"/>
                      <a:pt x="160" y="96"/>
                    </a:cubicBezTo>
                    <a:cubicBezTo>
                      <a:pt x="157" y="96"/>
                      <a:pt x="157" y="96"/>
                      <a:pt x="157" y="96"/>
                    </a:cubicBezTo>
                    <a:cubicBezTo>
                      <a:pt x="152" y="96"/>
                      <a:pt x="147" y="92"/>
                      <a:pt x="147" y="86"/>
                    </a:cubicBezTo>
                    <a:cubicBezTo>
                      <a:pt x="147" y="85"/>
                      <a:pt x="146" y="83"/>
                      <a:pt x="144" y="83"/>
                    </a:cubicBezTo>
                    <a:cubicBezTo>
                      <a:pt x="109" y="83"/>
                      <a:pt x="109" y="83"/>
                      <a:pt x="109" y="83"/>
                    </a:cubicBezTo>
                    <a:cubicBezTo>
                      <a:pt x="109" y="75"/>
                      <a:pt x="103" y="69"/>
                      <a:pt x="96" y="67"/>
                    </a:cubicBezTo>
                    <a:cubicBezTo>
                      <a:pt x="94" y="60"/>
                      <a:pt x="88" y="54"/>
                      <a:pt x="80" y="54"/>
                    </a:cubicBezTo>
                    <a:cubicBezTo>
                      <a:pt x="79" y="54"/>
                      <a:pt x="78" y="54"/>
                      <a:pt x="77" y="55"/>
                    </a:cubicBezTo>
                    <a:cubicBezTo>
                      <a:pt x="79" y="51"/>
                      <a:pt x="82" y="48"/>
                      <a:pt x="86" y="48"/>
                    </a:cubicBezTo>
                    <a:cubicBezTo>
                      <a:pt x="88" y="48"/>
                      <a:pt x="90" y="47"/>
                      <a:pt x="90" y="45"/>
                    </a:cubicBezTo>
                    <a:cubicBezTo>
                      <a:pt x="90" y="39"/>
                      <a:pt x="94" y="35"/>
                      <a:pt x="99" y="35"/>
                    </a:cubicBezTo>
                    <a:cubicBezTo>
                      <a:pt x="101" y="35"/>
                      <a:pt x="103" y="36"/>
                      <a:pt x="105" y="37"/>
                    </a:cubicBezTo>
                    <a:cubicBezTo>
                      <a:pt x="105" y="37"/>
                      <a:pt x="106" y="38"/>
                      <a:pt x="107" y="37"/>
                    </a:cubicBezTo>
                    <a:cubicBezTo>
                      <a:pt x="108" y="37"/>
                      <a:pt x="109" y="36"/>
                      <a:pt x="109" y="35"/>
                    </a:cubicBezTo>
                    <a:cubicBezTo>
                      <a:pt x="111" y="31"/>
                      <a:pt x="114" y="29"/>
                      <a:pt x="118" y="29"/>
                    </a:cubicBezTo>
                    <a:cubicBezTo>
                      <a:pt x="122" y="29"/>
                      <a:pt x="126" y="31"/>
                      <a:pt x="127" y="35"/>
                    </a:cubicBezTo>
                    <a:cubicBezTo>
                      <a:pt x="128" y="36"/>
                      <a:pt x="128" y="37"/>
                      <a:pt x="129" y="37"/>
                    </a:cubicBezTo>
                    <a:cubicBezTo>
                      <a:pt x="130" y="38"/>
                      <a:pt x="131" y="37"/>
                      <a:pt x="132" y="37"/>
                    </a:cubicBezTo>
                    <a:cubicBezTo>
                      <a:pt x="134" y="36"/>
                      <a:pt x="136" y="35"/>
                      <a:pt x="138" y="35"/>
                    </a:cubicBezTo>
                    <a:cubicBezTo>
                      <a:pt x="143" y="35"/>
                      <a:pt x="147" y="39"/>
                      <a:pt x="147" y="45"/>
                    </a:cubicBezTo>
                    <a:cubicBezTo>
                      <a:pt x="147" y="45"/>
                      <a:pt x="147" y="45"/>
                      <a:pt x="147" y="45"/>
                    </a:cubicBezTo>
                    <a:cubicBezTo>
                      <a:pt x="147" y="46"/>
                      <a:pt x="148" y="47"/>
                      <a:pt x="148" y="48"/>
                    </a:cubicBezTo>
                    <a:cubicBezTo>
                      <a:pt x="149" y="48"/>
                      <a:pt x="150" y="49"/>
                      <a:pt x="151" y="48"/>
                    </a:cubicBezTo>
                    <a:cubicBezTo>
                      <a:pt x="152" y="48"/>
                      <a:pt x="153" y="48"/>
                      <a:pt x="154" y="48"/>
                    </a:cubicBezTo>
                    <a:cubicBezTo>
                      <a:pt x="159" y="48"/>
                      <a:pt x="163" y="52"/>
                      <a:pt x="163" y="58"/>
                    </a:cubicBezTo>
                    <a:cubicBezTo>
                      <a:pt x="163" y="58"/>
                      <a:pt x="163" y="59"/>
                      <a:pt x="163" y="60"/>
                    </a:cubicBezTo>
                    <a:cubicBezTo>
                      <a:pt x="163" y="61"/>
                      <a:pt x="163" y="62"/>
                      <a:pt x="163" y="63"/>
                    </a:cubicBezTo>
                    <a:cubicBezTo>
                      <a:pt x="164" y="63"/>
                      <a:pt x="164" y="64"/>
                      <a:pt x="165" y="64"/>
                    </a:cubicBezTo>
                    <a:cubicBezTo>
                      <a:pt x="170" y="65"/>
                      <a:pt x="173" y="69"/>
                      <a:pt x="173" y="74"/>
                    </a:cubicBezTo>
                    <a:cubicBezTo>
                      <a:pt x="173" y="79"/>
                      <a:pt x="169" y="83"/>
                      <a:pt x="163" y="83"/>
                    </a:cubicBezTo>
                    <a:close/>
                    <a:moveTo>
                      <a:pt x="163" y="83"/>
                    </a:moveTo>
                    <a:cubicBezTo>
                      <a:pt x="163" y="83"/>
                      <a:pt x="163" y="83"/>
                      <a:pt x="163" y="83"/>
                    </a:cubicBezTo>
                  </a:path>
                </a:pathLst>
              </a:custGeom>
              <a:solidFill>
                <a:srgbClr val="6185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499" name="Rectangle 277">
                <a:extLst>
                  <a:ext uri="{FF2B5EF4-FFF2-40B4-BE49-F238E27FC236}">
                    <a16:creationId xmlns:a16="http://schemas.microsoft.com/office/drawing/2014/main" xmlns="" id="{C91AB699-BE30-4691-BC3A-34870EB867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04349" y="3238315"/>
                <a:ext cx="41506" cy="41506"/>
              </a:xfrm>
              <a:prstGeom prst="rect">
                <a:avLst/>
              </a:prstGeom>
              <a:solidFill>
                <a:srgbClr val="6185A3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00" name="Rectangle 278">
                <a:extLst>
                  <a:ext uri="{FF2B5EF4-FFF2-40B4-BE49-F238E27FC236}">
                    <a16:creationId xmlns:a16="http://schemas.microsoft.com/office/drawing/2014/main" xmlns="" id="{C0EFACDE-5D5F-4E7F-BD3A-4B287EB948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81134" y="3238315"/>
                <a:ext cx="39431" cy="41506"/>
              </a:xfrm>
              <a:prstGeom prst="rect">
                <a:avLst/>
              </a:prstGeom>
              <a:solidFill>
                <a:srgbClr val="6185A3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01" name="Rectangle 279">
                <a:extLst>
                  <a:ext uri="{FF2B5EF4-FFF2-40B4-BE49-F238E27FC236}">
                    <a16:creationId xmlns:a16="http://schemas.microsoft.com/office/drawing/2014/main" xmlns="" id="{43B63F62-2C2A-42D7-902D-BE44769B71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55845" y="3238315"/>
                <a:ext cx="35281" cy="41506"/>
              </a:xfrm>
              <a:prstGeom prst="rect">
                <a:avLst/>
              </a:prstGeom>
              <a:solidFill>
                <a:srgbClr val="6185A3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02" name="Rectangle 280">
                <a:extLst>
                  <a:ext uri="{FF2B5EF4-FFF2-40B4-BE49-F238E27FC236}">
                    <a16:creationId xmlns:a16="http://schemas.microsoft.com/office/drawing/2014/main" xmlns="" id="{7594776A-01A5-49F1-93F6-12EABC482B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29219" y="4070075"/>
                <a:ext cx="35281" cy="41506"/>
              </a:xfrm>
              <a:prstGeom prst="rect">
                <a:avLst/>
              </a:prstGeom>
              <a:solidFill>
                <a:srgbClr val="6185A3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03" name="Rectangle 281">
                <a:extLst>
                  <a:ext uri="{FF2B5EF4-FFF2-40B4-BE49-F238E27FC236}">
                    <a16:creationId xmlns:a16="http://schemas.microsoft.com/office/drawing/2014/main" xmlns="" id="{00CB9388-38E3-4637-9ADF-9363C8CACA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06006" y="4070075"/>
                <a:ext cx="35281" cy="41506"/>
              </a:xfrm>
              <a:prstGeom prst="rect">
                <a:avLst/>
              </a:prstGeom>
              <a:solidFill>
                <a:srgbClr val="6185A3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04" name="Rectangle 282">
                <a:extLst>
                  <a:ext uri="{FF2B5EF4-FFF2-40B4-BE49-F238E27FC236}">
                    <a16:creationId xmlns:a16="http://schemas.microsoft.com/office/drawing/2014/main" xmlns="" id="{B9428E7B-F29A-4D3E-962B-434F054DB5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74491" y="4070075"/>
                <a:ext cx="41506" cy="41506"/>
              </a:xfrm>
              <a:prstGeom prst="rect">
                <a:avLst/>
              </a:prstGeom>
              <a:solidFill>
                <a:srgbClr val="6185A3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pic>
          <p:nvPicPr>
            <p:cNvPr id="485" name="图形 245" descr="条形图">
              <a:extLst>
                <a:ext uri="{FF2B5EF4-FFF2-40B4-BE49-F238E27FC236}">
                  <a16:creationId xmlns:a16="http://schemas.microsoft.com/office/drawing/2014/main" xmlns="" id="{1355FF58-22C7-4355-BA9E-17FB0670CD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xmlns="" r:embed="rId23"/>
                </a:ext>
              </a:extLst>
            </a:blip>
            <a:stretch>
              <a:fillRect/>
            </a:stretch>
          </p:blipFill>
          <p:spPr>
            <a:xfrm>
              <a:off x="8066083" y="1970896"/>
              <a:ext cx="540000" cy="540000"/>
            </a:xfrm>
            <a:prstGeom prst="rect">
              <a:avLst/>
            </a:prstGeom>
          </p:spPr>
        </p:pic>
        <p:pic>
          <p:nvPicPr>
            <p:cNvPr id="486" name="图形 247" descr="原子">
              <a:extLst>
                <a:ext uri="{FF2B5EF4-FFF2-40B4-BE49-F238E27FC236}">
                  <a16:creationId xmlns:a16="http://schemas.microsoft.com/office/drawing/2014/main" xmlns="" id="{B78FAF9A-B35B-4DB0-A491-7E0E45920E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xmlns="" r:embed="rId25"/>
                </a:ext>
              </a:extLst>
            </a:blip>
            <a:stretch>
              <a:fillRect/>
            </a:stretch>
          </p:blipFill>
          <p:spPr>
            <a:xfrm>
              <a:off x="6949160" y="1983994"/>
              <a:ext cx="540000" cy="540000"/>
            </a:xfrm>
            <a:prstGeom prst="rect">
              <a:avLst/>
            </a:prstGeom>
          </p:spPr>
        </p:pic>
        <p:grpSp>
          <p:nvGrpSpPr>
            <p:cNvPr id="487" name="组合 249">
              <a:extLst>
                <a:ext uri="{FF2B5EF4-FFF2-40B4-BE49-F238E27FC236}">
                  <a16:creationId xmlns:a16="http://schemas.microsoft.com/office/drawing/2014/main" xmlns="" id="{B47693EC-891C-4B83-B58A-8955BF5FFB3F}"/>
                </a:ext>
              </a:extLst>
            </p:cNvPr>
            <p:cNvGrpSpPr/>
            <p:nvPr/>
          </p:nvGrpSpPr>
          <p:grpSpPr>
            <a:xfrm>
              <a:off x="4314241" y="2064737"/>
              <a:ext cx="540000" cy="360000"/>
              <a:chOff x="9881052" y="4156028"/>
              <a:chExt cx="781148" cy="450719"/>
            </a:xfrm>
          </p:grpSpPr>
          <p:sp>
            <p:nvSpPr>
              <p:cNvPr id="494" name="Oval 57">
                <a:extLst>
                  <a:ext uri="{FF2B5EF4-FFF2-40B4-BE49-F238E27FC236}">
                    <a16:creationId xmlns:a16="http://schemas.microsoft.com/office/drawing/2014/main" xmlns="" id="{385ACCBB-9D86-411C-A8AC-2ED6A9D36754}"/>
                  </a:ext>
                </a:extLst>
              </p:cNvPr>
              <p:cNvSpPr/>
              <p:nvPr/>
            </p:nvSpPr>
            <p:spPr>
              <a:xfrm>
                <a:off x="9881052" y="4156028"/>
                <a:ext cx="781148" cy="450719"/>
              </a:xfrm>
              <a:custGeom>
                <a:avLst/>
                <a:gdLst/>
                <a:ahLst/>
                <a:cxnLst/>
                <a:rect l="l" t="t" r="r" b="b"/>
                <a:pathLst>
                  <a:path w="2310555" h="1287908">
                    <a:moveTo>
                      <a:pt x="929401" y="0"/>
                    </a:moveTo>
                    <a:cubicBezTo>
                      <a:pt x="1129678" y="0"/>
                      <a:pt x="1306255" y="101473"/>
                      <a:pt x="1410524" y="255811"/>
                    </a:cubicBezTo>
                    <a:lnTo>
                      <a:pt x="1430900" y="293352"/>
                    </a:lnTo>
                    <a:lnTo>
                      <a:pt x="1443624" y="282854"/>
                    </a:lnTo>
                    <a:cubicBezTo>
                      <a:pt x="1500858" y="244188"/>
                      <a:pt x="1569854" y="221610"/>
                      <a:pt x="1644123" y="221610"/>
                    </a:cubicBezTo>
                    <a:cubicBezTo>
                      <a:pt x="1817419" y="221610"/>
                      <a:pt x="1962003" y="344533"/>
                      <a:pt x="1995442" y="507943"/>
                    </a:cubicBezTo>
                    <a:lnTo>
                      <a:pt x="2002280" y="575774"/>
                    </a:lnTo>
                    <a:lnTo>
                      <a:pt x="2024223" y="577986"/>
                    </a:lnTo>
                    <a:cubicBezTo>
                      <a:pt x="2187633" y="611424"/>
                      <a:pt x="2310555" y="756009"/>
                      <a:pt x="2310555" y="929304"/>
                    </a:cubicBezTo>
                    <a:cubicBezTo>
                      <a:pt x="2310555" y="1127356"/>
                      <a:pt x="2150003" y="1287908"/>
                      <a:pt x="1951951" y="1287908"/>
                    </a:cubicBezTo>
                    <a:lnTo>
                      <a:pt x="1895635" y="1282939"/>
                    </a:lnTo>
                    <a:lnTo>
                      <a:pt x="358604" y="1282939"/>
                    </a:lnTo>
                    <a:lnTo>
                      <a:pt x="345405" y="1282939"/>
                    </a:lnTo>
                    <a:lnTo>
                      <a:pt x="332242" y="1280282"/>
                    </a:lnTo>
                    <a:lnTo>
                      <a:pt x="286333" y="1275654"/>
                    </a:lnTo>
                    <a:cubicBezTo>
                      <a:pt x="122922" y="1242215"/>
                      <a:pt x="0" y="1097631"/>
                      <a:pt x="0" y="924335"/>
                    </a:cubicBezTo>
                    <a:cubicBezTo>
                      <a:pt x="0" y="751040"/>
                      <a:pt x="122922" y="606455"/>
                      <a:pt x="286333" y="573017"/>
                    </a:cubicBezTo>
                    <a:lnTo>
                      <a:pt x="350565" y="566541"/>
                    </a:lnTo>
                    <a:lnTo>
                      <a:pt x="360975" y="463281"/>
                    </a:lnTo>
                    <a:cubicBezTo>
                      <a:pt x="415078" y="198887"/>
                      <a:pt x="649014" y="0"/>
                      <a:pt x="929401" y="0"/>
                    </a:cubicBezTo>
                    <a:close/>
                  </a:path>
                </a:pathLst>
              </a:custGeom>
              <a:noFill/>
              <a:ln w="28575" cap="flat" cmpd="sng" algn="ctr">
                <a:solidFill>
                  <a:srgbClr val="6488A5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pic>
            <p:nvPicPr>
              <p:cNvPr id="495" name="图形 268" descr="重复">
                <a:extLst>
                  <a:ext uri="{FF2B5EF4-FFF2-40B4-BE49-F238E27FC236}">
                    <a16:creationId xmlns:a16="http://schemas.microsoft.com/office/drawing/2014/main" xmlns="" id="{76452219-E357-4010-93BB-F66EA16028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6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xmlns="" r:embed="rId27"/>
                  </a:ext>
                </a:extLst>
              </a:blip>
              <a:stretch>
                <a:fillRect/>
              </a:stretch>
            </p:blipFill>
            <p:spPr>
              <a:xfrm>
                <a:off x="10099166" y="4253635"/>
                <a:ext cx="334197" cy="334197"/>
              </a:xfrm>
              <a:prstGeom prst="rect">
                <a:avLst/>
              </a:prstGeom>
            </p:spPr>
          </p:pic>
        </p:grpSp>
        <p:sp>
          <p:nvSpPr>
            <p:cNvPr id="488" name="文本框 251">
              <a:extLst>
                <a:ext uri="{FF2B5EF4-FFF2-40B4-BE49-F238E27FC236}">
                  <a16:creationId xmlns:a16="http://schemas.microsoft.com/office/drawing/2014/main" xmlns="" id="{5E065EA9-0090-4F03-9310-00306E86DE5F}"/>
                </a:ext>
              </a:extLst>
            </p:cNvPr>
            <p:cNvSpPr txBox="1"/>
            <p:nvPr/>
          </p:nvSpPr>
          <p:spPr>
            <a:xfrm>
              <a:off x="4051667" y="2511829"/>
              <a:ext cx="106743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Recovery</a:t>
              </a:r>
              <a:r>
                <a:rPr lang="en-US" altLang="zh-CN" sz="11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(DR</a:t>
              </a:r>
              <a:r>
                <a:rPr lang="en-US" altLang="zh-CN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)</a:t>
              </a:r>
            </a:p>
          </p:txBody>
        </p:sp>
        <p:sp>
          <p:nvSpPr>
            <p:cNvPr id="489" name="文本框 252">
              <a:extLst>
                <a:ext uri="{FF2B5EF4-FFF2-40B4-BE49-F238E27FC236}">
                  <a16:creationId xmlns:a16="http://schemas.microsoft.com/office/drawing/2014/main" xmlns="" id="{13104835-9C61-4B51-94C0-53BF44B976A1}"/>
                </a:ext>
              </a:extLst>
            </p:cNvPr>
            <p:cNvSpPr txBox="1"/>
            <p:nvPr/>
          </p:nvSpPr>
          <p:spPr>
            <a:xfrm>
              <a:off x="5317198" y="2494279"/>
              <a:ext cx="117488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</a:t>
              </a:r>
              <a:r>
                <a:rPr lang="en-US" altLang="zh-CN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ive M</a:t>
              </a:r>
              <a:r>
                <a:rPr lang="zh-CN" altLang="en-US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igrat</a:t>
              </a:r>
              <a:r>
                <a:rPr lang="en-US" altLang="zh-CN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ion</a:t>
              </a:r>
              <a:endPara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90" name="文本框 253">
              <a:extLst>
                <a:ext uri="{FF2B5EF4-FFF2-40B4-BE49-F238E27FC236}">
                  <a16:creationId xmlns:a16="http://schemas.microsoft.com/office/drawing/2014/main" xmlns="" id="{E5AFA9EA-DB56-40A7-9EE3-39F622B025C9}"/>
                </a:ext>
              </a:extLst>
            </p:cNvPr>
            <p:cNvSpPr txBox="1"/>
            <p:nvPr/>
          </p:nvSpPr>
          <p:spPr>
            <a:xfrm>
              <a:off x="6636326" y="2492012"/>
              <a:ext cx="116566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Develop</a:t>
              </a:r>
              <a:r>
                <a:rPr lang="en-US" altLang="zh-CN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/ </a:t>
              </a:r>
              <a:r>
                <a:rPr lang="en-US" altLang="zh-CN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</a:t>
              </a:r>
              <a:r>
                <a:rPr lang="zh-CN" altLang="en-US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est</a:t>
              </a:r>
              <a:endPara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91" name="文本框 256">
              <a:extLst>
                <a:ext uri="{FF2B5EF4-FFF2-40B4-BE49-F238E27FC236}">
                  <a16:creationId xmlns:a16="http://schemas.microsoft.com/office/drawing/2014/main" xmlns="" id="{C6A6DB8A-7F76-46DE-9488-C2B8A48C998C}"/>
                </a:ext>
              </a:extLst>
            </p:cNvPr>
            <p:cNvSpPr txBox="1"/>
            <p:nvPr/>
          </p:nvSpPr>
          <p:spPr>
            <a:xfrm>
              <a:off x="7971282" y="2497712"/>
              <a:ext cx="73383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</a:t>
              </a:r>
              <a:r>
                <a:rPr lang="zh-CN" altLang="en-US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nalysis</a:t>
              </a:r>
              <a:endPara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492" name="图形 257" descr="教师">
              <a:extLst>
                <a:ext uri="{FF2B5EF4-FFF2-40B4-BE49-F238E27FC236}">
                  <a16:creationId xmlns:a16="http://schemas.microsoft.com/office/drawing/2014/main" xmlns="" id="{F6F35398-3D5E-4940-8384-763312EED3C7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xmlns="" r:embed="rId29"/>
                </a:ext>
              </a:extLst>
            </a:blip>
            <a:stretch>
              <a:fillRect/>
            </a:stretch>
          </p:blipFill>
          <p:spPr>
            <a:xfrm>
              <a:off x="9231635" y="1945396"/>
              <a:ext cx="588216" cy="588216"/>
            </a:xfrm>
            <a:prstGeom prst="rect">
              <a:avLst/>
            </a:prstGeom>
          </p:spPr>
        </p:pic>
        <p:sp>
          <p:nvSpPr>
            <p:cNvPr id="493" name="文本框 266">
              <a:extLst>
                <a:ext uri="{FF2B5EF4-FFF2-40B4-BE49-F238E27FC236}">
                  <a16:creationId xmlns:a16="http://schemas.microsoft.com/office/drawing/2014/main" xmlns="" id="{BEC72293-885D-49A3-A96E-A6640C164A22}"/>
                </a:ext>
              </a:extLst>
            </p:cNvPr>
            <p:cNvSpPr txBox="1"/>
            <p:nvPr/>
          </p:nvSpPr>
          <p:spPr>
            <a:xfrm>
              <a:off x="8780387" y="2501364"/>
              <a:ext cx="14971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Immersive </a:t>
              </a:r>
              <a:r>
                <a:rPr lang="en-US" altLang="zh-CN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</a:t>
              </a:r>
              <a:r>
                <a:rPr lang="zh-CN" altLang="en-US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raining</a:t>
              </a:r>
              <a:endParaRPr lang="en-US" altLang="zh-CN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33" name="组合 255">
            <a:extLst>
              <a:ext uri="{FF2B5EF4-FFF2-40B4-BE49-F238E27FC236}">
                <a16:creationId xmlns:a16="http://schemas.microsoft.com/office/drawing/2014/main" xmlns="" id="{6AFCD898-933D-4946-BB5D-24C68F3A7EDB}"/>
              </a:ext>
            </a:extLst>
          </p:cNvPr>
          <p:cNvGrpSpPr/>
          <p:nvPr/>
        </p:nvGrpSpPr>
        <p:grpSpPr>
          <a:xfrm>
            <a:off x="2063754" y="1888842"/>
            <a:ext cx="2846438" cy="405519"/>
            <a:chOff x="2063754" y="2023322"/>
            <a:chExt cx="2846438" cy="405519"/>
          </a:xfrm>
        </p:grpSpPr>
        <p:sp>
          <p:nvSpPr>
            <p:cNvPr id="134" name="矩形: 圆顶角 2">
              <a:extLst>
                <a:ext uri="{FF2B5EF4-FFF2-40B4-BE49-F238E27FC236}">
                  <a16:creationId xmlns:a16="http://schemas.microsoft.com/office/drawing/2014/main" xmlns="" id="{D77F5986-B100-461C-AF16-A1A4A818AE38}"/>
                </a:ext>
              </a:extLst>
            </p:cNvPr>
            <p:cNvSpPr/>
            <p:nvPr/>
          </p:nvSpPr>
          <p:spPr>
            <a:xfrm>
              <a:off x="2063754" y="2023322"/>
              <a:ext cx="2846438" cy="405519"/>
            </a:xfrm>
            <a:prstGeom prst="round2SameRect">
              <a:avLst>
                <a:gd name="adj1" fmla="val 50000"/>
                <a:gd name="adj2" fmla="val 0"/>
              </a:avLst>
            </a:prstGeom>
            <a:noFill/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35" name="文本框 66">
              <a:extLst>
                <a:ext uri="{FF2B5EF4-FFF2-40B4-BE49-F238E27FC236}">
                  <a16:creationId xmlns:a16="http://schemas.microsoft.com/office/drawing/2014/main" xmlns="" id="{56A5EEFC-7ED3-4A93-8208-33F1796C2E12}"/>
                </a:ext>
              </a:extLst>
            </p:cNvPr>
            <p:cNvSpPr txBox="1"/>
            <p:nvPr/>
          </p:nvSpPr>
          <p:spPr>
            <a:xfrm>
              <a:off x="2134459" y="2051733"/>
              <a:ext cx="27730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Traditional</a:t>
              </a:r>
              <a:r>
                <a:rPr lang="en-US" altLang="zh-CN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 </a:t>
              </a:r>
              <a:r>
                <a:rPr lang="en-US" altLang="zh-CN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A</a:t>
              </a:r>
              <a:r>
                <a:rPr lang="zh-CN" altLang="en-US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rchitecture</a:t>
              </a:r>
              <a:endPara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136" name="组合 278">
            <a:extLst>
              <a:ext uri="{FF2B5EF4-FFF2-40B4-BE49-F238E27FC236}">
                <a16:creationId xmlns:a16="http://schemas.microsoft.com/office/drawing/2014/main" xmlns="" id="{5B955F20-D045-44AE-8C61-788F9EC1E1C3}"/>
              </a:ext>
            </a:extLst>
          </p:cNvPr>
          <p:cNvGrpSpPr/>
          <p:nvPr/>
        </p:nvGrpSpPr>
        <p:grpSpPr>
          <a:xfrm>
            <a:off x="850999" y="2356675"/>
            <a:ext cx="2680066" cy="1859679"/>
            <a:chOff x="689776" y="2359959"/>
            <a:chExt cx="3327783" cy="1859679"/>
          </a:xfrm>
        </p:grpSpPr>
        <p:grpSp>
          <p:nvGrpSpPr>
            <p:cNvPr id="137" name="组合 74">
              <a:extLst>
                <a:ext uri="{FF2B5EF4-FFF2-40B4-BE49-F238E27FC236}">
                  <a16:creationId xmlns:a16="http://schemas.microsoft.com/office/drawing/2014/main" xmlns="" id="{3038942D-63CD-4B43-B2AB-160D3EB13ED0}"/>
                </a:ext>
              </a:extLst>
            </p:cNvPr>
            <p:cNvGrpSpPr/>
            <p:nvPr/>
          </p:nvGrpSpPr>
          <p:grpSpPr>
            <a:xfrm>
              <a:off x="689776" y="2918335"/>
              <a:ext cx="2615572" cy="1301303"/>
              <a:chOff x="1081580" y="3458834"/>
              <a:chExt cx="2615572" cy="1301303"/>
            </a:xfrm>
          </p:grpSpPr>
          <p:grpSp>
            <p:nvGrpSpPr>
              <p:cNvPr id="142" name="组合 38">
                <a:extLst>
                  <a:ext uri="{FF2B5EF4-FFF2-40B4-BE49-F238E27FC236}">
                    <a16:creationId xmlns:a16="http://schemas.microsoft.com/office/drawing/2014/main" xmlns="" id="{A6B943A1-EEB2-486F-975E-625EECA7F9A0}"/>
                  </a:ext>
                </a:extLst>
              </p:cNvPr>
              <p:cNvGrpSpPr/>
              <p:nvPr/>
            </p:nvGrpSpPr>
            <p:grpSpPr>
              <a:xfrm>
                <a:off x="1248307" y="3521531"/>
                <a:ext cx="369334" cy="369332"/>
                <a:chOff x="5526310" y="2769920"/>
                <a:chExt cx="468003" cy="468000"/>
              </a:xfrm>
            </p:grpSpPr>
            <p:pic>
              <p:nvPicPr>
                <p:cNvPr id="156" name="图片 39">
                  <a:extLst>
                    <a:ext uri="{FF2B5EF4-FFF2-40B4-BE49-F238E27FC236}">
                      <a16:creationId xmlns:a16="http://schemas.microsoft.com/office/drawing/2014/main" xmlns="" id="{DBD23AD0-D8AD-4900-B94E-EC00A313897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0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665205" y="3096385"/>
                  <a:ext cx="196181" cy="105096"/>
                </a:xfrm>
                <a:prstGeom prst="rect">
                  <a:avLst/>
                </a:prstGeom>
              </p:spPr>
            </p:pic>
            <p:grpSp>
              <p:nvGrpSpPr>
                <p:cNvPr id="157" name="组合 40">
                  <a:extLst>
                    <a:ext uri="{FF2B5EF4-FFF2-40B4-BE49-F238E27FC236}">
                      <a16:creationId xmlns:a16="http://schemas.microsoft.com/office/drawing/2014/main" xmlns="" id="{4B505659-3819-49F0-BC8F-AD67BBCD7D17}"/>
                    </a:ext>
                  </a:extLst>
                </p:cNvPr>
                <p:cNvGrpSpPr/>
                <p:nvPr/>
              </p:nvGrpSpPr>
              <p:grpSpPr>
                <a:xfrm>
                  <a:off x="5526310" y="2769920"/>
                  <a:ext cx="468003" cy="468000"/>
                  <a:chOff x="8508228" y="3324219"/>
                  <a:chExt cx="649231" cy="648793"/>
                </a:xfrm>
              </p:grpSpPr>
              <p:sp>
                <p:nvSpPr>
                  <p:cNvPr id="158" name="Rectangle: Rounded Corners 228">
                    <a:extLst>
                      <a:ext uri="{FF2B5EF4-FFF2-40B4-BE49-F238E27FC236}">
                        <a16:creationId xmlns:a16="http://schemas.microsoft.com/office/drawing/2014/main" xmlns="" id="{A229AFEC-8478-4A27-B111-2C67BB3F3D0C}"/>
                      </a:ext>
                    </a:extLst>
                  </p:cNvPr>
                  <p:cNvSpPr/>
                  <p:nvPr/>
                </p:nvSpPr>
                <p:spPr>
                  <a:xfrm>
                    <a:off x="8508228" y="3324219"/>
                    <a:ext cx="649231" cy="648793"/>
                  </a:xfrm>
                  <a:prstGeom prst="roundRect">
                    <a:avLst>
                      <a:gd name="adj" fmla="val 5556"/>
                    </a:avLst>
                  </a:prstGeom>
                  <a:noFill/>
                  <a:ln w="22225">
                    <a:solidFill>
                      <a:srgbClr val="6488A5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endParaRPr>
                  </a:p>
                </p:txBody>
              </p:sp>
              <p:pic>
                <p:nvPicPr>
                  <p:cNvPr id="159" name="图片 42">
                    <a:extLst>
                      <a:ext uri="{FF2B5EF4-FFF2-40B4-BE49-F238E27FC236}">
                        <a16:creationId xmlns:a16="http://schemas.microsoft.com/office/drawing/2014/main" xmlns="" id="{E36BF14C-7279-4F4E-A620-BFC2AE5D1C4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1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564196" y="3447479"/>
                    <a:ext cx="492967" cy="261137"/>
                  </a:xfrm>
                  <a:prstGeom prst="rect">
                    <a:avLst/>
                  </a:prstGeom>
                </p:spPr>
              </p:pic>
            </p:grpSp>
          </p:grpSp>
          <p:sp>
            <p:nvSpPr>
              <p:cNvPr id="143" name="矩形: 剪去顶角 67">
                <a:extLst>
                  <a:ext uri="{FF2B5EF4-FFF2-40B4-BE49-F238E27FC236}">
                    <a16:creationId xmlns:a16="http://schemas.microsoft.com/office/drawing/2014/main" xmlns="" id="{C4871C09-D668-4662-A45A-AE4531C627F9}"/>
                  </a:ext>
                </a:extLst>
              </p:cNvPr>
              <p:cNvSpPr/>
              <p:nvPr/>
            </p:nvSpPr>
            <p:spPr>
              <a:xfrm>
                <a:off x="1081580" y="3945841"/>
                <a:ext cx="2615572" cy="757608"/>
              </a:xfrm>
              <a:prstGeom prst="snip2SameRect">
                <a:avLst>
                  <a:gd name="adj1" fmla="val 17127"/>
                  <a:gd name="adj2" fmla="val 0"/>
                </a:avLst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144" name="矩形: 剪去顶角 68">
                <a:extLst>
                  <a:ext uri="{FF2B5EF4-FFF2-40B4-BE49-F238E27FC236}">
                    <a16:creationId xmlns:a16="http://schemas.microsoft.com/office/drawing/2014/main" xmlns="" id="{F8D3D798-77E5-4606-93DB-337824F7813F}"/>
                  </a:ext>
                </a:extLst>
              </p:cNvPr>
              <p:cNvSpPr/>
              <p:nvPr/>
            </p:nvSpPr>
            <p:spPr>
              <a:xfrm flipV="1">
                <a:off x="1088952" y="3458834"/>
                <a:ext cx="2608200" cy="486936"/>
              </a:xfrm>
              <a:prstGeom prst="snip2SameRect">
                <a:avLst>
                  <a:gd name="adj1" fmla="val 25205"/>
                  <a:gd name="adj2" fmla="val 0"/>
                </a:avLst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145" name="文本框 69">
                <a:extLst>
                  <a:ext uri="{FF2B5EF4-FFF2-40B4-BE49-F238E27FC236}">
                    <a16:creationId xmlns:a16="http://schemas.microsoft.com/office/drawing/2014/main" xmlns="" id="{257877B1-8F12-4ED3-8BDE-E825ACED104E}"/>
                  </a:ext>
                </a:extLst>
              </p:cNvPr>
              <p:cNvSpPr txBox="1"/>
              <p:nvPr/>
            </p:nvSpPr>
            <p:spPr>
              <a:xfrm>
                <a:off x="1604994" y="3543079"/>
                <a:ext cx="201121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6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</a:rPr>
                  <a:t>Physical servers</a:t>
                </a:r>
              </a:p>
            </p:txBody>
          </p:sp>
          <p:grpSp>
            <p:nvGrpSpPr>
              <p:cNvPr id="146" name="组合 72">
                <a:extLst>
                  <a:ext uri="{FF2B5EF4-FFF2-40B4-BE49-F238E27FC236}">
                    <a16:creationId xmlns:a16="http://schemas.microsoft.com/office/drawing/2014/main" xmlns="" id="{21022702-C73C-49C9-9AA2-E7DC6FEA0123}"/>
                  </a:ext>
                </a:extLst>
              </p:cNvPr>
              <p:cNvGrpSpPr/>
              <p:nvPr/>
            </p:nvGrpSpPr>
            <p:grpSpPr>
              <a:xfrm>
                <a:off x="1358988" y="4124875"/>
                <a:ext cx="1079086" cy="635262"/>
                <a:chOff x="4419040" y="3843526"/>
                <a:chExt cx="1079086" cy="635262"/>
              </a:xfrm>
            </p:grpSpPr>
            <p:grpSp>
              <p:nvGrpSpPr>
                <p:cNvPr id="152" name="组合 16">
                  <a:extLst>
                    <a:ext uri="{FF2B5EF4-FFF2-40B4-BE49-F238E27FC236}">
                      <a16:creationId xmlns:a16="http://schemas.microsoft.com/office/drawing/2014/main" xmlns="" id="{EAC05558-7B9A-47C4-8407-D571D3EA9B5D}"/>
                    </a:ext>
                  </a:extLst>
                </p:cNvPr>
                <p:cNvGrpSpPr/>
                <p:nvPr/>
              </p:nvGrpSpPr>
              <p:grpSpPr>
                <a:xfrm>
                  <a:off x="4759898" y="3843526"/>
                  <a:ext cx="367730" cy="367730"/>
                  <a:chOff x="5879168" y="2564745"/>
                  <a:chExt cx="483395" cy="483071"/>
                </a:xfrm>
              </p:grpSpPr>
              <p:sp>
                <p:nvSpPr>
                  <p:cNvPr id="154" name="Rectangle: Rounded Corners 228">
                    <a:extLst>
                      <a:ext uri="{FF2B5EF4-FFF2-40B4-BE49-F238E27FC236}">
                        <a16:creationId xmlns:a16="http://schemas.microsoft.com/office/drawing/2014/main" xmlns="" id="{745FCDEA-041A-4502-8A64-39A44F31397F}"/>
                      </a:ext>
                    </a:extLst>
                  </p:cNvPr>
                  <p:cNvSpPr/>
                  <p:nvPr/>
                </p:nvSpPr>
                <p:spPr>
                  <a:xfrm>
                    <a:off x="5879168" y="2564745"/>
                    <a:ext cx="483395" cy="483071"/>
                  </a:xfrm>
                  <a:prstGeom prst="roundRect">
                    <a:avLst>
                      <a:gd name="adj" fmla="val 5556"/>
                    </a:avLst>
                  </a:prstGeom>
                  <a:noFill/>
                  <a:ln w="22860">
                    <a:solidFill>
                      <a:srgbClr val="6488A5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endParaRPr>
                  </a:p>
                </p:txBody>
              </p:sp>
              <p:pic>
                <p:nvPicPr>
                  <p:cNvPr id="155" name="Picture 2">
                    <a:extLst>
                      <a:ext uri="{FF2B5EF4-FFF2-40B4-BE49-F238E27FC236}">
                        <a16:creationId xmlns:a16="http://schemas.microsoft.com/office/drawing/2014/main" xmlns="" id="{DFF5FE27-F559-4B66-B400-C3CBB7090AB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2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938090" y="2586813"/>
                    <a:ext cx="360002" cy="432000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153" name="文本框 70">
                  <a:extLst>
                    <a:ext uri="{FF2B5EF4-FFF2-40B4-BE49-F238E27FC236}">
                      <a16:creationId xmlns:a16="http://schemas.microsoft.com/office/drawing/2014/main" xmlns="" id="{2FA35E44-FC42-4964-A64E-91ADB0BEBC35}"/>
                    </a:ext>
                  </a:extLst>
                </p:cNvPr>
                <p:cNvSpPr txBox="1"/>
                <p:nvPr/>
              </p:nvSpPr>
              <p:spPr>
                <a:xfrm>
                  <a:off x="4419040" y="4171011"/>
                  <a:ext cx="1079086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14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ea"/>
                    </a:rPr>
                    <a:t>Linux</a:t>
                  </a:r>
                  <a:endParaRPr lang="zh-CN" altLang="en-US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</a:endParaRPr>
                </a:p>
              </p:txBody>
            </p:sp>
          </p:grpSp>
          <p:grpSp>
            <p:nvGrpSpPr>
              <p:cNvPr id="147" name="组合 73">
                <a:extLst>
                  <a:ext uri="{FF2B5EF4-FFF2-40B4-BE49-F238E27FC236}">
                    <a16:creationId xmlns:a16="http://schemas.microsoft.com/office/drawing/2014/main" xmlns="" id="{BCE8051F-4D6F-480C-96D4-1DE8DC948868}"/>
                  </a:ext>
                </a:extLst>
              </p:cNvPr>
              <p:cNvGrpSpPr/>
              <p:nvPr/>
            </p:nvGrpSpPr>
            <p:grpSpPr>
              <a:xfrm>
                <a:off x="2251538" y="4131792"/>
                <a:ext cx="1173285" cy="625001"/>
                <a:chOff x="5311590" y="3850443"/>
                <a:chExt cx="1173285" cy="625001"/>
              </a:xfrm>
            </p:grpSpPr>
            <p:grpSp>
              <p:nvGrpSpPr>
                <p:cNvPr id="148" name="组合 13">
                  <a:extLst>
                    <a:ext uri="{FF2B5EF4-FFF2-40B4-BE49-F238E27FC236}">
                      <a16:creationId xmlns:a16="http://schemas.microsoft.com/office/drawing/2014/main" xmlns="" id="{7D9DC0ED-D305-42D2-9307-29767E415EE9}"/>
                    </a:ext>
                  </a:extLst>
                </p:cNvPr>
                <p:cNvGrpSpPr/>
                <p:nvPr/>
              </p:nvGrpSpPr>
              <p:grpSpPr>
                <a:xfrm>
                  <a:off x="5766728" y="3850443"/>
                  <a:ext cx="367730" cy="367730"/>
                  <a:chOff x="4573034" y="2297501"/>
                  <a:chExt cx="649228" cy="648793"/>
                </a:xfrm>
              </p:grpSpPr>
              <p:sp>
                <p:nvSpPr>
                  <p:cNvPr id="150" name="Rectangle: Rounded Corners 228">
                    <a:extLst>
                      <a:ext uri="{FF2B5EF4-FFF2-40B4-BE49-F238E27FC236}">
                        <a16:creationId xmlns:a16="http://schemas.microsoft.com/office/drawing/2014/main" xmlns="" id="{0AB2A175-3C43-4C4B-9F3A-F45844217A11}"/>
                      </a:ext>
                    </a:extLst>
                  </p:cNvPr>
                  <p:cNvSpPr/>
                  <p:nvPr/>
                </p:nvSpPr>
                <p:spPr>
                  <a:xfrm>
                    <a:off x="4573034" y="2297501"/>
                    <a:ext cx="649228" cy="648793"/>
                  </a:xfrm>
                  <a:prstGeom prst="roundRect">
                    <a:avLst>
                      <a:gd name="adj" fmla="val 5556"/>
                    </a:avLst>
                  </a:prstGeom>
                  <a:noFill/>
                  <a:ln w="22860">
                    <a:solidFill>
                      <a:srgbClr val="6488A5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endParaRPr>
                  </a:p>
                </p:txBody>
              </p:sp>
              <p:pic>
                <p:nvPicPr>
                  <p:cNvPr id="151" name="Picture 6" descr="Image result for microsoft windows logo">
                    <a:extLst>
                      <a:ext uri="{FF2B5EF4-FFF2-40B4-BE49-F238E27FC236}">
                        <a16:creationId xmlns:a16="http://schemas.microsoft.com/office/drawing/2014/main" xmlns="" id="{14620C85-E5E7-4296-AD95-83145D3742F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3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4717964" y="2407736"/>
                    <a:ext cx="439275" cy="439277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sp>
              <p:nvSpPr>
                <p:cNvPr id="149" name="文本框 71">
                  <a:extLst>
                    <a:ext uri="{FF2B5EF4-FFF2-40B4-BE49-F238E27FC236}">
                      <a16:creationId xmlns:a16="http://schemas.microsoft.com/office/drawing/2014/main" xmlns="" id="{2F46749D-8ECE-424C-9AD7-BC9746774FCE}"/>
                    </a:ext>
                  </a:extLst>
                </p:cNvPr>
                <p:cNvSpPr txBox="1"/>
                <p:nvPr/>
              </p:nvSpPr>
              <p:spPr>
                <a:xfrm>
                  <a:off x="5311590" y="4167667"/>
                  <a:ext cx="1173285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14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ea"/>
                    </a:rPr>
                    <a:t>Windows</a:t>
                  </a:r>
                  <a:endParaRPr lang="zh-CN" altLang="en-US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</a:endParaRPr>
                </a:p>
              </p:txBody>
            </p:sp>
          </p:grpSp>
        </p:grpSp>
        <p:grpSp>
          <p:nvGrpSpPr>
            <p:cNvPr id="138" name="组合 243">
              <a:extLst>
                <a:ext uri="{FF2B5EF4-FFF2-40B4-BE49-F238E27FC236}">
                  <a16:creationId xmlns:a16="http://schemas.microsoft.com/office/drawing/2014/main" xmlns="" id="{E640B271-5AEB-4BA5-9649-801BC591A7FC}"/>
                </a:ext>
              </a:extLst>
            </p:cNvPr>
            <p:cNvGrpSpPr/>
            <p:nvPr/>
          </p:nvGrpSpPr>
          <p:grpSpPr>
            <a:xfrm>
              <a:off x="1928353" y="2359959"/>
              <a:ext cx="2089206" cy="508850"/>
              <a:chOff x="1907533" y="2604162"/>
              <a:chExt cx="2089206" cy="508850"/>
            </a:xfrm>
          </p:grpSpPr>
          <p:cxnSp>
            <p:nvCxnSpPr>
              <p:cNvPr id="139" name="直接连接符 195">
                <a:extLst>
                  <a:ext uri="{FF2B5EF4-FFF2-40B4-BE49-F238E27FC236}">
                    <a16:creationId xmlns:a16="http://schemas.microsoft.com/office/drawing/2014/main" xmlns="" id="{23ABEA4A-8D44-4DA1-8F8C-226C092EB8E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96739" y="2604162"/>
                <a:ext cx="0" cy="249312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直接连接符 205">
                <a:extLst>
                  <a:ext uri="{FF2B5EF4-FFF2-40B4-BE49-F238E27FC236}">
                    <a16:creationId xmlns:a16="http://schemas.microsoft.com/office/drawing/2014/main" xmlns="" id="{F15D9E49-B88C-49A4-B0D8-A44AB72672D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907534" y="2853474"/>
                <a:ext cx="2089205" cy="0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直接连接符 208">
                <a:extLst>
                  <a:ext uri="{FF2B5EF4-FFF2-40B4-BE49-F238E27FC236}">
                    <a16:creationId xmlns:a16="http://schemas.microsoft.com/office/drawing/2014/main" xmlns="" id="{5D49B4D2-8577-4491-AC1A-5FD640A589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7533" y="2853474"/>
                <a:ext cx="0" cy="259538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60" name="组合 276">
            <a:extLst>
              <a:ext uri="{FF2B5EF4-FFF2-40B4-BE49-F238E27FC236}">
                <a16:creationId xmlns:a16="http://schemas.microsoft.com/office/drawing/2014/main" xmlns="" id="{29347892-BA2F-4CE1-9EF9-F4A178380A63}"/>
              </a:ext>
            </a:extLst>
          </p:cNvPr>
          <p:cNvGrpSpPr/>
          <p:nvPr/>
        </p:nvGrpSpPr>
        <p:grpSpPr>
          <a:xfrm>
            <a:off x="7082191" y="2305520"/>
            <a:ext cx="1878404" cy="1700159"/>
            <a:chOff x="7082191" y="2305520"/>
            <a:chExt cx="1878404" cy="1700159"/>
          </a:xfrm>
        </p:grpSpPr>
        <p:grpSp>
          <p:nvGrpSpPr>
            <p:cNvPr id="161" name="组合 191">
              <a:extLst>
                <a:ext uri="{FF2B5EF4-FFF2-40B4-BE49-F238E27FC236}">
                  <a16:creationId xmlns:a16="http://schemas.microsoft.com/office/drawing/2014/main" xmlns="" id="{75998399-1268-489A-9B3D-DBA4B6DA1CFE}"/>
                </a:ext>
              </a:extLst>
            </p:cNvPr>
            <p:cNvGrpSpPr/>
            <p:nvPr/>
          </p:nvGrpSpPr>
          <p:grpSpPr>
            <a:xfrm>
              <a:off x="7082191" y="2945263"/>
              <a:ext cx="1837820" cy="1060416"/>
              <a:chOff x="7078138" y="2996154"/>
              <a:chExt cx="1582848" cy="913298"/>
            </a:xfrm>
          </p:grpSpPr>
          <p:grpSp>
            <p:nvGrpSpPr>
              <p:cNvPr id="165" name="组合 178">
                <a:extLst>
                  <a:ext uri="{FF2B5EF4-FFF2-40B4-BE49-F238E27FC236}">
                    <a16:creationId xmlns:a16="http://schemas.microsoft.com/office/drawing/2014/main" xmlns="" id="{824309B6-D8CC-4259-AA4C-5143EF7BA483}"/>
                  </a:ext>
                </a:extLst>
              </p:cNvPr>
              <p:cNvGrpSpPr/>
              <p:nvPr/>
            </p:nvGrpSpPr>
            <p:grpSpPr>
              <a:xfrm>
                <a:off x="7078138" y="2996154"/>
                <a:ext cx="1582848" cy="913298"/>
                <a:chOff x="5050662" y="3987410"/>
                <a:chExt cx="1066069" cy="615777"/>
              </a:xfrm>
            </p:grpSpPr>
            <p:sp>
              <p:nvSpPr>
                <p:cNvPr id="167" name="Oval 57">
                  <a:extLst>
                    <a:ext uri="{FF2B5EF4-FFF2-40B4-BE49-F238E27FC236}">
                      <a16:creationId xmlns:a16="http://schemas.microsoft.com/office/drawing/2014/main" xmlns="" id="{0356C0F3-0412-4350-8D42-6F4B25098161}"/>
                    </a:ext>
                  </a:extLst>
                </p:cNvPr>
                <p:cNvSpPr/>
                <p:nvPr/>
              </p:nvSpPr>
              <p:spPr>
                <a:xfrm>
                  <a:off x="5050662" y="3987410"/>
                  <a:ext cx="1066069" cy="6157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10555" h="1287908">
                      <a:moveTo>
                        <a:pt x="929401" y="0"/>
                      </a:moveTo>
                      <a:cubicBezTo>
                        <a:pt x="1129678" y="0"/>
                        <a:pt x="1306255" y="101473"/>
                        <a:pt x="1410524" y="255811"/>
                      </a:cubicBezTo>
                      <a:lnTo>
                        <a:pt x="1430900" y="293352"/>
                      </a:lnTo>
                      <a:lnTo>
                        <a:pt x="1443624" y="282854"/>
                      </a:lnTo>
                      <a:cubicBezTo>
                        <a:pt x="1500858" y="244188"/>
                        <a:pt x="1569854" y="221610"/>
                        <a:pt x="1644123" y="221610"/>
                      </a:cubicBezTo>
                      <a:cubicBezTo>
                        <a:pt x="1817419" y="221610"/>
                        <a:pt x="1962003" y="344533"/>
                        <a:pt x="1995442" y="507943"/>
                      </a:cubicBezTo>
                      <a:lnTo>
                        <a:pt x="2002280" y="575774"/>
                      </a:lnTo>
                      <a:lnTo>
                        <a:pt x="2024223" y="577986"/>
                      </a:lnTo>
                      <a:cubicBezTo>
                        <a:pt x="2187633" y="611424"/>
                        <a:pt x="2310555" y="756009"/>
                        <a:pt x="2310555" y="929304"/>
                      </a:cubicBezTo>
                      <a:cubicBezTo>
                        <a:pt x="2310555" y="1127356"/>
                        <a:pt x="2150003" y="1287908"/>
                        <a:pt x="1951951" y="1287908"/>
                      </a:cubicBezTo>
                      <a:lnTo>
                        <a:pt x="1895635" y="1282939"/>
                      </a:lnTo>
                      <a:lnTo>
                        <a:pt x="358604" y="1282939"/>
                      </a:lnTo>
                      <a:lnTo>
                        <a:pt x="345405" y="1282939"/>
                      </a:lnTo>
                      <a:lnTo>
                        <a:pt x="332242" y="1280282"/>
                      </a:lnTo>
                      <a:lnTo>
                        <a:pt x="286333" y="1275654"/>
                      </a:lnTo>
                      <a:cubicBezTo>
                        <a:pt x="122922" y="1242215"/>
                        <a:pt x="0" y="1097631"/>
                        <a:pt x="0" y="924335"/>
                      </a:cubicBezTo>
                      <a:cubicBezTo>
                        <a:pt x="0" y="751040"/>
                        <a:pt x="122922" y="606455"/>
                        <a:pt x="286333" y="573017"/>
                      </a:cubicBezTo>
                      <a:lnTo>
                        <a:pt x="350565" y="566541"/>
                      </a:lnTo>
                      <a:lnTo>
                        <a:pt x="360975" y="463281"/>
                      </a:lnTo>
                      <a:cubicBezTo>
                        <a:pt x="415078" y="198887"/>
                        <a:pt x="649014" y="0"/>
                        <a:pt x="929401" y="0"/>
                      </a:cubicBezTo>
                      <a:close/>
                    </a:path>
                  </a:pathLst>
                </a:custGeom>
                <a:noFill/>
                <a:ln w="19050" cap="flat" cmpd="sng" algn="ctr">
                  <a:solidFill>
                    <a:srgbClr val="6488A5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68" name="Freeform 65">
                  <a:extLst>
                    <a:ext uri="{FF2B5EF4-FFF2-40B4-BE49-F238E27FC236}">
                      <a16:creationId xmlns:a16="http://schemas.microsoft.com/office/drawing/2014/main" xmlns="" id="{7F86A5A9-EECF-49B2-BB1C-AB8A2AD618E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802140" y="4128142"/>
                  <a:ext cx="132666" cy="182558"/>
                </a:xfrm>
                <a:custGeom>
                  <a:avLst/>
                  <a:gdLst>
                    <a:gd name="T0" fmla="*/ 67 w 135"/>
                    <a:gd name="T1" fmla="*/ 109 h 185"/>
                    <a:gd name="T2" fmla="*/ 50 w 135"/>
                    <a:gd name="T3" fmla="*/ 126 h 185"/>
                    <a:gd name="T4" fmla="*/ 55 w 135"/>
                    <a:gd name="T5" fmla="*/ 137 h 185"/>
                    <a:gd name="T6" fmla="*/ 54 w 135"/>
                    <a:gd name="T7" fmla="*/ 139 h 185"/>
                    <a:gd name="T8" fmla="*/ 67 w 135"/>
                    <a:gd name="T9" fmla="*/ 151 h 185"/>
                    <a:gd name="T10" fmla="*/ 80 w 135"/>
                    <a:gd name="T11" fmla="*/ 139 h 185"/>
                    <a:gd name="T12" fmla="*/ 80 w 135"/>
                    <a:gd name="T13" fmla="*/ 137 h 185"/>
                    <a:gd name="T14" fmla="*/ 84 w 135"/>
                    <a:gd name="T15" fmla="*/ 126 h 185"/>
                    <a:gd name="T16" fmla="*/ 67 w 135"/>
                    <a:gd name="T17" fmla="*/ 109 h 185"/>
                    <a:gd name="T18" fmla="*/ 71 w 135"/>
                    <a:gd name="T19" fmla="*/ 133 h 185"/>
                    <a:gd name="T20" fmla="*/ 71 w 135"/>
                    <a:gd name="T21" fmla="*/ 139 h 185"/>
                    <a:gd name="T22" fmla="*/ 67 w 135"/>
                    <a:gd name="T23" fmla="*/ 143 h 185"/>
                    <a:gd name="T24" fmla="*/ 63 w 135"/>
                    <a:gd name="T25" fmla="*/ 139 h 185"/>
                    <a:gd name="T26" fmla="*/ 63 w 135"/>
                    <a:gd name="T27" fmla="*/ 133 h 185"/>
                    <a:gd name="T28" fmla="*/ 59 w 135"/>
                    <a:gd name="T29" fmla="*/ 126 h 185"/>
                    <a:gd name="T30" fmla="*/ 67 w 135"/>
                    <a:gd name="T31" fmla="*/ 118 h 185"/>
                    <a:gd name="T32" fmla="*/ 76 w 135"/>
                    <a:gd name="T33" fmla="*/ 126 h 185"/>
                    <a:gd name="T34" fmla="*/ 71 w 135"/>
                    <a:gd name="T35" fmla="*/ 133 h 185"/>
                    <a:gd name="T36" fmla="*/ 118 w 135"/>
                    <a:gd name="T37" fmla="*/ 75 h 185"/>
                    <a:gd name="T38" fmla="*/ 118 w 135"/>
                    <a:gd name="T39" fmla="*/ 50 h 185"/>
                    <a:gd name="T40" fmla="*/ 67 w 135"/>
                    <a:gd name="T41" fmla="*/ 0 h 185"/>
                    <a:gd name="T42" fmla="*/ 16 w 135"/>
                    <a:gd name="T43" fmla="*/ 50 h 185"/>
                    <a:gd name="T44" fmla="*/ 16 w 135"/>
                    <a:gd name="T45" fmla="*/ 75 h 185"/>
                    <a:gd name="T46" fmla="*/ 0 w 135"/>
                    <a:gd name="T47" fmla="*/ 92 h 185"/>
                    <a:gd name="T48" fmla="*/ 0 w 135"/>
                    <a:gd name="T49" fmla="*/ 168 h 185"/>
                    <a:gd name="T50" fmla="*/ 16 w 135"/>
                    <a:gd name="T51" fmla="*/ 185 h 185"/>
                    <a:gd name="T52" fmla="*/ 118 w 135"/>
                    <a:gd name="T53" fmla="*/ 185 h 185"/>
                    <a:gd name="T54" fmla="*/ 135 w 135"/>
                    <a:gd name="T55" fmla="*/ 168 h 185"/>
                    <a:gd name="T56" fmla="*/ 135 w 135"/>
                    <a:gd name="T57" fmla="*/ 92 h 185"/>
                    <a:gd name="T58" fmla="*/ 118 w 135"/>
                    <a:gd name="T59" fmla="*/ 75 h 185"/>
                    <a:gd name="T60" fmla="*/ 25 w 135"/>
                    <a:gd name="T61" fmla="*/ 50 h 185"/>
                    <a:gd name="T62" fmla="*/ 67 w 135"/>
                    <a:gd name="T63" fmla="*/ 8 h 185"/>
                    <a:gd name="T64" fmla="*/ 109 w 135"/>
                    <a:gd name="T65" fmla="*/ 50 h 185"/>
                    <a:gd name="T66" fmla="*/ 109 w 135"/>
                    <a:gd name="T67" fmla="*/ 75 h 185"/>
                    <a:gd name="T68" fmla="*/ 25 w 135"/>
                    <a:gd name="T69" fmla="*/ 75 h 185"/>
                    <a:gd name="T70" fmla="*/ 25 w 135"/>
                    <a:gd name="T71" fmla="*/ 50 h 185"/>
                    <a:gd name="T72" fmla="*/ 126 w 135"/>
                    <a:gd name="T73" fmla="*/ 168 h 185"/>
                    <a:gd name="T74" fmla="*/ 118 w 135"/>
                    <a:gd name="T75" fmla="*/ 177 h 185"/>
                    <a:gd name="T76" fmla="*/ 16 w 135"/>
                    <a:gd name="T77" fmla="*/ 177 h 185"/>
                    <a:gd name="T78" fmla="*/ 8 w 135"/>
                    <a:gd name="T79" fmla="*/ 168 h 185"/>
                    <a:gd name="T80" fmla="*/ 8 w 135"/>
                    <a:gd name="T81" fmla="*/ 92 h 185"/>
                    <a:gd name="T82" fmla="*/ 16 w 135"/>
                    <a:gd name="T83" fmla="*/ 84 h 185"/>
                    <a:gd name="T84" fmla="*/ 118 w 135"/>
                    <a:gd name="T85" fmla="*/ 84 h 185"/>
                    <a:gd name="T86" fmla="*/ 126 w 135"/>
                    <a:gd name="T87" fmla="*/ 92 h 185"/>
                    <a:gd name="T88" fmla="*/ 126 w 135"/>
                    <a:gd name="T89" fmla="*/ 168 h 1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35" h="185">
                      <a:moveTo>
                        <a:pt x="67" y="109"/>
                      </a:moveTo>
                      <a:cubicBezTo>
                        <a:pt x="58" y="109"/>
                        <a:pt x="50" y="117"/>
                        <a:pt x="50" y="126"/>
                      </a:cubicBezTo>
                      <a:cubicBezTo>
                        <a:pt x="50" y="130"/>
                        <a:pt x="52" y="134"/>
                        <a:pt x="55" y="137"/>
                      </a:cubicBezTo>
                      <a:cubicBezTo>
                        <a:pt x="55" y="138"/>
                        <a:pt x="54" y="138"/>
                        <a:pt x="54" y="139"/>
                      </a:cubicBezTo>
                      <a:cubicBezTo>
                        <a:pt x="54" y="146"/>
                        <a:pt x="60" y="151"/>
                        <a:pt x="67" y="151"/>
                      </a:cubicBezTo>
                      <a:cubicBezTo>
                        <a:pt x="74" y="151"/>
                        <a:pt x="80" y="146"/>
                        <a:pt x="80" y="139"/>
                      </a:cubicBezTo>
                      <a:cubicBezTo>
                        <a:pt x="80" y="138"/>
                        <a:pt x="80" y="138"/>
                        <a:pt x="80" y="137"/>
                      </a:cubicBezTo>
                      <a:cubicBezTo>
                        <a:pt x="82" y="134"/>
                        <a:pt x="84" y="130"/>
                        <a:pt x="84" y="126"/>
                      </a:cubicBezTo>
                      <a:cubicBezTo>
                        <a:pt x="84" y="117"/>
                        <a:pt x="76" y="109"/>
                        <a:pt x="67" y="109"/>
                      </a:cubicBezTo>
                      <a:close/>
                      <a:moveTo>
                        <a:pt x="71" y="133"/>
                      </a:moveTo>
                      <a:cubicBezTo>
                        <a:pt x="71" y="139"/>
                        <a:pt x="71" y="139"/>
                        <a:pt x="71" y="139"/>
                      </a:cubicBezTo>
                      <a:cubicBezTo>
                        <a:pt x="71" y="141"/>
                        <a:pt x="69" y="143"/>
                        <a:pt x="67" y="143"/>
                      </a:cubicBezTo>
                      <a:cubicBezTo>
                        <a:pt x="65" y="143"/>
                        <a:pt x="63" y="141"/>
                        <a:pt x="63" y="139"/>
                      </a:cubicBezTo>
                      <a:cubicBezTo>
                        <a:pt x="63" y="133"/>
                        <a:pt x="63" y="133"/>
                        <a:pt x="63" y="133"/>
                      </a:cubicBezTo>
                      <a:cubicBezTo>
                        <a:pt x="60" y="132"/>
                        <a:pt x="59" y="129"/>
                        <a:pt x="59" y="126"/>
                      </a:cubicBezTo>
                      <a:cubicBezTo>
                        <a:pt x="59" y="121"/>
                        <a:pt x="62" y="118"/>
                        <a:pt x="67" y="118"/>
                      </a:cubicBezTo>
                      <a:cubicBezTo>
                        <a:pt x="72" y="118"/>
                        <a:pt x="76" y="121"/>
                        <a:pt x="76" y="126"/>
                      </a:cubicBezTo>
                      <a:cubicBezTo>
                        <a:pt x="76" y="129"/>
                        <a:pt x="74" y="132"/>
                        <a:pt x="71" y="133"/>
                      </a:cubicBezTo>
                      <a:close/>
                      <a:moveTo>
                        <a:pt x="118" y="75"/>
                      </a:moveTo>
                      <a:cubicBezTo>
                        <a:pt x="118" y="50"/>
                        <a:pt x="118" y="50"/>
                        <a:pt x="118" y="50"/>
                      </a:cubicBezTo>
                      <a:cubicBezTo>
                        <a:pt x="118" y="22"/>
                        <a:pt x="95" y="0"/>
                        <a:pt x="67" y="0"/>
                      </a:cubicBezTo>
                      <a:cubicBezTo>
                        <a:pt x="39" y="0"/>
                        <a:pt x="16" y="22"/>
                        <a:pt x="16" y="50"/>
                      </a:cubicBezTo>
                      <a:cubicBezTo>
                        <a:pt x="16" y="75"/>
                        <a:pt x="16" y="75"/>
                        <a:pt x="16" y="75"/>
                      </a:cubicBezTo>
                      <a:cubicBezTo>
                        <a:pt x="7" y="75"/>
                        <a:pt x="0" y="83"/>
                        <a:pt x="0" y="92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78"/>
                        <a:pt x="7" y="185"/>
                        <a:pt x="16" y="185"/>
                      </a:cubicBezTo>
                      <a:cubicBezTo>
                        <a:pt x="118" y="185"/>
                        <a:pt x="118" y="185"/>
                        <a:pt x="118" y="185"/>
                      </a:cubicBezTo>
                      <a:cubicBezTo>
                        <a:pt x="127" y="185"/>
                        <a:pt x="135" y="178"/>
                        <a:pt x="135" y="168"/>
                      </a:cubicBezTo>
                      <a:cubicBezTo>
                        <a:pt x="135" y="92"/>
                        <a:pt x="135" y="92"/>
                        <a:pt x="135" y="92"/>
                      </a:cubicBezTo>
                      <a:cubicBezTo>
                        <a:pt x="135" y="83"/>
                        <a:pt x="127" y="75"/>
                        <a:pt x="118" y="75"/>
                      </a:cubicBezTo>
                      <a:close/>
                      <a:moveTo>
                        <a:pt x="25" y="50"/>
                      </a:moveTo>
                      <a:cubicBezTo>
                        <a:pt x="25" y="27"/>
                        <a:pt x="44" y="8"/>
                        <a:pt x="67" y="8"/>
                      </a:cubicBezTo>
                      <a:cubicBezTo>
                        <a:pt x="90" y="8"/>
                        <a:pt x="109" y="27"/>
                        <a:pt x="109" y="50"/>
                      </a:cubicBezTo>
                      <a:cubicBezTo>
                        <a:pt x="109" y="75"/>
                        <a:pt x="109" y="75"/>
                        <a:pt x="109" y="75"/>
                      </a:cubicBezTo>
                      <a:cubicBezTo>
                        <a:pt x="25" y="75"/>
                        <a:pt x="25" y="75"/>
                        <a:pt x="25" y="75"/>
                      </a:cubicBezTo>
                      <a:lnTo>
                        <a:pt x="25" y="50"/>
                      </a:lnTo>
                      <a:close/>
                      <a:moveTo>
                        <a:pt x="126" y="168"/>
                      </a:moveTo>
                      <a:cubicBezTo>
                        <a:pt x="126" y="173"/>
                        <a:pt x="122" y="177"/>
                        <a:pt x="118" y="177"/>
                      </a:cubicBezTo>
                      <a:cubicBezTo>
                        <a:pt x="16" y="177"/>
                        <a:pt x="16" y="177"/>
                        <a:pt x="16" y="177"/>
                      </a:cubicBezTo>
                      <a:cubicBezTo>
                        <a:pt x="12" y="177"/>
                        <a:pt x="8" y="173"/>
                        <a:pt x="8" y="168"/>
                      </a:cubicBezTo>
                      <a:cubicBezTo>
                        <a:pt x="8" y="92"/>
                        <a:pt x="8" y="92"/>
                        <a:pt x="8" y="92"/>
                      </a:cubicBezTo>
                      <a:cubicBezTo>
                        <a:pt x="8" y="88"/>
                        <a:pt x="12" y="84"/>
                        <a:pt x="16" y="84"/>
                      </a:cubicBezTo>
                      <a:cubicBezTo>
                        <a:pt x="118" y="84"/>
                        <a:pt x="118" y="84"/>
                        <a:pt x="118" y="84"/>
                      </a:cubicBezTo>
                      <a:cubicBezTo>
                        <a:pt x="122" y="84"/>
                        <a:pt x="126" y="88"/>
                        <a:pt x="126" y="92"/>
                      </a:cubicBezTo>
                      <a:lnTo>
                        <a:pt x="126" y="168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</p:spPr>
              <p:txBody>
                <a:bodyPr vert="horz" wrap="square" lIns="28928" tIns="14465" rIns="28928" bIns="14465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en-US" sz="600" dirty="0">
                    <a:latin typeface="Tahoma"/>
                  </a:endParaRPr>
                </a:p>
              </p:txBody>
            </p:sp>
            <p:pic>
              <p:nvPicPr>
                <p:cNvPr id="169" name="图片 181">
                  <a:extLst>
                    <a:ext uri="{FF2B5EF4-FFF2-40B4-BE49-F238E27FC236}">
                      <a16:creationId xmlns:a16="http://schemas.microsoft.com/office/drawing/2014/main" xmlns="" id="{F3AC0B3D-2DA2-42B9-BA52-53A92D8DCF0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4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48983" y="4314087"/>
                  <a:ext cx="261919" cy="252408"/>
                </a:xfrm>
                <a:prstGeom prst="rect">
                  <a:avLst/>
                </a:prstGeom>
              </p:spPr>
            </p:pic>
          </p:grpSp>
          <p:pic>
            <p:nvPicPr>
              <p:cNvPr id="166" name="图片 190">
                <a:extLst>
                  <a:ext uri="{FF2B5EF4-FFF2-40B4-BE49-F238E27FC236}">
                    <a16:creationId xmlns:a16="http://schemas.microsoft.com/office/drawing/2014/main" xmlns="" id="{EA6D5007-8A3B-4892-A592-33674AD6B4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921399" y="3575793"/>
                <a:ext cx="545140" cy="216893"/>
              </a:xfrm>
              <a:prstGeom prst="rect">
                <a:avLst/>
              </a:prstGeom>
            </p:spPr>
          </p:pic>
        </p:grpSp>
        <p:cxnSp>
          <p:nvCxnSpPr>
            <p:cNvPr id="162" name="直接连接符 226">
              <a:extLst>
                <a:ext uri="{FF2B5EF4-FFF2-40B4-BE49-F238E27FC236}">
                  <a16:creationId xmlns:a16="http://schemas.microsoft.com/office/drawing/2014/main" xmlns="" id="{5693B2E6-A43C-4EC4-875B-083988AC8958}"/>
                </a:ext>
              </a:extLst>
            </p:cNvPr>
            <p:cNvCxnSpPr>
              <a:cxnSpLocks/>
            </p:cNvCxnSpPr>
            <p:nvPr/>
          </p:nvCxnSpPr>
          <p:spPr>
            <a:xfrm>
              <a:off x="8947411" y="2305520"/>
              <a:ext cx="0" cy="291842"/>
            </a:xfrm>
            <a:prstGeom prst="line">
              <a:avLst/>
            </a:prstGeom>
            <a:ln w="19050">
              <a:solidFill>
                <a:srgbClr val="6488A5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直接连接符 227">
              <a:extLst>
                <a:ext uri="{FF2B5EF4-FFF2-40B4-BE49-F238E27FC236}">
                  <a16:creationId xmlns:a16="http://schemas.microsoft.com/office/drawing/2014/main" xmlns="" id="{C1702A6A-9DAF-48CB-9ACD-CD1080E62F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06731" y="2597362"/>
              <a:ext cx="1153864" cy="7687"/>
            </a:xfrm>
            <a:prstGeom prst="line">
              <a:avLst/>
            </a:prstGeom>
            <a:ln w="19050">
              <a:solidFill>
                <a:srgbClr val="6488A5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直接连接符 228">
              <a:extLst>
                <a:ext uri="{FF2B5EF4-FFF2-40B4-BE49-F238E27FC236}">
                  <a16:creationId xmlns:a16="http://schemas.microsoft.com/office/drawing/2014/main" xmlns="" id="{9816287D-8674-4633-87A8-CD7E2DA7ABD7}"/>
                </a:ext>
              </a:extLst>
            </p:cNvPr>
            <p:cNvCxnSpPr>
              <a:cxnSpLocks/>
            </p:cNvCxnSpPr>
            <p:nvPr/>
          </p:nvCxnSpPr>
          <p:spPr>
            <a:xfrm>
              <a:off x="7821019" y="2605049"/>
              <a:ext cx="0" cy="331577"/>
            </a:xfrm>
            <a:prstGeom prst="line">
              <a:avLst/>
            </a:prstGeom>
            <a:ln w="19050">
              <a:solidFill>
                <a:srgbClr val="6488A5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0" name="组合 246">
            <a:extLst>
              <a:ext uri="{FF2B5EF4-FFF2-40B4-BE49-F238E27FC236}">
                <a16:creationId xmlns:a16="http://schemas.microsoft.com/office/drawing/2014/main" xmlns="" id="{629E9267-88CE-4826-84F9-33A8C18D4827}"/>
              </a:ext>
            </a:extLst>
          </p:cNvPr>
          <p:cNvGrpSpPr/>
          <p:nvPr/>
        </p:nvGrpSpPr>
        <p:grpSpPr>
          <a:xfrm>
            <a:off x="3538704" y="2605049"/>
            <a:ext cx="2558528" cy="1557900"/>
            <a:chOff x="3349782" y="3075787"/>
            <a:chExt cx="3142655" cy="1557900"/>
          </a:xfrm>
        </p:grpSpPr>
        <p:grpSp>
          <p:nvGrpSpPr>
            <p:cNvPr id="171" name="组合 28">
              <a:extLst>
                <a:ext uri="{FF2B5EF4-FFF2-40B4-BE49-F238E27FC236}">
                  <a16:creationId xmlns:a16="http://schemas.microsoft.com/office/drawing/2014/main" xmlns="" id="{070E21BD-D8F4-4D6F-A639-4B392BB13450}"/>
                </a:ext>
              </a:extLst>
            </p:cNvPr>
            <p:cNvGrpSpPr/>
            <p:nvPr/>
          </p:nvGrpSpPr>
          <p:grpSpPr>
            <a:xfrm>
              <a:off x="4911028" y="4131418"/>
              <a:ext cx="409536" cy="409536"/>
              <a:chOff x="5663059" y="3548073"/>
              <a:chExt cx="468000" cy="468000"/>
            </a:xfrm>
          </p:grpSpPr>
          <p:grpSp>
            <p:nvGrpSpPr>
              <p:cNvPr id="201" name="组合 29">
                <a:extLst>
                  <a:ext uri="{FF2B5EF4-FFF2-40B4-BE49-F238E27FC236}">
                    <a16:creationId xmlns:a16="http://schemas.microsoft.com/office/drawing/2014/main" xmlns="" id="{88912DDB-69B3-4158-BDC2-424AB506BD59}"/>
                  </a:ext>
                </a:extLst>
              </p:cNvPr>
              <p:cNvGrpSpPr/>
              <p:nvPr/>
            </p:nvGrpSpPr>
            <p:grpSpPr>
              <a:xfrm>
                <a:off x="5663059" y="3548073"/>
                <a:ext cx="468000" cy="468000"/>
                <a:chOff x="7466135" y="3248732"/>
                <a:chExt cx="649228" cy="648793"/>
              </a:xfrm>
            </p:grpSpPr>
            <p:sp>
              <p:nvSpPr>
                <p:cNvPr id="203" name="Rectangle: Rounded Corners 228">
                  <a:extLst>
                    <a:ext uri="{FF2B5EF4-FFF2-40B4-BE49-F238E27FC236}">
                      <a16:creationId xmlns:a16="http://schemas.microsoft.com/office/drawing/2014/main" xmlns="" id="{E2AA73C9-E9FB-43A7-915C-9A3407E38E79}"/>
                    </a:ext>
                  </a:extLst>
                </p:cNvPr>
                <p:cNvSpPr/>
                <p:nvPr/>
              </p:nvSpPr>
              <p:spPr>
                <a:xfrm>
                  <a:off x="7466135" y="3248732"/>
                  <a:ext cx="649228" cy="648793"/>
                </a:xfrm>
                <a:prstGeom prst="roundRect">
                  <a:avLst>
                    <a:gd name="adj" fmla="val 5556"/>
                  </a:avLst>
                </a:prstGeom>
                <a:noFill/>
                <a:ln w="22860">
                  <a:solidFill>
                    <a:srgbClr val="6488A5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>
                    <a:solidFill>
                      <a:schemeClr val="tx1">
                        <a:lumMod val="65000"/>
                        <a:lumOff val="35000"/>
                      </a:schemeClr>
                    </a:solidFill>
                  </a:endParaRPr>
                </a:p>
              </p:txBody>
            </p:sp>
            <p:pic>
              <p:nvPicPr>
                <p:cNvPr id="207" name="Picture 8" descr="Image result for vmware logo">
                  <a:extLst>
                    <a:ext uri="{FF2B5EF4-FFF2-40B4-BE49-F238E27FC236}">
                      <a16:creationId xmlns:a16="http://schemas.microsoft.com/office/drawing/2014/main" xmlns="" id="{8C7B166F-C189-4302-AA2C-AA68D7D7379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36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t="-1527" b="-2710"/>
                <a:stretch/>
              </p:blipFill>
              <p:spPr bwMode="auto">
                <a:xfrm>
                  <a:off x="7513401" y="3377649"/>
                  <a:ext cx="561688" cy="24588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02" name="图片 30">
                <a:extLst>
                  <a:ext uri="{FF2B5EF4-FFF2-40B4-BE49-F238E27FC236}">
                    <a16:creationId xmlns:a16="http://schemas.microsoft.com/office/drawing/2014/main" xmlns="" id="{BF86E3E0-4FEC-4623-ACFB-EBF288B568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761703" y="3892411"/>
                <a:ext cx="301125" cy="76954"/>
              </a:xfrm>
              <a:prstGeom prst="rect">
                <a:avLst/>
              </a:prstGeom>
            </p:spPr>
          </p:pic>
        </p:grpSp>
        <p:sp>
          <p:nvSpPr>
            <p:cNvPr id="172" name="矩形: 剪去顶角 77">
              <a:extLst>
                <a:ext uri="{FF2B5EF4-FFF2-40B4-BE49-F238E27FC236}">
                  <a16:creationId xmlns:a16="http://schemas.microsoft.com/office/drawing/2014/main" xmlns="" id="{64A7A3D8-990D-427A-AE08-9AB0E9F2BE69}"/>
                </a:ext>
              </a:extLst>
            </p:cNvPr>
            <p:cNvSpPr/>
            <p:nvPr/>
          </p:nvSpPr>
          <p:spPr>
            <a:xfrm>
              <a:off x="3642991" y="3884247"/>
              <a:ext cx="2849446" cy="749440"/>
            </a:xfrm>
            <a:prstGeom prst="snip2SameRect">
              <a:avLst>
                <a:gd name="adj1" fmla="val 17127"/>
                <a:gd name="adj2" fmla="val 0"/>
              </a:avLst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73" name="矩形: 剪去顶角 78">
              <a:extLst>
                <a:ext uri="{FF2B5EF4-FFF2-40B4-BE49-F238E27FC236}">
                  <a16:creationId xmlns:a16="http://schemas.microsoft.com/office/drawing/2014/main" xmlns="" id="{163EE1E7-E86B-4415-B5FE-AA1634D31301}"/>
                </a:ext>
              </a:extLst>
            </p:cNvPr>
            <p:cNvSpPr/>
            <p:nvPr/>
          </p:nvSpPr>
          <p:spPr>
            <a:xfrm flipV="1">
              <a:off x="3642991" y="3397355"/>
              <a:ext cx="2849446" cy="474109"/>
            </a:xfrm>
            <a:prstGeom prst="snip2SameRect">
              <a:avLst>
                <a:gd name="adj1" fmla="val 25205"/>
                <a:gd name="adj2" fmla="val 0"/>
              </a:avLst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74" name="文本框 79">
              <a:extLst>
                <a:ext uri="{FF2B5EF4-FFF2-40B4-BE49-F238E27FC236}">
                  <a16:creationId xmlns:a16="http://schemas.microsoft.com/office/drawing/2014/main" xmlns="" id="{9EA8B2F5-CF35-4626-8A50-2DF1E83CB0F8}"/>
                </a:ext>
              </a:extLst>
            </p:cNvPr>
            <p:cNvSpPr txBox="1"/>
            <p:nvPr/>
          </p:nvSpPr>
          <p:spPr>
            <a:xfrm>
              <a:off x="4435775" y="3344282"/>
              <a:ext cx="184074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Virtualization Architecture</a:t>
              </a:r>
              <a:endPara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  <p:grpSp>
          <p:nvGrpSpPr>
            <p:cNvPr id="175" name="组合 94">
              <a:extLst>
                <a:ext uri="{FF2B5EF4-FFF2-40B4-BE49-F238E27FC236}">
                  <a16:creationId xmlns:a16="http://schemas.microsoft.com/office/drawing/2014/main" xmlns="" id="{7DCE43AE-7B76-4C87-B323-8DCFB5992065}"/>
                </a:ext>
              </a:extLst>
            </p:cNvPr>
            <p:cNvGrpSpPr/>
            <p:nvPr/>
          </p:nvGrpSpPr>
          <p:grpSpPr>
            <a:xfrm>
              <a:off x="3889127" y="3451022"/>
              <a:ext cx="380069" cy="351985"/>
              <a:chOff x="6317609" y="3248732"/>
              <a:chExt cx="649228" cy="648793"/>
            </a:xfrm>
          </p:grpSpPr>
          <p:sp>
            <p:nvSpPr>
              <p:cNvPr id="198" name="Rectangle: Rounded Corners 228">
                <a:extLst>
                  <a:ext uri="{FF2B5EF4-FFF2-40B4-BE49-F238E27FC236}">
                    <a16:creationId xmlns:a16="http://schemas.microsoft.com/office/drawing/2014/main" xmlns="" id="{4ABBD594-67D0-4EB7-94F3-110911171D16}"/>
                  </a:ext>
                </a:extLst>
              </p:cNvPr>
              <p:cNvSpPr/>
              <p:nvPr/>
            </p:nvSpPr>
            <p:spPr>
              <a:xfrm>
                <a:off x="6317609" y="3248732"/>
                <a:ext cx="649228" cy="648793"/>
              </a:xfrm>
              <a:prstGeom prst="roundRect">
                <a:avLst>
                  <a:gd name="adj" fmla="val 5556"/>
                </a:avLst>
              </a:prstGeom>
              <a:noFill/>
              <a:ln w="22860">
                <a:solidFill>
                  <a:srgbClr val="6488A5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pic>
            <p:nvPicPr>
              <p:cNvPr id="200" name="Picture 8" descr="Image result for vmware logo">
                <a:extLst>
                  <a:ext uri="{FF2B5EF4-FFF2-40B4-BE49-F238E27FC236}">
                    <a16:creationId xmlns:a16="http://schemas.microsoft.com/office/drawing/2014/main" xmlns="" id="{AB4BAB14-C650-4366-AACB-1BF01A98199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t="-1527" b="-2710"/>
              <a:stretch/>
            </p:blipFill>
            <p:spPr bwMode="auto">
              <a:xfrm>
                <a:off x="6353016" y="3442584"/>
                <a:ext cx="561688" cy="245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76" name="图片 99">
              <a:extLst>
                <a:ext uri="{FF2B5EF4-FFF2-40B4-BE49-F238E27FC236}">
                  <a16:creationId xmlns:a16="http://schemas.microsoft.com/office/drawing/2014/main" xmlns="" id="{0F49BFA9-5CF4-4F60-96EB-5D6971FFE872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044610" y="4259964"/>
              <a:ext cx="757219" cy="146619"/>
            </a:xfrm>
            <a:prstGeom prst="rect">
              <a:avLst/>
            </a:prstGeom>
          </p:spPr>
        </p:pic>
        <p:grpSp>
          <p:nvGrpSpPr>
            <p:cNvPr id="177" name="组合 244">
              <a:extLst>
                <a:ext uri="{FF2B5EF4-FFF2-40B4-BE49-F238E27FC236}">
                  <a16:creationId xmlns:a16="http://schemas.microsoft.com/office/drawing/2014/main" xmlns="" id="{B156E8D1-2E7B-4E85-A449-EA4426A0EE73}"/>
                </a:ext>
              </a:extLst>
            </p:cNvPr>
            <p:cNvGrpSpPr/>
            <p:nvPr/>
          </p:nvGrpSpPr>
          <p:grpSpPr>
            <a:xfrm>
              <a:off x="3349782" y="3075787"/>
              <a:ext cx="1838333" cy="292866"/>
              <a:chOff x="3349782" y="3075787"/>
              <a:chExt cx="1838333" cy="292866"/>
            </a:xfrm>
          </p:grpSpPr>
          <p:cxnSp>
            <p:nvCxnSpPr>
              <p:cNvPr id="178" name="直接连接符 209">
                <a:extLst>
                  <a:ext uri="{FF2B5EF4-FFF2-40B4-BE49-F238E27FC236}">
                    <a16:creationId xmlns:a16="http://schemas.microsoft.com/office/drawing/2014/main" xmlns="" id="{BC9B9615-7EB0-4E6F-9856-30CBA3B5E69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88113" y="3075787"/>
                <a:ext cx="0" cy="292866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直接连接符 240">
                <a:extLst>
                  <a:ext uri="{FF2B5EF4-FFF2-40B4-BE49-F238E27FC236}">
                    <a16:creationId xmlns:a16="http://schemas.microsoft.com/office/drawing/2014/main" xmlns="" id="{EAA10059-DEE3-4340-A862-CA52D390B94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349782" y="3075892"/>
                <a:ext cx="1838333" cy="0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08" name="组合 258">
            <a:extLst>
              <a:ext uri="{FF2B5EF4-FFF2-40B4-BE49-F238E27FC236}">
                <a16:creationId xmlns:a16="http://schemas.microsoft.com/office/drawing/2014/main" xmlns="" id="{DC20575C-5D4A-4E60-9723-DD0C5CCC9919}"/>
              </a:ext>
            </a:extLst>
          </p:cNvPr>
          <p:cNvGrpSpPr/>
          <p:nvPr/>
        </p:nvGrpSpPr>
        <p:grpSpPr>
          <a:xfrm>
            <a:off x="8948951" y="2605889"/>
            <a:ext cx="2286285" cy="1432056"/>
            <a:chOff x="8988329" y="3003548"/>
            <a:chExt cx="2286285" cy="1432056"/>
          </a:xfrm>
        </p:grpSpPr>
        <p:grpSp>
          <p:nvGrpSpPr>
            <p:cNvPr id="211" name="组合 183">
              <a:extLst>
                <a:ext uri="{FF2B5EF4-FFF2-40B4-BE49-F238E27FC236}">
                  <a16:creationId xmlns:a16="http://schemas.microsoft.com/office/drawing/2014/main" xmlns="" id="{8B851DB3-575A-4BB9-B9CD-F9AF04C513AC}"/>
                </a:ext>
              </a:extLst>
            </p:cNvPr>
            <p:cNvGrpSpPr/>
            <p:nvPr/>
          </p:nvGrpSpPr>
          <p:grpSpPr>
            <a:xfrm>
              <a:off x="9480774" y="3375188"/>
              <a:ext cx="1793840" cy="1060416"/>
              <a:chOff x="5860277" y="4636468"/>
              <a:chExt cx="1676836" cy="989479"/>
            </a:xfrm>
          </p:grpSpPr>
          <p:sp>
            <p:nvSpPr>
              <p:cNvPr id="214" name="Oval 57">
                <a:extLst>
                  <a:ext uri="{FF2B5EF4-FFF2-40B4-BE49-F238E27FC236}">
                    <a16:creationId xmlns:a16="http://schemas.microsoft.com/office/drawing/2014/main" xmlns="" id="{26C24A06-EFCD-4F49-9082-45AAAF2379BD}"/>
                  </a:ext>
                </a:extLst>
              </p:cNvPr>
              <p:cNvSpPr/>
              <p:nvPr/>
            </p:nvSpPr>
            <p:spPr>
              <a:xfrm>
                <a:off x="5860277" y="4636468"/>
                <a:ext cx="1676836" cy="989479"/>
              </a:xfrm>
              <a:custGeom>
                <a:avLst/>
                <a:gdLst/>
                <a:ahLst/>
                <a:cxnLst/>
                <a:rect l="l" t="t" r="r" b="b"/>
                <a:pathLst>
                  <a:path w="2310555" h="1287908">
                    <a:moveTo>
                      <a:pt x="929401" y="0"/>
                    </a:moveTo>
                    <a:cubicBezTo>
                      <a:pt x="1129678" y="0"/>
                      <a:pt x="1306255" y="101473"/>
                      <a:pt x="1410524" y="255811"/>
                    </a:cubicBezTo>
                    <a:lnTo>
                      <a:pt x="1430900" y="293352"/>
                    </a:lnTo>
                    <a:lnTo>
                      <a:pt x="1443624" y="282854"/>
                    </a:lnTo>
                    <a:cubicBezTo>
                      <a:pt x="1500858" y="244188"/>
                      <a:pt x="1569854" y="221610"/>
                      <a:pt x="1644123" y="221610"/>
                    </a:cubicBezTo>
                    <a:cubicBezTo>
                      <a:pt x="1817419" y="221610"/>
                      <a:pt x="1962003" y="344533"/>
                      <a:pt x="1995442" y="507943"/>
                    </a:cubicBezTo>
                    <a:lnTo>
                      <a:pt x="2002280" y="575774"/>
                    </a:lnTo>
                    <a:lnTo>
                      <a:pt x="2024223" y="577986"/>
                    </a:lnTo>
                    <a:cubicBezTo>
                      <a:pt x="2187633" y="611424"/>
                      <a:pt x="2310555" y="756009"/>
                      <a:pt x="2310555" y="929304"/>
                    </a:cubicBezTo>
                    <a:cubicBezTo>
                      <a:pt x="2310555" y="1127356"/>
                      <a:pt x="2150003" y="1287908"/>
                      <a:pt x="1951951" y="1287908"/>
                    </a:cubicBezTo>
                    <a:lnTo>
                      <a:pt x="1895635" y="1282939"/>
                    </a:lnTo>
                    <a:lnTo>
                      <a:pt x="358604" y="1282939"/>
                    </a:lnTo>
                    <a:lnTo>
                      <a:pt x="345405" y="1282939"/>
                    </a:lnTo>
                    <a:lnTo>
                      <a:pt x="332242" y="1280282"/>
                    </a:lnTo>
                    <a:lnTo>
                      <a:pt x="286333" y="1275654"/>
                    </a:lnTo>
                    <a:cubicBezTo>
                      <a:pt x="122922" y="1242215"/>
                      <a:pt x="0" y="1097631"/>
                      <a:pt x="0" y="924335"/>
                    </a:cubicBezTo>
                    <a:cubicBezTo>
                      <a:pt x="0" y="751040"/>
                      <a:pt x="122922" y="606455"/>
                      <a:pt x="286333" y="573017"/>
                    </a:cubicBezTo>
                    <a:lnTo>
                      <a:pt x="350565" y="566541"/>
                    </a:lnTo>
                    <a:lnTo>
                      <a:pt x="360975" y="463281"/>
                    </a:lnTo>
                    <a:cubicBezTo>
                      <a:pt x="415078" y="198887"/>
                      <a:pt x="649014" y="0"/>
                      <a:pt x="929401" y="0"/>
                    </a:cubicBezTo>
                    <a:close/>
                  </a:path>
                </a:pathLst>
              </a:custGeom>
              <a:noFill/>
              <a:ln w="19050" cap="flat" cmpd="sng" algn="ctr">
                <a:solidFill>
                  <a:srgbClr val="6488A5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pic>
            <p:nvPicPr>
              <p:cNvPr id="215" name="图片 186">
                <a:extLst>
                  <a:ext uri="{FF2B5EF4-FFF2-40B4-BE49-F238E27FC236}">
                    <a16:creationId xmlns:a16="http://schemas.microsoft.com/office/drawing/2014/main" xmlns="" id="{9E116D86-2578-4BE8-8E41-6E909128F1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0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774951" y="5077522"/>
                <a:ext cx="398759" cy="253699"/>
              </a:xfrm>
              <a:prstGeom prst="rect">
                <a:avLst/>
              </a:prstGeom>
            </p:spPr>
          </p:pic>
          <p:pic>
            <p:nvPicPr>
              <p:cNvPr id="216" name="图片 61">
                <a:extLst>
                  <a:ext uri="{FF2B5EF4-FFF2-40B4-BE49-F238E27FC236}">
                    <a16:creationId xmlns:a16="http://schemas.microsoft.com/office/drawing/2014/main" xmlns="" id="{60CFAEEB-4F2A-4095-9A7D-41EE3EFB88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1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108279" y="5124456"/>
                <a:ext cx="573205" cy="188488"/>
              </a:xfrm>
              <a:prstGeom prst="rect">
                <a:avLst/>
              </a:prstGeom>
            </p:spPr>
          </p:pic>
          <p:pic>
            <p:nvPicPr>
              <p:cNvPr id="217" name="图片 188">
                <a:extLst>
                  <a:ext uri="{FF2B5EF4-FFF2-40B4-BE49-F238E27FC236}">
                    <a16:creationId xmlns:a16="http://schemas.microsoft.com/office/drawing/2014/main" xmlns="" id="{010BBABA-3732-485E-8874-D0D7A0E8A4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774951" y="5347862"/>
                <a:ext cx="605165" cy="193880"/>
              </a:xfrm>
              <a:prstGeom prst="rect">
                <a:avLst/>
              </a:prstGeom>
            </p:spPr>
          </p:pic>
          <p:pic>
            <p:nvPicPr>
              <p:cNvPr id="218" name="图片 189">
                <a:extLst>
                  <a:ext uri="{FF2B5EF4-FFF2-40B4-BE49-F238E27FC236}">
                    <a16:creationId xmlns:a16="http://schemas.microsoft.com/office/drawing/2014/main" xmlns="" id="{290F4943-204B-4AA5-8F7A-E47C0F31EF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058384" y="5387438"/>
                <a:ext cx="561535" cy="155730"/>
              </a:xfrm>
              <a:prstGeom prst="rect">
                <a:avLst/>
              </a:prstGeom>
            </p:spPr>
          </p:pic>
        </p:grpSp>
        <p:cxnSp>
          <p:nvCxnSpPr>
            <p:cNvPr id="212" name="直接连接符 229">
              <a:extLst>
                <a:ext uri="{FF2B5EF4-FFF2-40B4-BE49-F238E27FC236}">
                  <a16:creationId xmlns:a16="http://schemas.microsoft.com/office/drawing/2014/main" xmlns="" id="{CD5528EF-59F1-49DF-B0FC-76ADF8D50EDE}"/>
                </a:ext>
              </a:extLst>
            </p:cNvPr>
            <p:cNvCxnSpPr>
              <a:cxnSpLocks/>
            </p:cNvCxnSpPr>
            <p:nvPr/>
          </p:nvCxnSpPr>
          <p:spPr>
            <a:xfrm>
              <a:off x="10222997" y="3015024"/>
              <a:ext cx="0" cy="345876"/>
            </a:xfrm>
            <a:prstGeom prst="line">
              <a:avLst/>
            </a:prstGeom>
            <a:ln w="19050">
              <a:solidFill>
                <a:srgbClr val="6488A5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直接连接符 250">
              <a:extLst>
                <a:ext uri="{FF2B5EF4-FFF2-40B4-BE49-F238E27FC236}">
                  <a16:creationId xmlns:a16="http://schemas.microsoft.com/office/drawing/2014/main" xmlns="" id="{A0189C81-953A-4E80-9753-3CA6BD3B6CD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88329" y="3003548"/>
              <a:ext cx="1234668" cy="0"/>
            </a:xfrm>
            <a:prstGeom prst="line">
              <a:avLst/>
            </a:prstGeom>
            <a:ln w="19050">
              <a:solidFill>
                <a:srgbClr val="6488A5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9" name="组合 265">
            <a:extLst>
              <a:ext uri="{FF2B5EF4-FFF2-40B4-BE49-F238E27FC236}">
                <a16:creationId xmlns:a16="http://schemas.microsoft.com/office/drawing/2014/main" xmlns="" id="{D7AC7658-5110-4797-8D8D-763FE58C0B63}"/>
              </a:ext>
            </a:extLst>
          </p:cNvPr>
          <p:cNvGrpSpPr/>
          <p:nvPr/>
        </p:nvGrpSpPr>
        <p:grpSpPr>
          <a:xfrm>
            <a:off x="5828284" y="1888842"/>
            <a:ext cx="4527751" cy="405519"/>
            <a:chOff x="5828284" y="2023322"/>
            <a:chExt cx="4527751" cy="405519"/>
          </a:xfrm>
        </p:grpSpPr>
        <p:grpSp>
          <p:nvGrpSpPr>
            <p:cNvPr id="220" name="组合 254">
              <a:extLst>
                <a:ext uri="{FF2B5EF4-FFF2-40B4-BE49-F238E27FC236}">
                  <a16:creationId xmlns:a16="http://schemas.microsoft.com/office/drawing/2014/main" xmlns="" id="{D7F59D74-443C-4270-B76B-B98CB1921E23}"/>
                </a:ext>
              </a:extLst>
            </p:cNvPr>
            <p:cNvGrpSpPr/>
            <p:nvPr/>
          </p:nvGrpSpPr>
          <p:grpSpPr>
            <a:xfrm>
              <a:off x="7283156" y="2023322"/>
              <a:ext cx="3072879" cy="405519"/>
              <a:chOff x="7283156" y="2023322"/>
              <a:chExt cx="3072879" cy="405519"/>
            </a:xfrm>
          </p:grpSpPr>
          <p:sp>
            <p:nvSpPr>
              <p:cNvPr id="225" name="矩形: 圆顶角 192">
                <a:extLst>
                  <a:ext uri="{FF2B5EF4-FFF2-40B4-BE49-F238E27FC236}">
                    <a16:creationId xmlns:a16="http://schemas.microsoft.com/office/drawing/2014/main" xmlns="" id="{AABB3965-3497-4D36-A225-489B7F55FB49}"/>
                  </a:ext>
                </a:extLst>
              </p:cNvPr>
              <p:cNvSpPr/>
              <p:nvPr/>
            </p:nvSpPr>
            <p:spPr>
              <a:xfrm>
                <a:off x="7372595" y="2023322"/>
                <a:ext cx="2846438" cy="405519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noFill/>
              <a:ln w="19050">
                <a:solidFill>
                  <a:srgbClr val="6488A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226" name="文本框 193">
                <a:extLst>
                  <a:ext uri="{FF2B5EF4-FFF2-40B4-BE49-F238E27FC236}">
                    <a16:creationId xmlns:a16="http://schemas.microsoft.com/office/drawing/2014/main" xmlns="" id="{69AA0946-6087-40A2-8387-43E51AE7422F}"/>
                  </a:ext>
                </a:extLst>
              </p:cNvPr>
              <p:cNvSpPr txBox="1"/>
              <p:nvPr/>
            </p:nvSpPr>
            <p:spPr>
              <a:xfrm>
                <a:off x="7283156" y="2051733"/>
                <a:ext cx="307287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</a:rPr>
                  <a:t>Hybrid </a:t>
                </a:r>
                <a:r>
                  <a:rPr lang="en-US" altLang="zh-CN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</a:rPr>
                  <a:t>C</a:t>
                </a:r>
                <a:r>
                  <a:rPr lang="zh-CN" altLang="en-US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</a:rPr>
                  <a:t>loud </a:t>
                </a:r>
                <a:r>
                  <a:rPr lang="en-US" altLang="zh-CN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</a:rPr>
                  <a:t>A</a:t>
                </a:r>
                <a:r>
                  <a:rPr lang="zh-CN" altLang="en-US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</a:rPr>
                  <a:t>rchitecture</a:t>
                </a:r>
                <a:endParaRPr lang="zh-CN" alt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endParaRPr>
              </a:p>
            </p:txBody>
          </p:sp>
        </p:grpSp>
        <p:grpSp>
          <p:nvGrpSpPr>
            <p:cNvPr id="221" name="组合 264">
              <a:extLst>
                <a:ext uri="{FF2B5EF4-FFF2-40B4-BE49-F238E27FC236}">
                  <a16:creationId xmlns:a16="http://schemas.microsoft.com/office/drawing/2014/main" xmlns="" id="{5EF6522E-E327-48FA-A2CA-89569C8DF338}"/>
                </a:ext>
              </a:extLst>
            </p:cNvPr>
            <p:cNvGrpSpPr/>
            <p:nvPr/>
          </p:nvGrpSpPr>
          <p:grpSpPr>
            <a:xfrm>
              <a:off x="5828284" y="2133472"/>
              <a:ext cx="731923" cy="227452"/>
              <a:chOff x="5661383" y="2703165"/>
              <a:chExt cx="731923" cy="271724"/>
            </a:xfrm>
          </p:grpSpPr>
          <p:sp>
            <p:nvSpPr>
              <p:cNvPr id="222" name="箭头: V 形 261">
                <a:extLst>
                  <a:ext uri="{FF2B5EF4-FFF2-40B4-BE49-F238E27FC236}">
                    <a16:creationId xmlns:a16="http://schemas.microsoft.com/office/drawing/2014/main" xmlns="" id="{2B7A8E6D-33FE-4B06-9931-C4A32FB3D5A4}"/>
                  </a:ext>
                </a:extLst>
              </p:cNvPr>
              <p:cNvSpPr/>
              <p:nvPr/>
            </p:nvSpPr>
            <p:spPr>
              <a:xfrm>
                <a:off x="5661383" y="2703165"/>
                <a:ext cx="268948" cy="271724"/>
              </a:xfrm>
              <a:prstGeom prst="chevron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223" name="箭头: V 形 262">
                <a:extLst>
                  <a:ext uri="{FF2B5EF4-FFF2-40B4-BE49-F238E27FC236}">
                    <a16:creationId xmlns:a16="http://schemas.microsoft.com/office/drawing/2014/main" xmlns="" id="{AF29AA12-C0F4-49C7-B405-9EAD90210AC0}"/>
                  </a:ext>
                </a:extLst>
              </p:cNvPr>
              <p:cNvSpPr/>
              <p:nvPr/>
            </p:nvSpPr>
            <p:spPr>
              <a:xfrm>
                <a:off x="5897048" y="2703165"/>
                <a:ext cx="268948" cy="271724"/>
              </a:xfrm>
              <a:prstGeom prst="chevron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224" name="箭头: V 形 263">
                <a:extLst>
                  <a:ext uri="{FF2B5EF4-FFF2-40B4-BE49-F238E27FC236}">
                    <a16:creationId xmlns:a16="http://schemas.microsoft.com/office/drawing/2014/main" xmlns="" id="{44026A59-FBD5-4070-B493-87D6D75DB168}"/>
                  </a:ext>
                </a:extLst>
              </p:cNvPr>
              <p:cNvSpPr/>
              <p:nvPr/>
            </p:nvSpPr>
            <p:spPr>
              <a:xfrm>
                <a:off x="6124358" y="2703165"/>
                <a:ext cx="268948" cy="271724"/>
              </a:xfrm>
              <a:prstGeom prst="chevron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</p:grpSp>
      <p:grpSp>
        <p:nvGrpSpPr>
          <p:cNvPr id="231" name="Group 230"/>
          <p:cNvGrpSpPr/>
          <p:nvPr/>
        </p:nvGrpSpPr>
        <p:grpSpPr>
          <a:xfrm>
            <a:off x="5317571" y="3662922"/>
            <a:ext cx="333415" cy="409536"/>
            <a:chOff x="5317571" y="3662922"/>
            <a:chExt cx="333415" cy="409536"/>
          </a:xfrm>
        </p:grpSpPr>
        <p:sp>
          <p:nvSpPr>
            <p:cNvPr id="232" name="Rectangle: Rounded Corners 228">
              <a:extLst>
                <a:ext uri="{FF2B5EF4-FFF2-40B4-BE49-F238E27FC236}">
                  <a16:creationId xmlns:a16="http://schemas.microsoft.com/office/drawing/2014/main" xmlns="" id="{E2AA73C9-E9FB-43A7-915C-9A3407E38E79}"/>
                </a:ext>
              </a:extLst>
            </p:cNvPr>
            <p:cNvSpPr/>
            <p:nvPr/>
          </p:nvSpPr>
          <p:spPr>
            <a:xfrm>
              <a:off x="5317571" y="3662922"/>
              <a:ext cx="333415" cy="409536"/>
            </a:xfrm>
            <a:prstGeom prst="roundRect">
              <a:avLst>
                <a:gd name="adj" fmla="val 5556"/>
              </a:avLst>
            </a:prstGeom>
            <a:noFill/>
            <a:ln w="22860">
              <a:solidFill>
                <a:srgbClr val="6488A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pic>
          <p:nvPicPr>
            <p:cNvPr id="233" name="Picture 8" descr="Image result for vmware logo">
              <a:extLst>
                <a:ext uri="{FF2B5EF4-FFF2-40B4-BE49-F238E27FC236}">
                  <a16:creationId xmlns:a16="http://schemas.microsoft.com/office/drawing/2014/main" xmlns="" id="{8C7B166F-C189-4302-AA2C-AA68D7D7379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1527" b="-2710"/>
            <a:stretch/>
          </p:blipFill>
          <p:spPr bwMode="auto">
            <a:xfrm>
              <a:off x="5341845" y="3744298"/>
              <a:ext cx="288458" cy="155211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4" name="图片 30">
              <a:extLst>
                <a:ext uri="{FF2B5EF4-FFF2-40B4-BE49-F238E27FC236}">
                  <a16:creationId xmlns:a16="http://schemas.microsoft.com/office/drawing/2014/main" xmlns="" id="{BF86E3E0-4FEC-4623-ACFB-EBF288B568BE}"/>
                </a:ext>
              </a:extLst>
            </p:cNvPr>
            <p:cNvPicPr>
              <a:picLocks noChangeAspect="1"/>
            </p:cNvPicPr>
            <p:nvPr/>
          </p:nvPicPr>
          <p:blipFill>
            <a:blip r:embed="rId4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394389" y="3940362"/>
              <a:ext cx="224019" cy="70320"/>
            </a:xfrm>
            <a:prstGeom prst="rect">
              <a:avLst/>
            </a:prstGeom>
          </p:spPr>
        </p:pic>
      </p:grpSp>
      <p:grpSp>
        <p:nvGrpSpPr>
          <p:cNvPr id="235" name="Group 234"/>
          <p:cNvGrpSpPr/>
          <p:nvPr/>
        </p:nvGrpSpPr>
        <p:grpSpPr>
          <a:xfrm>
            <a:off x="4485665" y="1060349"/>
            <a:ext cx="2954186" cy="526605"/>
            <a:chOff x="4982148" y="1031647"/>
            <a:chExt cx="2954186" cy="526605"/>
          </a:xfrm>
        </p:grpSpPr>
        <p:grpSp>
          <p:nvGrpSpPr>
            <p:cNvPr id="236" name="组合 6">
              <a:extLst>
                <a:ext uri="{FF2B5EF4-FFF2-40B4-BE49-F238E27FC236}">
                  <a16:creationId xmlns:a16="http://schemas.microsoft.com/office/drawing/2014/main" xmlns="" id="{AC259975-0250-4070-8647-C079BF04B5DD}"/>
                </a:ext>
              </a:extLst>
            </p:cNvPr>
            <p:cNvGrpSpPr/>
            <p:nvPr/>
          </p:nvGrpSpPr>
          <p:grpSpPr>
            <a:xfrm>
              <a:off x="4982148" y="1031647"/>
              <a:ext cx="551415" cy="526605"/>
              <a:chOff x="5494686" y="3020273"/>
              <a:chExt cx="692875" cy="595511"/>
            </a:xfrm>
          </p:grpSpPr>
          <p:sp>
            <p:nvSpPr>
              <p:cNvPr id="238" name="椭圆 7">
                <a:extLst>
                  <a:ext uri="{FF2B5EF4-FFF2-40B4-BE49-F238E27FC236}">
                    <a16:creationId xmlns:a16="http://schemas.microsoft.com/office/drawing/2014/main" xmlns="" id="{B0B155BC-D127-41D4-A657-16398ED96F70}"/>
                  </a:ext>
                </a:extLst>
              </p:cNvPr>
              <p:cNvSpPr/>
              <p:nvPr/>
            </p:nvSpPr>
            <p:spPr>
              <a:xfrm>
                <a:off x="5494686" y="3020273"/>
                <a:ext cx="692875" cy="595511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239" name="图片 8">
                <a:extLst>
                  <a:ext uri="{FF2B5EF4-FFF2-40B4-BE49-F238E27FC236}">
                    <a16:creationId xmlns:a16="http://schemas.microsoft.com/office/drawing/2014/main" xmlns="" id="{BADE4C7F-C4BA-4689-BB78-A4BE82BBE7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5" cstate="screen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640459" y="3074825"/>
                <a:ext cx="384342" cy="468000"/>
              </a:xfrm>
              <a:prstGeom prst="rect">
                <a:avLst/>
              </a:prstGeom>
            </p:spPr>
          </p:pic>
        </p:grpSp>
        <p:sp>
          <p:nvSpPr>
            <p:cNvPr id="237" name="TextBox 236"/>
            <p:cNvSpPr txBox="1"/>
            <p:nvPr/>
          </p:nvSpPr>
          <p:spPr>
            <a:xfrm>
              <a:off x="5622880" y="1112222"/>
              <a:ext cx="23134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Production Servers</a:t>
              </a:r>
            </a:p>
          </p:txBody>
        </p:sp>
      </p:grpSp>
      <p:sp>
        <p:nvSpPr>
          <p:cNvPr id="240" name="文本框 69">
            <a:extLst>
              <a:ext uri="{FF2B5EF4-FFF2-40B4-BE49-F238E27FC236}">
                <a16:creationId xmlns:a16="http://schemas.microsoft.com/office/drawing/2014/main" xmlns="" id="{257877B1-8F12-4ED3-8BDE-E825ACED104E}"/>
              </a:ext>
            </a:extLst>
          </p:cNvPr>
          <p:cNvSpPr txBox="1"/>
          <p:nvPr/>
        </p:nvSpPr>
        <p:spPr>
          <a:xfrm>
            <a:off x="7324084" y="3231120"/>
            <a:ext cx="10376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P</a:t>
            </a:r>
            <a:r>
              <a:rPr lang="en-US" altLang="zh-CN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rivate Cloud</a:t>
            </a:r>
            <a:endParaRPr lang="zh-CN" altLang="en-US" sz="11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242" name="文本框 69">
            <a:extLst>
              <a:ext uri="{FF2B5EF4-FFF2-40B4-BE49-F238E27FC236}">
                <a16:creationId xmlns:a16="http://schemas.microsoft.com/office/drawing/2014/main" xmlns="" id="{257877B1-8F12-4ED3-8BDE-E825ACED104E}"/>
              </a:ext>
            </a:extLst>
          </p:cNvPr>
          <p:cNvSpPr txBox="1"/>
          <p:nvPr/>
        </p:nvSpPr>
        <p:spPr>
          <a:xfrm>
            <a:off x="9870883" y="3202544"/>
            <a:ext cx="97030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Public Cloud</a:t>
            </a:r>
            <a:endParaRPr lang="zh-CN" altLang="en-US" sz="11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85077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78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78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10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9">
            <a:extLst>
              <a:ext uri="{FF2B5EF4-FFF2-40B4-BE49-F238E27FC236}">
                <a16:creationId xmlns="" xmlns:a16="http://schemas.microsoft.com/office/drawing/2014/main" id="{9A582974-1F23-4A7F-A4BC-176EC922A14D}"/>
              </a:ext>
            </a:extLst>
          </p:cNvPr>
          <p:cNvSpPr/>
          <p:nvPr/>
        </p:nvSpPr>
        <p:spPr>
          <a:xfrm>
            <a:off x="2309645" y="1685723"/>
            <a:ext cx="7457719" cy="2270680"/>
          </a:xfrm>
          <a:prstGeom prst="rect">
            <a:avLst/>
          </a:prstGeom>
          <a:noFill/>
          <a:ln w="38100" cap="rnd">
            <a:solidFill>
              <a:schemeClr val="tx1"/>
            </a:solidFill>
            <a:prstDash val="solid"/>
            <a:rou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44"/>
          </a:p>
        </p:txBody>
      </p:sp>
      <p:sp>
        <p:nvSpPr>
          <p:cNvPr id="46" name="文本框 45">
            <a:extLst>
              <a:ext uri="{FF2B5EF4-FFF2-40B4-BE49-F238E27FC236}">
                <a16:creationId xmlns="" xmlns:a16="http://schemas.microsoft.com/office/drawing/2014/main" id="{67D8A254-7379-41ED-A2B8-88D005141D30}"/>
              </a:ext>
            </a:extLst>
          </p:cNvPr>
          <p:cNvSpPr txBox="1"/>
          <p:nvPr/>
        </p:nvSpPr>
        <p:spPr>
          <a:xfrm>
            <a:off x="4880495" y="1989474"/>
            <a:ext cx="227882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000" spc="266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是不是刚需</a:t>
            </a:r>
          </a:p>
        </p:txBody>
      </p:sp>
      <p:sp>
        <p:nvSpPr>
          <p:cNvPr id="47" name="文本框 46">
            <a:extLst>
              <a:ext uri="{FF2B5EF4-FFF2-40B4-BE49-F238E27FC236}">
                <a16:creationId xmlns="" xmlns:a16="http://schemas.microsoft.com/office/drawing/2014/main" id="{352C25D2-2615-4A32-90AF-277A2FE0CAA1}"/>
              </a:ext>
            </a:extLst>
          </p:cNvPr>
          <p:cNvSpPr txBox="1"/>
          <p:nvPr/>
        </p:nvSpPr>
        <p:spPr>
          <a:xfrm>
            <a:off x="4790819" y="2865690"/>
            <a:ext cx="269530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0" spc="266" dirty="0">
                <a:solidFill>
                  <a:srgbClr val="B4296A"/>
                </a:solidFill>
                <a:latin typeface="华文琥珀" panose="02010800040101010101" pitchFamily="2" charset="-122"/>
                <a:ea typeface="华文琥珀" panose="02010800040101010101" pitchFamily="2" charset="-122"/>
              </a:rPr>
              <a:t>是！ 且蓝海</a:t>
            </a:r>
          </a:p>
        </p:txBody>
      </p:sp>
      <p:sp>
        <p:nvSpPr>
          <p:cNvPr id="48" name="Rectangle 57">
            <a:extLst>
              <a:ext uri="{FF2B5EF4-FFF2-40B4-BE49-F238E27FC236}">
                <a16:creationId xmlns="" xmlns:a16="http://schemas.microsoft.com/office/drawing/2014/main" id="{A2971D4B-9271-49A7-B2DB-99EB28DFE538}"/>
              </a:ext>
            </a:extLst>
          </p:cNvPr>
          <p:cNvSpPr/>
          <p:nvPr/>
        </p:nvSpPr>
        <p:spPr>
          <a:xfrm>
            <a:off x="1964698" y="4282749"/>
            <a:ext cx="8500406" cy="18471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1440"/>
              </a:spcBef>
            </a:pPr>
            <a:r>
              <a:rPr lang="zh-CN" altLang="en-US" sz="1320" spc="266" dirty="0">
                <a:latin typeface="微软雅黑 Light" panose="020B0502040204020203" pitchFamily="34" charset="-122"/>
              </a:rPr>
              <a:t>很久以前，没有云，没人在意迁移；</a:t>
            </a:r>
            <a:endParaRPr lang="en-US" altLang="zh-CN" sz="1320" spc="266" dirty="0">
              <a:latin typeface="微软雅黑 Light" panose="020B0502040204020203" pitchFamily="34" charset="-122"/>
            </a:endParaRPr>
          </a:p>
          <a:p>
            <a:pPr algn="ctr">
              <a:spcBef>
                <a:spcPts val="720"/>
              </a:spcBef>
            </a:pPr>
            <a:r>
              <a:rPr lang="zh-CN" altLang="en-US" sz="1320" spc="266" dirty="0">
                <a:latin typeface="微软雅黑 Light" panose="020B0502040204020203" pitchFamily="34" charset="-122"/>
              </a:rPr>
              <a:t>很长时间，只有灾备，容灾不是标配！</a:t>
            </a:r>
            <a:endParaRPr lang="en-US" altLang="zh-CN" sz="1320" spc="266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algn="ctr">
              <a:spcBef>
                <a:spcPts val="1440"/>
              </a:spcBef>
            </a:pPr>
            <a:r>
              <a:rPr lang="zh-CN" altLang="en-US" sz="1320" spc="266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现在，云计算迅速普及，各行各业全面上云</a:t>
            </a:r>
            <a:endParaRPr lang="en-US" altLang="zh-CN" sz="1320" spc="266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algn="ctr">
              <a:spcBef>
                <a:spcPts val="1440"/>
              </a:spcBef>
            </a:pPr>
            <a:r>
              <a:rPr lang="zh-CN" altLang="en-US" sz="1320" spc="266" dirty="0">
                <a:solidFill>
                  <a:srgbClr val="B4296A"/>
                </a:solidFill>
                <a:latin typeface="微软雅黑 Light" panose="020B0502040204020203" pitchFamily="34" charset="-122"/>
              </a:rPr>
              <a:t>  </a:t>
            </a:r>
            <a:r>
              <a:rPr lang="zh-CN" altLang="en-US" sz="1680" spc="266" dirty="0">
                <a:solidFill>
                  <a:srgbClr val="B4296A"/>
                </a:solidFill>
                <a:latin typeface="微软雅黑 Light" panose="020B0502040204020203" pitchFamily="34" charset="-122"/>
              </a:rPr>
              <a:t>怎么上？怎么下？</a:t>
            </a:r>
            <a:r>
              <a:rPr lang="en-US" altLang="zh-CN" sz="1680" spc="266" dirty="0">
                <a:solidFill>
                  <a:srgbClr val="B4296A"/>
                </a:solidFill>
                <a:latin typeface="微软雅黑 Light" panose="020B0502040204020203" pitchFamily="34" charset="-122"/>
                <a:sym typeface="Wingdings" panose="05000000000000000000" pitchFamily="2" charset="2"/>
              </a:rPr>
              <a:t></a:t>
            </a:r>
            <a:r>
              <a:rPr lang="zh-CN" altLang="en-US" sz="1680" spc="266" dirty="0">
                <a:solidFill>
                  <a:srgbClr val="B4296A"/>
                </a:solidFill>
                <a:latin typeface="微软雅黑 Light" panose="020B0502040204020203" pitchFamily="34" charset="-122"/>
                <a:sym typeface="Wingdings" panose="05000000000000000000" pitchFamily="2" charset="2"/>
              </a:rPr>
              <a:t>迁移</a:t>
            </a:r>
            <a:endParaRPr lang="en-US" altLang="zh-CN" sz="1680" spc="266" dirty="0">
              <a:solidFill>
                <a:srgbClr val="B4296A"/>
              </a:solidFill>
              <a:latin typeface="微软雅黑 Light" panose="020B0502040204020203" pitchFamily="34" charset="-122"/>
              <a:sym typeface="Wingdings" panose="05000000000000000000" pitchFamily="2" charset="2"/>
            </a:endParaRPr>
          </a:p>
          <a:p>
            <a:pPr algn="ctr">
              <a:spcBef>
                <a:spcPts val="1440"/>
              </a:spcBef>
            </a:pPr>
            <a:r>
              <a:rPr lang="zh-CN" altLang="en-US" sz="1680" spc="266" dirty="0">
                <a:solidFill>
                  <a:srgbClr val="B4296A"/>
                </a:solidFill>
                <a:latin typeface="微软雅黑 Light" panose="020B0502040204020203" pitchFamily="34" charset="-122"/>
              </a:rPr>
              <a:t>怎么保障业务连续？</a:t>
            </a:r>
            <a:r>
              <a:rPr lang="en-US" altLang="zh-CN" sz="1680" spc="266" dirty="0">
                <a:solidFill>
                  <a:srgbClr val="B4296A"/>
                </a:solidFill>
                <a:latin typeface="微软雅黑 Light" panose="020B0502040204020203" pitchFamily="34" charset="-122"/>
                <a:sym typeface="Wingdings" panose="05000000000000000000" pitchFamily="2" charset="2"/>
              </a:rPr>
              <a:t></a:t>
            </a:r>
            <a:r>
              <a:rPr lang="zh-CN" altLang="en-US" sz="1680" spc="266" dirty="0">
                <a:solidFill>
                  <a:srgbClr val="B4296A"/>
                </a:solidFill>
                <a:latin typeface="微软雅黑 Light" panose="020B0502040204020203" pitchFamily="34" charset="-122"/>
                <a:sym typeface="Wingdings" panose="05000000000000000000" pitchFamily="2" charset="2"/>
              </a:rPr>
              <a:t>容灾</a:t>
            </a:r>
            <a:endParaRPr lang="en-US" altLang="zh-CN" sz="1680" spc="266" dirty="0">
              <a:solidFill>
                <a:srgbClr val="B4296A"/>
              </a:solidFill>
              <a:latin typeface="微软雅黑 Light" panose="020B0502040204020203" pitchFamily="34" charset="-122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11763856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57">
            <a:extLst>
              <a:ext uri="{FF2B5EF4-FFF2-40B4-BE49-F238E27FC236}">
                <a16:creationId xmlns="" xmlns:a16="http://schemas.microsoft.com/office/drawing/2014/main" id="{A2971D4B-9271-49A7-B2DB-99EB28DFE538}"/>
              </a:ext>
            </a:extLst>
          </p:cNvPr>
          <p:cNvSpPr/>
          <p:nvPr/>
        </p:nvSpPr>
        <p:spPr>
          <a:xfrm>
            <a:off x="2274503" y="1246465"/>
            <a:ext cx="3496558" cy="12270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440"/>
              </a:spcBef>
            </a:pPr>
            <a:r>
              <a:rPr lang="zh-CN" altLang="en-US" sz="1680" spc="266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？做灾备的不懂云</a:t>
            </a:r>
            <a:endParaRPr lang="en-US" altLang="zh-CN" sz="1680" spc="266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  <a:p>
            <a:pPr>
              <a:spcBef>
                <a:spcPts val="1440"/>
              </a:spcBef>
            </a:pPr>
            <a:r>
              <a:rPr lang="zh-CN" altLang="en-US" sz="1680" spc="266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？做云的不懂灾备</a:t>
            </a:r>
            <a:endParaRPr lang="en-US" altLang="zh-CN" sz="1680" spc="266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  <a:p>
            <a:pPr>
              <a:spcBef>
                <a:spcPts val="1440"/>
              </a:spcBef>
            </a:pPr>
            <a:r>
              <a:rPr lang="zh-CN" altLang="en-US" sz="1680" spc="266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？想要容灾却只用得起灾备</a:t>
            </a:r>
            <a:endParaRPr lang="en-US" altLang="zh-CN" sz="1680" spc="266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</p:txBody>
      </p:sp>
      <p:sp>
        <p:nvSpPr>
          <p:cNvPr id="6" name="Rectangle 57">
            <a:extLst>
              <a:ext uri="{FF2B5EF4-FFF2-40B4-BE49-F238E27FC236}">
                <a16:creationId xmlns="" xmlns:a16="http://schemas.microsoft.com/office/drawing/2014/main" id="{BDCCB3B5-BC09-4E9B-8F08-668A61E789E0}"/>
              </a:ext>
            </a:extLst>
          </p:cNvPr>
          <p:cNvSpPr/>
          <p:nvPr/>
        </p:nvSpPr>
        <p:spPr>
          <a:xfrm>
            <a:off x="6825350" y="1190033"/>
            <a:ext cx="3764632" cy="12270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440"/>
              </a:spcBef>
            </a:pPr>
            <a:r>
              <a:rPr lang="zh-CN" altLang="en-US" sz="1680" spc="266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？做私有云的不懂公有云</a:t>
            </a:r>
            <a:endParaRPr lang="en-US" altLang="zh-CN" sz="1680" spc="266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  <a:p>
            <a:pPr>
              <a:spcBef>
                <a:spcPts val="1440"/>
              </a:spcBef>
            </a:pPr>
            <a:r>
              <a:rPr lang="zh-CN" altLang="en-US" sz="1680" spc="266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？做公有云的不理私有云</a:t>
            </a:r>
            <a:endParaRPr lang="en-US" altLang="zh-CN" sz="1680" spc="266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  <a:p>
            <a:pPr>
              <a:spcBef>
                <a:spcPts val="1440"/>
              </a:spcBef>
            </a:pPr>
            <a:r>
              <a:rPr lang="zh-CN" altLang="en-US" sz="1680" spc="266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？每朵云之间互立门槛</a:t>
            </a:r>
            <a:endParaRPr lang="en-US" altLang="zh-CN" sz="1680" spc="266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</p:txBody>
      </p:sp>
      <p:sp>
        <p:nvSpPr>
          <p:cNvPr id="7" name="Rectangle 57">
            <a:extLst>
              <a:ext uri="{FF2B5EF4-FFF2-40B4-BE49-F238E27FC236}">
                <a16:creationId xmlns="" xmlns:a16="http://schemas.microsoft.com/office/drawing/2014/main" id="{F5EE8367-6851-47E4-AFD9-EC37C55C9D9F}"/>
              </a:ext>
            </a:extLst>
          </p:cNvPr>
          <p:cNvSpPr/>
          <p:nvPr/>
        </p:nvSpPr>
        <p:spPr>
          <a:xfrm>
            <a:off x="6594929" y="2718715"/>
            <a:ext cx="3215310" cy="7889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1440"/>
              </a:spcBef>
            </a:pPr>
            <a:r>
              <a:rPr lang="en-US" altLang="zh-CN" sz="1680" spc="266" dirty="0" smtClean="0">
                <a:solidFill>
                  <a:srgbClr val="B4296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Prophet</a:t>
            </a:r>
            <a:r>
              <a:rPr lang="zh-CN" altLang="en-US" sz="1680" spc="266" dirty="0" smtClean="0">
                <a:solidFill>
                  <a:srgbClr val="B4296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 </a:t>
            </a:r>
            <a:r>
              <a:rPr lang="en-US" altLang="zh-CN" sz="1680" spc="266" dirty="0" smtClean="0">
                <a:solidFill>
                  <a:srgbClr val="B4296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Migration</a:t>
            </a:r>
            <a:endParaRPr lang="en-US" altLang="zh-CN" sz="1680" spc="266" dirty="0">
              <a:solidFill>
                <a:srgbClr val="B4296A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  <a:p>
            <a:pPr algn="ctr">
              <a:spcBef>
                <a:spcPts val="1440"/>
              </a:spcBef>
            </a:pPr>
            <a:r>
              <a:rPr lang="zh-CN" altLang="en-US" sz="1680" spc="266" dirty="0">
                <a:solidFill>
                  <a:srgbClr val="B4296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搭起云之间桥梁，自由流转！</a:t>
            </a:r>
            <a:endParaRPr lang="en-US" altLang="zh-CN" sz="1680" spc="266" dirty="0">
              <a:solidFill>
                <a:srgbClr val="B4296A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</p:txBody>
      </p:sp>
      <p:sp>
        <p:nvSpPr>
          <p:cNvPr id="8" name="Rectangle 57">
            <a:extLst>
              <a:ext uri="{FF2B5EF4-FFF2-40B4-BE49-F238E27FC236}">
                <a16:creationId xmlns="" xmlns:a16="http://schemas.microsoft.com/office/drawing/2014/main" id="{1E4C709D-3623-4942-817B-1B9FCD4744F6}"/>
              </a:ext>
            </a:extLst>
          </p:cNvPr>
          <p:cNvSpPr/>
          <p:nvPr/>
        </p:nvSpPr>
        <p:spPr>
          <a:xfrm>
            <a:off x="1938375" y="2718715"/>
            <a:ext cx="3741431" cy="7889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1440"/>
              </a:spcBef>
            </a:pPr>
            <a:r>
              <a:rPr lang="en-US" altLang="zh-CN" sz="1680" spc="266" dirty="0" smtClean="0">
                <a:solidFill>
                  <a:srgbClr val="B4296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Prophet</a:t>
            </a:r>
            <a:r>
              <a:rPr lang="zh-CN" altLang="en-US" sz="1680" spc="266" dirty="0" smtClean="0">
                <a:solidFill>
                  <a:srgbClr val="B4296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 </a:t>
            </a:r>
            <a:r>
              <a:rPr lang="en-US" altLang="zh-CN" sz="1680" spc="266" dirty="0" smtClean="0">
                <a:solidFill>
                  <a:srgbClr val="B4296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DR</a:t>
            </a:r>
            <a:endParaRPr lang="en-US" altLang="zh-CN" sz="1680" spc="266" dirty="0">
              <a:solidFill>
                <a:srgbClr val="B4296A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  <a:p>
            <a:pPr algn="ctr">
              <a:spcBef>
                <a:spcPts val="1440"/>
              </a:spcBef>
            </a:pPr>
            <a:r>
              <a:rPr lang="zh-CN" altLang="en-US" sz="1680" spc="266" dirty="0">
                <a:solidFill>
                  <a:srgbClr val="B4296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把云上容灾做成标配的先锋！</a:t>
            </a:r>
            <a:endParaRPr lang="en-US" altLang="zh-CN" sz="1680" spc="266" dirty="0">
              <a:solidFill>
                <a:srgbClr val="B4296A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</p:txBody>
      </p:sp>
      <p:sp>
        <p:nvSpPr>
          <p:cNvPr id="9" name="Rectangle 57">
            <a:extLst>
              <a:ext uri="{FF2B5EF4-FFF2-40B4-BE49-F238E27FC236}">
                <a16:creationId xmlns="" xmlns:a16="http://schemas.microsoft.com/office/drawing/2014/main" id="{19F79F04-FC0A-4F0A-A4AD-D66E02564A88}"/>
              </a:ext>
            </a:extLst>
          </p:cNvPr>
          <p:cNvSpPr/>
          <p:nvPr/>
        </p:nvSpPr>
        <p:spPr>
          <a:xfrm>
            <a:off x="4439038" y="4031934"/>
            <a:ext cx="3267275" cy="12762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1440"/>
              </a:spcBef>
            </a:pPr>
            <a:r>
              <a:rPr lang="zh-CN" altLang="en-US" sz="1680" spc="266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智能手机之于</a:t>
            </a:r>
            <a:r>
              <a:rPr lang="en-US" altLang="zh-CN" sz="1680" spc="266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3G</a:t>
            </a:r>
          </a:p>
          <a:p>
            <a:pPr algn="ctr">
              <a:spcBef>
                <a:spcPts val="1440"/>
              </a:spcBef>
            </a:pPr>
            <a:r>
              <a:rPr lang="zh-CN" altLang="en-US" sz="1680" spc="266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微信之于智能手机</a:t>
            </a:r>
            <a:endParaRPr lang="en-US" altLang="zh-CN" sz="1680" spc="266" dirty="0">
              <a:solidFill>
                <a:schemeClr val="accent5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  <a:p>
            <a:pPr algn="ctr">
              <a:spcBef>
                <a:spcPts val="1440"/>
              </a:spcBef>
            </a:pPr>
            <a:r>
              <a:rPr lang="zh-CN" altLang="en-US" sz="2000" spc="266" dirty="0">
                <a:solidFill>
                  <a:srgbClr val="B4296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博飞之于云计算</a:t>
            </a:r>
            <a:endParaRPr lang="en-US" altLang="zh-CN" sz="2000" spc="266" dirty="0">
              <a:solidFill>
                <a:srgbClr val="B4296A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</p:txBody>
      </p:sp>
      <p:sp>
        <p:nvSpPr>
          <p:cNvPr id="10" name="Rectangle 57">
            <a:extLst>
              <a:ext uri="{FF2B5EF4-FFF2-40B4-BE49-F238E27FC236}">
                <a16:creationId xmlns="" xmlns:a16="http://schemas.microsoft.com/office/drawing/2014/main" id="{2E4166D2-DF4E-4F1B-AD70-30E147377F83}"/>
              </a:ext>
            </a:extLst>
          </p:cNvPr>
          <p:cNvSpPr/>
          <p:nvPr/>
        </p:nvSpPr>
        <p:spPr>
          <a:xfrm>
            <a:off x="3750218" y="5519405"/>
            <a:ext cx="4644912" cy="3877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1440"/>
              </a:spcBef>
            </a:pPr>
            <a:r>
              <a:rPr lang="zh-CN" altLang="en-US" sz="1680" spc="266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技术革新，机遇刷新，还是</a:t>
            </a:r>
            <a:r>
              <a:rPr lang="zh-CN" altLang="en-US" sz="1920" b="1" spc="266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蓝</a:t>
            </a:r>
            <a:r>
              <a:rPr lang="zh-CN" altLang="en-US" sz="1680" spc="266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色的</a:t>
            </a:r>
            <a:r>
              <a:rPr lang="zh-CN" altLang="en-US" sz="1920" b="1" spc="266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海</a:t>
            </a:r>
            <a:endParaRPr lang="en-US" altLang="zh-CN" sz="1920" b="1" spc="266" dirty="0">
              <a:solidFill>
                <a:schemeClr val="accent5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</p:txBody>
      </p:sp>
      <p:sp>
        <p:nvSpPr>
          <p:cNvPr id="3" name="标注: 弯曲线形 2">
            <a:extLst>
              <a:ext uri="{FF2B5EF4-FFF2-40B4-BE49-F238E27FC236}">
                <a16:creationId xmlns="" xmlns:a16="http://schemas.microsoft.com/office/drawing/2014/main" id="{BED9A22F-CE0E-4C4B-821E-8C39369E6480}"/>
              </a:ext>
            </a:extLst>
          </p:cNvPr>
          <p:cNvSpPr/>
          <p:nvPr/>
        </p:nvSpPr>
        <p:spPr>
          <a:xfrm rot="16200000">
            <a:off x="3075356" y="171140"/>
            <a:ext cx="1467472" cy="3398293"/>
          </a:xfrm>
          <a:prstGeom prst="borderCallout2">
            <a:avLst>
              <a:gd name="adj1" fmla="val 21659"/>
              <a:gd name="adj2" fmla="val 0"/>
              <a:gd name="adj3" fmla="val 13770"/>
              <a:gd name="adj4" fmla="val -20015"/>
              <a:gd name="adj5" fmla="val 23825"/>
              <a:gd name="adj6" fmla="val -33275"/>
            </a:avLst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160" dirty="0"/>
          </a:p>
        </p:txBody>
      </p:sp>
      <p:sp>
        <p:nvSpPr>
          <p:cNvPr id="11" name="标注: 弯曲线形 10">
            <a:extLst>
              <a:ext uri="{FF2B5EF4-FFF2-40B4-BE49-F238E27FC236}">
                <a16:creationId xmlns="" xmlns:a16="http://schemas.microsoft.com/office/drawing/2014/main" id="{CF535321-07BC-4294-A6C1-64A0258EC06A}"/>
              </a:ext>
            </a:extLst>
          </p:cNvPr>
          <p:cNvSpPr/>
          <p:nvPr/>
        </p:nvSpPr>
        <p:spPr>
          <a:xfrm rot="16200000" flipV="1">
            <a:off x="7590035" y="307618"/>
            <a:ext cx="1467472" cy="3125335"/>
          </a:xfrm>
          <a:prstGeom prst="borderCallout2">
            <a:avLst>
              <a:gd name="adj1" fmla="val 15371"/>
              <a:gd name="adj2" fmla="val -1488"/>
              <a:gd name="adj3" fmla="val 3464"/>
              <a:gd name="adj4" fmla="val -15551"/>
              <a:gd name="adj5" fmla="val 14218"/>
              <a:gd name="adj6" fmla="val -28067"/>
            </a:avLst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160" dirty="0"/>
          </a:p>
        </p:txBody>
      </p:sp>
    </p:spTree>
    <p:extLst>
      <p:ext uri="{BB962C8B-B14F-4D97-AF65-F5344CB8AC3E}">
        <p14:creationId xmlns:p14="http://schemas.microsoft.com/office/powerpoint/2010/main" val="100130458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6" name="表格 35">
            <a:extLst>
              <a:ext uri="{FF2B5EF4-FFF2-40B4-BE49-F238E27FC236}">
                <a16:creationId xmlns:a16="http://schemas.microsoft.com/office/drawing/2014/main" xmlns="" id="{5E544688-D939-4DEF-86F5-8AFECF06F84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84444" y="1257090"/>
          <a:ext cx="4296963" cy="4296963"/>
        </p:xfrm>
        <a:graphic>
          <a:graphicData uri="http://schemas.openxmlformats.org/drawingml/2006/table">
            <a:tbl>
              <a:tblPr firstRow="1" bandRow="1">
                <a:tableStyleId>{00000000-0000-0000-0000-000000000000}</a:tableStyleId>
              </a:tblPr>
              <a:tblGrid>
                <a:gridCol w="1432321">
                  <a:extLst>
                    <a:ext uri="{9D8B030D-6E8A-4147-A177-3AD203B41FA5}">
                      <a16:colId xmlns:a16="http://schemas.microsoft.com/office/drawing/2014/main" xmlns="" val="229684861"/>
                    </a:ext>
                  </a:extLst>
                </a:gridCol>
                <a:gridCol w="1432321">
                  <a:extLst>
                    <a:ext uri="{9D8B030D-6E8A-4147-A177-3AD203B41FA5}">
                      <a16:colId xmlns:a16="http://schemas.microsoft.com/office/drawing/2014/main" xmlns="" val="3160644565"/>
                    </a:ext>
                  </a:extLst>
                </a:gridCol>
                <a:gridCol w="1432321">
                  <a:extLst>
                    <a:ext uri="{9D8B030D-6E8A-4147-A177-3AD203B41FA5}">
                      <a16:colId xmlns:a16="http://schemas.microsoft.com/office/drawing/2014/main" xmlns="" val="421757928"/>
                    </a:ext>
                  </a:extLst>
                </a:gridCol>
              </a:tblGrid>
              <a:tr h="1432321">
                <a:tc>
                  <a:txBody>
                    <a:bodyPr/>
                    <a:lstStyle/>
                    <a:p>
                      <a:endParaRPr lang="zh-CN" altLang="en-US" sz="1300" dirty="0"/>
                    </a:p>
                  </a:txBody>
                  <a:tcPr marL="66602" marR="66602" marT="33301" marB="33301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300" dirty="0"/>
                    </a:p>
                  </a:txBody>
                  <a:tcPr marL="66602" marR="66602" marT="33301" marB="33301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300" dirty="0"/>
                    </a:p>
                  </a:txBody>
                  <a:tcPr marL="66602" marR="66602" marT="33301" marB="33301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72017984"/>
                  </a:ext>
                </a:extLst>
              </a:tr>
              <a:tr h="1432321">
                <a:tc>
                  <a:txBody>
                    <a:bodyPr/>
                    <a:lstStyle/>
                    <a:p>
                      <a:endParaRPr lang="zh-CN" altLang="en-US" sz="1300" dirty="0"/>
                    </a:p>
                  </a:txBody>
                  <a:tcPr marL="66602" marR="66602" marT="33301" marB="33301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300" dirty="0"/>
                    </a:p>
                  </a:txBody>
                  <a:tcPr marL="66602" marR="66602" marT="33301" marB="33301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300" dirty="0"/>
                    </a:p>
                  </a:txBody>
                  <a:tcPr marL="66602" marR="66602" marT="33301" marB="33301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156081520"/>
                  </a:ext>
                </a:extLst>
              </a:tr>
              <a:tr h="1432321">
                <a:tc>
                  <a:txBody>
                    <a:bodyPr/>
                    <a:lstStyle/>
                    <a:p>
                      <a:endParaRPr lang="zh-CN" altLang="en-US" sz="1300" dirty="0"/>
                    </a:p>
                  </a:txBody>
                  <a:tcPr marL="66602" marR="66602" marT="33301" marB="33301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300" dirty="0"/>
                    </a:p>
                  </a:txBody>
                  <a:tcPr marL="66602" marR="66602" marT="33301" marB="33301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300" dirty="0"/>
                    </a:p>
                  </a:txBody>
                  <a:tcPr marL="66602" marR="66602" marT="33301" marB="33301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284470887"/>
                  </a:ext>
                </a:extLst>
              </a:tr>
            </a:tbl>
          </a:graphicData>
        </a:graphic>
      </p:graphicFrame>
      <p:grpSp>
        <p:nvGrpSpPr>
          <p:cNvPr id="98" name="组合 97">
            <a:extLst>
              <a:ext uri="{FF2B5EF4-FFF2-40B4-BE49-F238E27FC236}">
                <a16:creationId xmlns:a16="http://schemas.microsoft.com/office/drawing/2014/main" xmlns="" id="{0E785FC6-57FB-4288-8BF3-2AC04A8394FC}"/>
              </a:ext>
            </a:extLst>
          </p:cNvPr>
          <p:cNvGrpSpPr/>
          <p:nvPr/>
        </p:nvGrpSpPr>
        <p:grpSpPr>
          <a:xfrm>
            <a:off x="287847" y="790095"/>
            <a:ext cx="6036753" cy="6016391"/>
            <a:chOff x="443122" y="485294"/>
            <a:chExt cx="6036753" cy="6016391"/>
          </a:xfrm>
        </p:grpSpPr>
        <p:sp>
          <p:nvSpPr>
            <p:cNvPr id="68" name="文本框 67">
              <a:extLst>
                <a:ext uri="{FF2B5EF4-FFF2-40B4-BE49-F238E27FC236}">
                  <a16:creationId xmlns:a16="http://schemas.microsoft.com/office/drawing/2014/main" xmlns="" id="{A462CF36-91C4-43EE-B303-1AE54DAB6302}"/>
                </a:ext>
              </a:extLst>
            </p:cNvPr>
            <p:cNvSpPr txBox="1"/>
            <p:nvPr/>
          </p:nvSpPr>
          <p:spPr>
            <a:xfrm>
              <a:off x="2264532" y="6221236"/>
              <a:ext cx="151352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solidFill>
                    <a:srgbClr val="0070C0"/>
                  </a:solidFill>
                </a:rPr>
                <a:t>P</a:t>
              </a:r>
              <a:r>
                <a:rPr lang="zh-CN" altLang="en-US" sz="1200" dirty="0" smtClean="0">
                  <a:solidFill>
                    <a:srgbClr val="0070C0"/>
                  </a:solidFill>
                </a:rPr>
                <a:t>rotection</a:t>
              </a:r>
              <a:r>
                <a:rPr lang="en-US" altLang="zh-CN" sz="1200" dirty="0" smtClean="0">
                  <a:solidFill>
                    <a:srgbClr val="0070C0"/>
                  </a:solidFill>
                </a:rPr>
                <a:t>+</a:t>
              </a:r>
              <a:r>
                <a:rPr lang="en-US" altLang="zh-CN" sz="1200" dirty="0">
                  <a:solidFill>
                    <a:srgbClr val="0070C0"/>
                  </a:solidFill>
                </a:rPr>
                <a:t>R</a:t>
              </a:r>
              <a:r>
                <a:rPr lang="zh-CN" altLang="en-US" sz="1200" dirty="0" smtClean="0">
                  <a:solidFill>
                    <a:srgbClr val="0070C0"/>
                  </a:solidFill>
                </a:rPr>
                <a:t>estore</a:t>
              </a:r>
              <a:endParaRPr lang="zh-CN" altLang="en-US" sz="1200" dirty="0">
                <a:solidFill>
                  <a:srgbClr val="0070C0"/>
                </a:solidFill>
              </a:endParaRPr>
            </a:p>
          </p:txBody>
        </p:sp>
        <p:sp>
          <p:nvSpPr>
            <p:cNvPr id="69" name="文本框 68">
              <a:extLst>
                <a:ext uri="{FF2B5EF4-FFF2-40B4-BE49-F238E27FC236}">
                  <a16:creationId xmlns:a16="http://schemas.microsoft.com/office/drawing/2014/main" xmlns="" id="{B15E5648-8956-4482-9ED2-887394C8693A}"/>
                </a:ext>
              </a:extLst>
            </p:cNvPr>
            <p:cNvSpPr txBox="1"/>
            <p:nvPr/>
          </p:nvSpPr>
          <p:spPr>
            <a:xfrm>
              <a:off x="3633081" y="6224686"/>
              <a:ext cx="284679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srgbClr val="0070C0"/>
                  </a:solidFill>
                </a:rPr>
                <a:t>Complete protection</a:t>
              </a:r>
              <a:r>
                <a:rPr lang="en-US" altLang="zh-CN" sz="1200" dirty="0" smtClean="0">
                  <a:solidFill>
                    <a:srgbClr val="0070C0"/>
                  </a:solidFill>
                </a:rPr>
                <a:t>+Speedy </a:t>
              </a:r>
              <a:r>
                <a:rPr lang="zh-CN" altLang="en-US" sz="1200" dirty="0" smtClean="0">
                  <a:solidFill>
                    <a:srgbClr val="0070C0"/>
                  </a:solidFill>
                </a:rPr>
                <a:t>recovery</a:t>
              </a:r>
              <a:endParaRPr lang="zh-CN" altLang="en-US" sz="1200" dirty="0">
                <a:solidFill>
                  <a:srgbClr val="0070C0"/>
                </a:solidFill>
              </a:endParaRPr>
            </a:p>
          </p:txBody>
        </p:sp>
        <p:sp>
          <p:nvSpPr>
            <p:cNvPr id="30" name="椭圆 29">
              <a:extLst>
                <a:ext uri="{FF2B5EF4-FFF2-40B4-BE49-F238E27FC236}">
                  <a16:creationId xmlns:a16="http://schemas.microsoft.com/office/drawing/2014/main" xmlns="" id="{48CD08A0-9EC2-43CB-8653-0471988F7B3E}"/>
                </a:ext>
              </a:extLst>
            </p:cNvPr>
            <p:cNvSpPr/>
            <p:nvPr/>
          </p:nvSpPr>
          <p:spPr>
            <a:xfrm>
              <a:off x="4362857" y="1041829"/>
              <a:ext cx="938703" cy="422040"/>
            </a:xfrm>
            <a:prstGeom prst="ellipse">
              <a:avLst/>
            </a:prstGeom>
            <a:solidFill>
              <a:srgbClr val="51CB88"/>
            </a:solidFill>
            <a:ln w="28575">
              <a:solidFill>
                <a:srgbClr val="00CC5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xmlns="" id="{093FDEBE-804D-4532-BFFE-BDA7F702DB60}"/>
                </a:ext>
              </a:extLst>
            </p:cNvPr>
            <p:cNvSpPr txBox="1"/>
            <p:nvPr/>
          </p:nvSpPr>
          <p:spPr>
            <a:xfrm>
              <a:off x="4530947" y="1083572"/>
              <a:ext cx="69516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>
                  <a:solidFill>
                    <a:schemeClr val="bg1"/>
                  </a:solidFill>
                </a:rPr>
                <a:t>双活</a:t>
              </a:r>
            </a:p>
          </p:txBody>
        </p:sp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xmlns="" id="{7F462F0D-5A54-4BED-B1BA-01CAC60E7BDB}"/>
                </a:ext>
              </a:extLst>
            </p:cNvPr>
            <p:cNvGrpSpPr/>
            <p:nvPr/>
          </p:nvGrpSpPr>
          <p:grpSpPr>
            <a:xfrm>
              <a:off x="1850826" y="3519835"/>
              <a:ext cx="695165" cy="360485"/>
              <a:chOff x="2889522" y="3514289"/>
              <a:chExt cx="695165" cy="360485"/>
            </a:xfrm>
          </p:grpSpPr>
          <p:sp>
            <p:nvSpPr>
              <p:cNvPr id="32" name="椭圆 31">
                <a:extLst>
                  <a:ext uri="{FF2B5EF4-FFF2-40B4-BE49-F238E27FC236}">
                    <a16:creationId xmlns:a16="http://schemas.microsoft.com/office/drawing/2014/main" xmlns="" id="{BAB59EB4-BE1B-4AAE-A694-82F0D4A3FA30}"/>
                  </a:ext>
                </a:extLst>
              </p:cNvPr>
              <p:cNvSpPr/>
              <p:nvPr/>
            </p:nvSpPr>
            <p:spPr>
              <a:xfrm>
                <a:off x="2949455" y="3514289"/>
                <a:ext cx="560176" cy="360485"/>
              </a:xfrm>
              <a:prstGeom prst="ellipse">
                <a:avLst/>
              </a:prstGeom>
              <a:no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/>
              </a:p>
            </p:txBody>
          </p:sp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xmlns="" id="{C545B5BB-2D21-4B60-9E7B-DCC5150174BE}"/>
                  </a:ext>
                </a:extLst>
              </p:cNvPr>
              <p:cNvSpPr txBox="1"/>
              <p:nvPr/>
            </p:nvSpPr>
            <p:spPr>
              <a:xfrm>
                <a:off x="2889522" y="3562305"/>
                <a:ext cx="69516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200" dirty="0"/>
                  <a:t>EISOO</a:t>
                </a:r>
              </a:p>
            </p:txBody>
          </p:sp>
        </p:grpSp>
        <p:grpSp>
          <p:nvGrpSpPr>
            <p:cNvPr id="2" name="组合 1">
              <a:extLst>
                <a:ext uri="{FF2B5EF4-FFF2-40B4-BE49-F238E27FC236}">
                  <a16:creationId xmlns:a16="http://schemas.microsoft.com/office/drawing/2014/main" xmlns="" id="{6EA36921-8F1D-4957-A858-F3A11265CAE9}"/>
                </a:ext>
              </a:extLst>
            </p:cNvPr>
            <p:cNvGrpSpPr/>
            <p:nvPr/>
          </p:nvGrpSpPr>
          <p:grpSpPr>
            <a:xfrm>
              <a:off x="3976595" y="3995836"/>
              <a:ext cx="1284627" cy="474748"/>
              <a:chOff x="7318659" y="3341118"/>
              <a:chExt cx="1284627" cy="474748"/>
            </a:xfrm>
          </p:grpSpPr>
          <p:sp>
            <p:nvSpPr>
              <p:cNvPr id="34" name="椭圆 33">
                <a:extLst>
                  <a:ext uri="{FF2B5EF4-FFF2-40B4-BE49-F238E27FC236}">
                    <a16:creationId xmlns:a16="http://schemas.microsoft.com/office/drawing/2014/main" xmlns="" id="{BAE2613B-E974-4121-AE8B-D1B359672DE0}"/>
                  </a:ext>
                </a:extLst>
              </p:cNvPr>
              <p:cNvSpPr/>
              <p:nvPr/>
            </p:nvSpPr>
            <p:spPr>
              <a:xfrm>
                <a:off x="7369219" y="3341118"/>
                <a:ext cx="1102470" cy="474748"/>
              </a:xfrm>
              <a:prstGeom prst="ellipse">
                <a:avLst/>
              </a:prstGeom>
              <a:solidFill>
                <a:srgbClr val="EE6EA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xmlns="" id="{805AEEF3-1968-4C95-B671-5E5C28019F34}"/>
                  </a:ext>
                </a:extLst>
              </p:cNvPr>
              <p:cNvSpPr txBox="1"/>
              <p:nvPr/>
            </p:nvSpPr>
            <p:spPr>
              <a:xfrm>
                <a:off x="7318659" y="3419341"/>
                <a:ext cx="128462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b="1" smtClean="0">
                    <a:solidFill>
                      <a:schemeClr val="bg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Prophet DR</a:t>
                </a:r>
                <a:endParaRPr lang="zh-CN" altLang="en-US" sz="1400" b="1" dirty="0">
                  <a:solidFill>
                    <a:schemeClr val="bg1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p:grpSp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xmlns="" id="{1EA5AFFF-60D5-473C-A24D-8E3E58381CC9}"/>
                </a:ext>
              </a:extLst>
            </p:cNvPr>
            <p:cNvGrpSpPr/>
            <p:nvPr/>
          </p:nvGrpSpPr>
          <p:grpSpPr>
            <a:xfrm>
              <a:off x="3276849" y="2066911"/>
              <a:ext cx="890756" cy="360485"/>
              <a:chOff x="3972732" y="1972372"/>
              <a:chExt cx="981815" cy="360485"/>
            </a:xfrm>
          </p:grpSpPr>
          <p:sp>
            <p:nvSpPr>
              <p:cNvPr id="37" name="椭圆 36">
                <a:extLst>
                  <a:ext uri="{FF2B5EF4-FFF2-40B4-BE49-F238E27FC236}">
                    <a16:creationId xmlns:a16="http://schemas.microsoft.com/office/drawing/2014/main" xmlns="" id="{D8E26BE7-4D46-4DD3-8E51-B9328684B827}"/>
                  </a:ext>
                </a:extLst>
              </p:cNvPr>
              <p:cNvSpPr/>
              <p:nvPr/>
            </p:nvSpPr>
            <p:spPr>
              <a:xfrm>
                <a:off x="4046654" y="1972372"/>
                <a:ext cx="806499" cy="360485"/>
              </a:xfrm>
              <a:prstGeom prst="ellipse">
                <a:avLst/>
              </a:prstGeom>
              <a:no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/>
              </a:p>
            </p:txBody>
          </p:sp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xmlns="" id="{E592AF3B-0E09-4775-A885-4D973723356E}"/>
                  </a:ext>
                </a:extLst>
              </p:cNvPr>
              <p:cNvSpPr txBox="1"/>
              <p:nvPr/>
            </p:nvSpPr>
            <p:spPr>
              <a:xfrm>
                <a:off x="3972732" y="2031436"/>
                <a:ext cx="98181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200" dirty="0"/>
                  <a:t>FalconStor</a:t>
                </a:r>
              </a:p>
            </p:txBody>
          </p:sp>
        </p:grp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xmlns="" id="{0BEAA6A1-EE8F-46F2-9B5C-49E0462EA5CE}"/>
                </a:ext>
              </a:extLst>
            </p:cNvPr>
            <p:cNvGrpSpPr/>
            <p:nvPr/>
          </p:nvGrpSpPr>
          <p:grpSpPr>
            <a:xfrm>
              <a:off x="2639671" y="1801883"/>
              <a:ext cx="699707" cy="360485"/>
              <a:chOff x="3035241" y="2244336"/>
              <a:chExt cx="699707" cy="360485"/>
            </a:xfrm>
          </p:grpSpPr>
          <p:sp>
            <p:nvSpPr>
              <p:cNvPr id="39" name="椭圆 38">
                <a:extLst>
                  <a:ext uri="{FF2B5EF4-FFF2-40B4-BE49-F238E27FC236}">
                    <a16:creationId xmlns:a16="http://schemas.microsoft.com/office/drawing/2014/main" xmlns="" id="{6A098B01-DA84-4022-9C4A-6A76801A1DC8}"/>
                  </a:ext>
                </a:extLst>
              </p:cNvPr>
              <p:cNvSpPr/>
              <p:nvPr/>
            </p:nvSpPr>
            <p:spPr>
              <a:xfrm>
                <a:off x="3035241" y="2244336"/>
                <a:ext cx="502991" cy="360485"/>
              </a:xfrm>
              <a:prstGeom prst="ellipse">
                <a:avLst/>
              </a:prstGeom>
              <a:no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/>
              </a:p>
            </p:txBody>
          </p:sp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xmlns="" id="{75D64EF3-C294-4730-80A0-87B961F2F73C}"/>
                  </a:ext>
                </a:extLst>
              </p:cNvPr>
              <p:cNvSpPr txBox="1"/>
              <p:nvPr/>
            </p:nvSpPr>
            <p:spPr>
              <a:xfrm>
                <a:off x="3039782" y="2283194"/>
                <a:ext cx="69516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/>
                  <a:t>IBM</a:t>
                </a:r>
                <a:endParaRPr lang="zh-CN" altLang="en-US" sz="1400" dirty="0"/>
              </a:p>
            </p:txBody>
          </p:sp>
        </p:grpSp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xmlns="" id="{9D7A72C3-E7CE-46E6-BD3B-9754ED35FD0D}"/>
                </a:ext>
              </a:extLst>
            </p:cNvPr>
            <p:cNvGrpSpPr/>
            <p:nvPr/>
          </p:nvGrpSpPr>
          <p:grpSpPr>
            <a:xfrm>
              <a:off x="4075620" y="1899205"/>
              <a:ext cx="695166" cy="455660"/>
              <a:chOff x="5043813" y="1951286"/>
              <a:chExt cx="695166" cy="455660"/>
            </a:xfrm>
          </p:grpSpPr>
          <p:sp>
            <p:nvSpPr>
              <p:cNvPr id="41" name="椭圆 40">
                <a:extLst>
                  <a:ext uri="{FF2B5EF4-FFF2-40B4-BE49-F238E27FC236}">
                    <a16:creationId xmlns:a16="http://schemas.microsoft.com/office/drawing/2014/main" xmlns="" id="{6590E932-0813-4CF7-894C-6BCF232FC5EB}"/>
                  </a:ext>
                </a:extLst>
              </p:cNvPr>
              <p:cNvSpPr/>
              <p:nvPr/>
            </p:nvSpPr>
            <p:spPr>
              <a:xfrm>
                <a:off x="5060657" y="1951286"/>
                <a:ext cx="502991" cy="282196"/>
              </a:xfrm>
              <a:prstGeom prst="ellipse">
                <a:avLst/>
              </a:prstGeom>
              <a:no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/>
              </a:p>
            </p:txBody>
          </p:sp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xmlns="" id="{5E60749A-879C-4D62-9712-AAA66F13B2BC}"/>
                  </a:ext>
                </a:extLst>
              </p:cNvPr>
              <p:cNvSpPr txBox="1"/>
              <p:nvPr/>
            </p:nvSpPr>
            <p:spPr>
              <a:xfrm>
                <a:off x="5043813" y="1960670"/>
                <a:ext cx="695166" cy="4462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/>
                  <a:t>EMC</a:t>
                </a:r>
              </a:p>
              <a:p>
                <a:endParaRPr lang="zh-CN" altLang="en-US" sz="900" dirty="0"/>
              </a:p>
            </p:txBody>
          </p:sp>
        </p:grpSp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xmlns="" id="{20F45C22-A63B-4948-A787-6219D182217D}"/>
                </a:ext>
              </a:extLst>
            </p:cNvPr>
            <p:cNvGrpSpPr/>
            <p:nvPr/>
          </p:nvGrpSpPr>
          <p:grpSpPr>
            <a:xfrm>
              <a:off x="1846566" y="3943705"/>
              <a:ext cx="755004" cy="360485"/>
              <a:chOff x="1926432" y="4093846"/>
              <a:chExt cx="755004" cy="360485"/>
            </a:xfrm>
          </p:grpSpPr>
          <p:sp>
            <p:nvSpPr>
              <p:cNvPr id="43" name="椭圆 42">
                <a:extLst>
                  <a:ext uri="{FF2B5EF4-FFF2-40B4-BE49-F238E27FC236}">
                    <a16:creationId xmlns:a16="http://schemas.microsoft.com/office/drawing/2014/main" xmlns="" id="{6C2154D8-DF10-4BAB-B70D-E0A8FB89D06D}"/>
                  </a:ext>
                </a:extLst>
              </p:cNvPr>
              <p:cNvSpPr/>
              <p:nvPr/>
            </p:nvSpPr>
            <p:spPr>
              <a:xfrm>
                <a:off x="1926432" y="4093846"/>
                <a:ext cx="615485" cy="360485"/>
              </a:xfrm>
              <a:prstGeom prst="ellipse">
                <a:avLst/>
              </a:prstGeom>
              <a:no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/>
              </a:p>
            </p:txBody>
          </p:sp>
          <p:sp>
            <p:nvSpPr>
              <p:cNvPr id="44" name="文本框 43">
                <a:extLst>
                  <a:ext uri="{FF2B5EF4-FFF2-40B4-BE49-F238E27FC236}">
                    <a16:creationId xmlns:a16="http://schemas.microsoft.com/office/drawing/2014/main" xmlns="" id="{2397EC36-7A1B-4BA5-B095-781B32226FEF}"/>
                  </a:ext>
                </a:extLst>
              </p:cNvPr>
              <p:cNvSpPr txBox="1"/>
              <p:nvPr/>
            </p:nvSpPr>
            <p:spPr>
              <a:xfrm>
                <a:off x="1986270" y="4112738"/>
                <a:ext cx="69516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400" dirty="0"/>
                  <a:t>烽火</a:t>
                </a:r>
              </a:p>
            </p:txBody>
          </p:sp>
        </p:grpSp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xmlns="" id="{3C8FEBF9-6C44-4A7E-B60C-897C4D8C3B43}"/>
                </a:ext>
              </a:extLst>
            </p:cNvPr>
            <p:cNvGrpSpPr/>
            <p:nvPr/>
          </p:nvGrpSpPr>
          <p:grpSpPr>
            <a:xfrm>
              <a:off x="1481702" y="2813069"/>
              <a:ext cx="980349" cy="360485"/>
              <a:chOff x="1177283" y="3662888"/>
              <a:chExt cx="980349" cy="360485"/>
            </a:xfrm>
          </p:grpSpPr>
          <p:sp>
            <p:nvSpPr>
              <p:cNvPr id="45" name="椭圆 44">
                <a:extLst>
                  <a:ext uri="{FF2B5EF4-FFF2-40B4-BE49-F238E27FC236}">
                    <a16:creationId xmlns:a16="http://schemas.microsoft.com/office/drawing/2014/main" xmlns="" id="{5F47AC7A-5BDC-48A2-9123-0ADF9478A413}"/>
                  </a:ext>
                </a:extLst>
              </p:cNvPr>
              <p:cNvSpPr/>
              <p:nvPr/>
            </p:nvSpPr>
            <p:spPr>
              <a:xfrm>
                <a:off x="1201583" y="3662888"/>
                <a:ext cx="656687" cy="360485"/>
              </a:xfrm>
              <a:prstGeom prst="ellipse">
                <a:avLst/>
              </a:prstGeom>
              <a:no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/>
              </a:p>
            </p:txBody>
          </p:sp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xmlns="" id="{1E791380-ED0D-48C3-B231-9639F35ABB20}"/>
                  </a:ext>
                </a:extLst>
              </p:cNvPr>
              <p:cNvSpPr txBox="1"/>
              <p:nvPr/>
            </p:nvSpPr>
            <p:spPr>
              <a:xfrm>
                <a:off x="1177283" y="3715596"/>
                <a:ext cx="98034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/>
                  <a:t>Veritas</a:t>
                </a:r>
                <a:endParaRPr lang="zh-CN" altLang="en-US" sz="1200" dirty="0"/>
              </a:p>
            </p:txBody>
          </p:sp>
        </p:grpSp>
        <p:sp>
          <p:nvSpPr>
            <p:cNvPr id="52" name="箭头: 上 51">
              <a:extLst>
                <a:ext uri="{FF2B5EF4-FFF2-40B4-BE49-F238E27FC236}">
                  <a16:creationId xmlns:a16="http://schemas.microsoft.com/office/drawing/2014/main" xmlns="" id="{14D3C5D8-389D-4232-88DF-F7A6A7F46209}"/>
                </a:ext>
              </a:extLst>
            </p:cNvPr>
            <p:cNvSpPr/>
            <p:nvPr/>
          </p:nvSpPr>
          <p:spPr>
            <a:xfrm>
              <a:off x="829942" y="485294"/>
              <a:ext cx="180000" cy="4860000"/>
            </a:xfrm>
            <a:prstGeom prst="upArrow">
              <a:avLst>
                <a:gd name="adj1" fmla="val 50000"/>
                <a:gd name="adj2" fmla="val 232875"/>
              </a:avLst>
            </a:prstGeom>
            <a:gradFill>
              <a:gsLst>
                <a:gs pos="70000">
                  <a:srgbClr val="81D9A9"/>
                </a:gs>
                <a:gs pos="26000">
                  <a:srgbClr val="00B050"/>
                </a:gs>
                <a:gs pos="96000">
                  <a:schemeClr val="accent6">
                    <a:lumMod val="20000"/>
                    <a:lumOff val="8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3" name="文本框 52">
              <a:extLst>
                <a:ext uri="{FF2B5EF4-FFF2-40B4-BE49-F238E27FC236}">
                  <a16:creationId xmlns:a16="http://schemas.microsoft.com/office/drawing/2014/main" xmlns="" id="{FB240A81-C89A-4B96-9EFA-2179F173ADB1}"/>
                </a:ext>
              </a:extLst>
            </p:cNvPr>
            <p:cNvSpPr txBox="1"/>
            <p:nvPr/>
          </p:nvSpPr>
          <p:spPr>
            <a:xfrm rot="16200000">
              <a:off x="92253" y="1045560"/>
              <a:ext cx="100951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b="1" dirty="0">
                  <a:solidFill>
                    <a:srgbClr val="C00000"/>
                  </a:solidFill>
                </a:rPr>
                <a:t>E</a:t>
              </a:r>
              <a:r>
                <a:rPr lang="zh-CN" altLang="en-US" sz="1400" b="1" dirty="0" smtClean="0">
                  <a:solidFill>
                    <a:srgbClr val="C00000"/>
                  </a:solidFill>
                </a:rPr>
                <a:t>xpensive</a:t>
              </a:r>
              <a:endParaRPr lang="zh-CN" altLang="en-US" sz="1400" dirty="0">
                <a:solidFill>
                  <a:srgbClr val="C00000"/>
                </a:solidFill>
              </a:endParaRPr>
            </a:p>
          </p:txBody>
        </p:sp>
        <p:sp>
          <p:nvSpPr>
            <p:cNvPr id="54" name="文本框 53">
              <a:extLst>
                <a:ext uri="{FF2B5EF4-FFF2-40B4-BE49-F238E27FC236}">
                  <a16:creationId xmlns:a16="http://schemas.microsoft.com/office/drawing/2014/main" xmlns="" id="{E6088BCA-B56B-4ABE-94A5-15768F8E1B22}"/>
                </a:ext>
              </a:extLst>
            </p:cNvPr>
            <p:cNvSpPr txBox="1"/>
            <p:nvPr/>
          </p:nvSpPr>
          <p:spPr>
            <a:xfrm rot="16200000">
              <a:off x="61088" y="4680235"/>
              <a:ext cx="121519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>
                  <a:solidFill>
                    <a:srgbClr val="C00000"/>
                  </a:solidFill>
                </a:rPr>
                <a:t>Inexpensive</a:t>
              </a:r>
              <a:endParaRPr lang="zh-CN" altLang="en-US" sz="1400" dirty="0">
                <a:solidFill>
                  <a:srgbClr val="C00000"/>
                </a:solidFill>
              </a:endParaRPr>
            </a:p>
          </p:txBody>
        </p:sp>
        <p:sp>
          <p:nvSpPr>
            <p:cNvPr id="55" name="文本框 54">
              <a:extLst>
                <a:ext uri="{FF2B5EF4-FFF2-40B4-BE49-F238E27FC236}">
                  <a16:creationId xmlns:a16="http://schemas.microsoft.com/office/drawing/2014/main" xmlns="" id="{B019CE9A-C3EF-41D9-B851-152C5561240E}"/>
                </a:ext>
              </a:extLst>
            </p:cNvPr>
            <p:cNvSpPr txBox="1"/>
            <p:nvPr/>
          </p:nvSpPr>
          <p:spPr>
            <a:xfrm>
              <a:off x="857183" y="490321"/>
              <a:ext cx="93960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/>
                <a:t>$</a:t>
              </a:r>
              <a:r>
                <a:rPr lang="zh-CN" altLang="en-US" sz="1600" b="1" dirty="0"/>
                <a:t>cost</a:t>
              </a:r>
              <a:endParaRPr lang="zh-CN" altLang="en-US" sz="1600" dirty="0"/>
            </a:p>
          </p:txBody>
        </p:sp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xmlns="" id="{D21B4E06-F626-43C0-90D0-78B94A9A9749}"/>
                </a:ext>
              </a:extLst>
            </p:cNvPr>
            <p:cNvSpPr txBox="1"/>
            <p:nvPr/>
          </p:nvSpPr>
          <p:spPr>
            <a:xfrm>
              <a:off x="4122105" y="5712689"/>
              <a:ext cx="175386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Business-</a:t>
              </a:r>
              <a:r>
                <a:rPr lang="zh-CN" altLang="en-US" sz="1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class</a:t>
              </a:r>
              <a:r>
                <a:rPr lang="en-US" altLang="zh-CN" sz="1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DR</a:t>
              </a:r>
              <a:endPara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7" name="箭头: 上 56">
              <a:extLst>
                <a:ext uri="{FF2B5EF4-FFF2-40B4-BE49-F238E27FC236}">
                  <a16:creationId xmlns:a16="http://schemas.microsoft.com/office/drawing/2014/main" xmlns="" id="{3D30942B-A647-4F25-B353-908F2B81C123}"/>
                </a:ext>
              </a:extLst>
            </p:cNvPr>
            <p:cNvSpPr/>
            <p:nvPr/>
          </p:nvSpPr>
          <p:spPr>
            <a:xfrm rot="5400000">
              <a:off x="3404751" y="2706007"/>
              <a:ext cx="180000" cy="5256000"/>
            </a:xfrm>
            <a:prstGeom prst="upArrow">
              <a:avLst>
                <a:gd name="adj1" fmla="val 50000"/>
                <a:gd name="adj2" fmla="val 232875"/>
              </a:avLst>
            </a:prstGeom>
            <a:gradFill>
              <a:gsLst>
                <a:gs pos="79000">
                  <a:schemeClr val="accent4">
                    <a:lumMod val="60000"/>
                    <a:lumOff val="40000"/>
                  </a:schemeClr>
                </a:gs>
                <a:gs pos="17000">
                  <a:srgbClr val="F29C5A"/>
                </a:gs>
                <a:gs pos="100000">
                  <a:schemeClr val="accent4">
                    <a:lumMod val="20000"/>
                    <a:lumOff val="8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8" name="文本框 57">
              <a:extLst>
                <a:ext uri="{FF2B5EF4-FFF2-40B4-BE49-F238E27FC236}">
                  <a16:creationId xmlns:a16="http://schemas.microsoft.com/office/drawing/2014/main" xmlns="" id="{24B3A7F0-FE93-458A-93EF-A0AEA6C2645D}"/>
                </a:ext>
              </a:extLst>
            </p:cNvPr>
            <p:cNvSpPr txBox="1"/>
            <p:nvPr/>
          </p:nvSpPr>
          <p:spPr>
            <a:xfrm>
              <a:off x="4578390" y="5403793"/>
              <a:ext cx="7520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b="1" dirty="0">
                  <a:solidFill>
                    <a:srgbClr val="C00000"/>
                  </a:solidFill>
                </a:rPr>
                <a:t>high</a:t>
              </a:r>
              <a:endParaRPr lang="zh-CN" altLang="en-US" sz="1600" dirty="0">
                <a:solidFill>
                  <a:srgbClr val="C00000"/>
                </a:solidFill>
              </a:endParaRPr>
            </a:p>
          </p:txBody>
        </p:sp>
        <p:sp>
          <p:nvSpPr>
            <p:cNvPr id="59" name="文本框 58">
              <a:extLst>
                <a:ext uri="{FF2B5EF4-FFF2-40B4-BE49-F238E27FC236}">
                  <a16:creationId xmlns:a16="http://schemas.microsoft.com/office/drawing/2014/main" xmlns="" id="{F025244B-5747-40C3-AE72-77ED61BB3DDE}"/>
                </a:ext>
              </a:extLst>
            </p:cNvPr>
            <p:cNvSpPr txBox="1"/>
            <p:nvPr/>
          </p:nvSpPr>
          <p:spPr>
            <a:xfrm>
              <a:off x="1009015" y="5384639"/>
              <a:ext cx="6359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>
                  <a:solidFill>
                    <a:srgbClr val="C00000"/>
                  </a:solidFill>
                </a:rPr>
                <a:t>low</a:t>
              </a:r>
              <a:endParaRPr lang="zh-CN" altLang="en-US" sz="1600" dirty="0">
                <a:solidFill>
                  <a:srgbClr val="C00000"/>
                </a:solidFill>
              </a:endParaRPr>
            </a:p>
          </p:txBody>
        </p:sp>
        <p:sp>
          <p:nvSpPr>
            <p:cNvPr id="60" name="文本框 59">
              <a:extLst>
                <a:ext uri="{FF2B5EF4-FFF2-40B4-BE49-F238E27FC236}">
                  <a16:creationId xmlns:a16="http://schemas.microsoft.com/office/drawing/2014/main" xmlns="" id="{D09D0439-2A45-4207-8D06-9CBF3B8DC1B7}"/>
                </a:ext>
              </a:extLst>
            </p:cNvPr>
            <p:cNvSpPr txBox="1"/>
            <p:nvPr/>
          </p:nvSpPr>
          <p:spPr>
            <a:xfrm>
              <a:off x="514797" y="5742347"/>
              <a:ext cx="14723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Data-level </a:t>
              </a:r>
              <a:r>
                <a:rPr lang="en-US" altLang="zh-CN" sz="1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DR</a:t>
              </a:r>
              <a:endPara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1" name="文本框 60">
              <a:extLst>
                <a:ext uri="{FF2B5EF4-FFF2-40B4-BE49-F238E27FC236}">
                  <a16:creationId xmlns:a16="http://schemas.microsoft.com/office/drawing/2014/main" xmlns="" id="{85FD2CB6-8AFF-455B-911C-854CC8A3C326}"/>
                </a:ext>
              </a:extLst>
            </p:cNvPr>
            <p:cNvSpPr txBox="1"/>
            <p:nvPr/>
          </p:nvSpPr>
          <p:spPr>
            <a:xfrm>
              <a:off x="928901" y="5970848"/>
              <a:ext cx="67166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dirty="0" smtClean="0">
                  <a:solidFill>
                    <a:srgbClr val="0070C0"/>
                  </a:solidFill>
                </a:rPr>
                <a:t>Data</a:t>
              </a:r>
              <a:endParaRPr lang="zh-CN" altLang="en-US" sz="1200" dirty="0">
                <a:solidFill>
                  <a:srgbClr val="0070C0"/>
                </a:solidFill>
              </a:endParaRPr>
            </a:p>
          </p:txBody>
        </p:sp>
        <p:sp>
          <p:nvSpPr>
            <p:cNvPr id="62" name="文本框 61">
              <a:extLst>
                <a:ext uri="{FF2B5EF4-FFF2-40B4-BE49-F238E27FC236}">
                  <a16:creationId xmlns:a16="http://schemas.microsoft.com/office/drawing/2014/main" xmlns="" id="{D1C750AC-37B6-43AA-A521-243846FA2D3B}"/>
                </a:ext>
              </a:extLst>
            </p:cNvPr>
            <p:cNvSpPr txBox="1"/>
            <p:nvPr/>
          </p:nvSpPr>
          <p:spPr>
            <a:xfrm>
              <a:off x="4176371" y="6022675"/>
              <a:ext cx="15561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solidFill>
                    <a:srgbClr val="0070C0"/>
                  </a:solidFill>
                </a:rPr>
                <a:t>S</a:t>
              </a:r>
              <a:r>
                <a:rPr lang="zh-CN" altLang="en-US" sz="1200" dirty="0" smtClean="0">
                  <a:solidFill>
                    <a:srgbClr val="0070C0"/>
                  </a:solidFill>
                </a:rPr>
                <a:t>ystem</a:t>
              </a:r>
              <a:r>
                <a:rPr lang="en-US" altLang="zh-CN" sz="1200" dirty="0" smtClean="0">
                  <a:solidFill>
                    <a:srgbClr val="0070C0"/>
                  </a:solidFill>
                </a:rPr>
                <a:t>+</a:t>
              </a:r>
              <a:r>
                <a:rPr lang="en-US" altLang="zh-CN" sz="1200" b="1" dirty="0" smtClean="0">
                  <a:solidFill>
                    <a:srgbClr val="C00000"/>
                  </a:solidFill>
                </a:rPr>
                <a:t>A</a:t>
              </a:r>
              <a:r>
                <a:rPr lang="zh-CN" altLang="en-US" sz="1200" b="1" dirty="0" smtClean="0">
                  <a:solidFill>
                    <a:srgbClr val="C00000"/>
                  </a:solidFill>
                </a:rPr>
                <a:t>pp</a:t>
              </a:r>
              <a:r>
                <a:rPr lang="en-US" altLang="zh-CN" sz="1200" dirty="0" smtClean="0">
                  <a:solidFill>
                    <a:srgbClr val="0070C0"/>
                  </a:solidFill>
                </a:rPr>
                <a:t>+</a:t>
              </a:r>
              <a:r>
                <a:rPr lang="en-US" altLang="zh-CN" sz="1200" dirty="0">
                  <a:solidFill>
                    <a:srgbClr val="0070C0"/>
                  </a:solidFill>
                </a:rPr>
                <a:t>D</a:t>
              </a:r>
              <a:r>
                <a:rPr lang="zh-CN" altLang="en-US" sz="1200" dirty="0" smtClean="0">
                  <a:solidFill>
                    <a:srgbClr val="0070C0"/>
                  </a:solidFill>
                </a:rPr>
                <a:t>ata</a:t>
              </a:r>
              <a:endParaRPr lang="zh-CN" altLang="en-US" sz="1200" dirty="0">
                <a:solidFill>
                  <a:srgbClr val="0070C0"/>
                </a:solidFill>
              </a:endParaRPr>
            </a:p>
          </p:txBody>
        </p:sp>
        <p:sp>
          <p:nvSpPr>
            <p:cNvPr id="64" name="文本框 63">
              <a:extLst>
                <a:ext uri="{FF2B5EF4-FFF2-40B4-BE49-F238E27FC236}">
                  <a16:creationId xmlns:a16="http://schemas.microsoft.com/office/drawing/2014/main" xmlns="" id="{98A87CEC-D07E-4F37-9BEB-91BEAB841ED5}"/>
                </a:ext>
              </a:extLst>
            </p:cNvPr>
            <p:cNvSpPr txBox="1"/>
            <p:nvPr/>
          </p:nvSpPr>
          <p:spPr>
            <a:xfrm>
              <a:off x="2264531" y="5714898"/>
              <a:ext cx="16195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System-</a:t>
              </a:r>
              <a:r>
                <a:rPr lang="zh-CN" altLang="en-US" sz="1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level</a:t>
              </a:r>
              <a:r>
                <a:rPr lang="en-US" altLang="zh-CN" sz="1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DR</a:t>
              </a:r>
              <a:endPara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5" name="文本框 64">
              <a:extLst>
                <a:ext uri="{FF2B5EF4-FFF2-40B4-BE49-F238E27FC236}">
                  <a16:creationId xmlns:a16="http://schemas.microsoft.com/office/drawing/2014/main" xmlns="" id="{E1CE20FC-113B-46B5-8E06-6B70FA71B9F1}"/>
                </a:ext>
              </a:extLst>
            </p:cNvPr>
            <p:cNvSpPr txBox="1"/>
            <p:nvPr/>
          </p:nvSpPr>
          <p:spPr>
            <a:xfrm>
              <a:off x="2315784" y="5962834"/>
              <a:ext cx="12260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dirty="0">
                  <a:solidFill>
                    <a:srgbClr val="0070C0"/>
                  </a:solidFill>
                </a:rPr>
                <a:t>S</a:t>
              </a:r>
              <a:r>
                <a:rPr lang="zh-CN" altLang="en-US" sz="1200" dirty="0" smtClean="0">
                  <a:solidFill>
                    <a:srgbClr val="0070C0"/>
                  </a:solidFill>
                </a:rPr>
                <a:t>ystem</a:t>
              </a:r>
              <a:r>
                <a:rPr lang="en-US" altLang="zh-CN" sz="1200" dirty="0" smtClean="0">
                  <a:solidFill>
                    <a:srgbClr val="0070C0"/>
                  </a:solidFill>
                </a:rPr>
                <a:t>+</a:t>
              </a:r>
              <a:r>
                <a:rPr lang="en-US" altLang="zh-CN" sz="1200" dirty="0">
                  <a:solidFill>
                    <a:srgbClr val="0070C0"/>
                  </a:solidFill>
                </a:rPr>
                <a:t>D</a:t>
              </a:r>
              <a:r>
                <a:rPr lang="zh-CN" altLang="en-US" sz="1200" dirty="0" smtClean="0">
                  <a:solidFill>
                    <a:srgbClr val="0070C0"/>
                  </a:solidFill>
                </a:rPr>
                <a:t>ata</a:t>
              </a:r>
              <a:endParaRPr lang="zh-CN" altLang="en-US" sz="1200" dirty="0">
                <a:solidFill>
                  <a:srgbClr val="0070C0"/>
                </a:solidFill>
              </a:endParaRPr>
            </a:p>
          </p:txBody>
        </p:sp>
        <p:sp>
          <p:nvSpPr>
            <p:cNvPr id="66" name="文本框 65">
              <a:extLst>
                <a:ext uri="{FF2B5EF4-FFF2-40B4-BE49-F238E27FC236}">
                  <a16:creationId xmlns:a16="http://schemas.microsoft.com/office/drawing/2014/main" xmlns="" id="{04F663EE-06AC-49FB-B954-0F56E32C9D7F}"/>
                </a:ext>
              </a:extLst>
            </p:cNvPr>
            <p:cNvSpPr txBox="1"/>
            <p:nvPr/>
          </p:nvSpPr>
          <p:spPr>
            <a:xfrm>
              <a:off x="2596957" y="5375846"/>
              <a:ext cx="97293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 smtClean="0">
                  <a:solidFill>
                    <a:srgbClr val="C00000"/>
                  </a:solidFill>
                </a:rPr>
                <a:t>medium</a:t>
              </a:r>
              <a:endParaRPr lang="zh-CN" altLang="en-US" sz="1600" dirty="0">
                <a:solidFill>
                  <a:srgbClr val="C00000"/>
                </a:solidFill>
              </a:endParaRPr>
            </a:p>
          </p:txBody>
        </p:sp>
        <p:sp>
          <p:nvSpPr>
            <p:cNvPr id="67" name="文本框 66">
              <a:extLst>
                <a:ext uri="{FF2B5EF4-FFF2-40B4-BE49-F238E27FC236}">
                  <a16:creationId xmlns:a16="http://schemas.microsoft.com/office/drawing/2014/main" xmlns="" id="{87FA7DE2-7579-4E62-8AA8-A0624CF80449}"/>
                </a:ext>
              </a:extLst>
            </p:cNvPr>
            <p:cNvSpPr txBox="1"/>
            <p:nvPr/>
          </p:nvSpPr>
          <p:spPr>
            <a:xfrm>
              <a:off x="769563" y="6220243"/>
              <a:ext cx="99566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dirty="0">
                  <a:solidFill>
                    <a:srgbClr val="0070C0"/>
                  </a:solidFill>
                </a:rPr>
                <a:t>P</a:t>
              </a:r>
              <a:r>
                <a:rPr lang="zh-CN" altLang="en-US" sz="1200" dirty="0" smtClean="0">
                  <a:solidFill>
                    <a:srgbClr val="0070C0"/>
                  </a:solidFill>
                </a:rPr>
                <a:t>rotection</a:t>
              </a:r>
              <a:endParaRPr lang="zh-CN" altLang="en-US" sz="1200" dirty="0">
                <a:solidFill>
                  <a:srgbClr val="0070C0"/>
                </a:solidFill>
              </a:endParaRPr>
            </a:p>
          </p:txBody>
        </p:sp>
        <p:sp>
          <p:nvSpPr>
            <p:cNvPr id="70" name="文本框 69">
              <a:extLst>
                <a:ext uri="{FF2B5EF4-FFF2-40B4-BE49-F238E27FC236}">
                  <a16:creationId xmlns:a16="http://schemas.microsoft.com/office/drawing/2014/main" xmlns="" id="{71012ADB-58D2-4E0D-9973-5A99C12A3EAC}"/>
                </a:ext>
              </a:extLst>
            </p:cNvPr>
            <p:cNvSpPr txBox="1"/>
            <p:nvPr/>
          </p:nvSpPr>
          <p:spPr>
            <a:xfrm>
              <a:off x="5160542" y="4727864"/>
              <a:ext cx="118847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b="1" dirty="0"/>
                <a:t>SLA</a:t>
              </a:r>
            </a:p>
            <a:p>
              <a:pPr algn="ctr"/>
              <a:r>
                <a:rPr lang="en-US" altLang="zh-CN" sz="1400" b="1" dirty="0" smtClean="0"/>
                <a:t>DR classes</a:t>
              </a:r>
              <a:endParaRPr lang="zh-CN" altLang="en-US" sz="1400" b="1" dirty="0"/>
            </a:p>
          </p:txBody>
        </p:sp>
        <p:grpSp>
          <p:nvGrpSpPr>
            <p:cNvPr id="71" name="组合 70">
              <a:extLst>
                <a:ext uri="{FF2B5EF4-FFF2-40B4-BE49-F238E27FC236}">
                  <a16:creationId xmlns:a16="http://schemas.microsoft.com/office/drawing/2014/main" xmlns="" id="{A5E11AE1-FF5E-48B0-A62C-0EA3EFA39B1A}"/>
                </a:ext>
              </a:extLst>
            </p:cNvPr>
            <p:cNvGrpSpPr/>
            <p:nvPr/>
          </p:nvGrpSpPr>
          <p:grpSpPr>
            <a:xfrm>
              <a:off x="3352173" y="2477751"/>
              <a:ext cx="769932" cy="349984"/>
              <a:chOff x="4390869" y="2876553"/>
              <a:chExt cx="769932" cy="349984"/>
            </a:xfrm>
          </p:grpSpPr>
          <p:sp>
            <p:nvSpPr>
              <p:cNvPr id="72" name="椭圆 71">
                <a:extLst>
                  <a:ext uri="{FF2B5EF4-FFF2-40B4-BE49-F238E27FC236}">
                    <a16:creationId xmlns:a16="http://schemas.microsoft.com/office/drawing/2014/main" xmlns="" id="{F4CD3157-6863-4CBB-BFA2-B16263D36FDB}"/>
                  </a:ext>
                </a:extLst>
              </p:cNvPr>
              <p:cNvSpPr/>
              <p:nvPr/>
            </p:nvSpPr>
            <p:spPr>
              <a:xfrm>
                <a:off x="4390869" y="2876553"/>
                <a:ext cx="723836" cy="349984"/>
              </a:xfrm>
              <a:prstGeom prst="ellipse">
                <a:avLst/>
              </a:prstGeom>
              <a:no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/>
              </a:p>
            </p:txBody>
          </p:sp>
          <p:sp>
            <p:nvSpPr>
              <p:cNvPr id="73" name="文本框 72">
                <a:extLst>
                  <a:ext uri="{FF2B5EF4-FFF2-40B4-BE49-F238E27FC236}">
                    <a16:creationId xmlns:a16="http://schemas.microsoft.com/office/drawing/2014/main" xmlns="" id="{9DCE01E9-D52F-473D-9720-FA2CB235D58E}"/>
                  </a:ext>
                </a:extLst>
              </p:cNvPr>
              <p:cNvSpPr txBox="1"/>
              <p:nvPr/>
            </p:nvSpPr>
            <p:spPr>
              <a:xfrm>
                <a:off x="4465635" y="2895722"/>
                <a:ext cx="69516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 err="1" smtClean="0"/>
                  <a:t>Rorke</a:t>
                </a:r>
                <a:endParaRPr lang="zh-CN" altLang="en-US" sz="1200" dirty="0"/>
              </a:p>
            </p:txBody>
          </p:sp>
        </p:grpSp>
        <p:grpSp>
          <p:nvGrpSpPr>
            <p:cNvPr id="89" name="组合 88">
              <a:extLst>
                <a:ext uri="{FF2B5EF4-FFF2-40B4-BE49-F238E27FC236}">
                  <a16:creationId xmlns:a16="http://schemas.microsoft.com/office/drawing/2014/main" xmlns="" id="{DD6E073A-2FA7-44E5-BCC3-DF953665925E}"/>
                </a:ext>
              </a:extLst>
            </p:cNvPr>
            <p:cNvGrpSpPr/>
            <p:nvPr/>
          </p:nvGrpSpPr>
          <p:grpSpPr>
            <a:xfrm>
              <a:off x="2926084" y="2815557"/>
              <a:ext cx="801217" cy="360485"/>
              <a:chOff x="1545440" y="4495912"/>
              <a:chExt cx="873419" cy="360485"/>
            </a:xfrm>
          </p:grpSpPr>
          <p:sp>
            <p:nvSpPr>
              <p:cNvPr id="90" name="椭圆 89">
                <a:extLst>
                  <a:ext uri="{FF2B5EF4-FFF2-40B4-BE49-F238E27FC236}">
                    <a16:creationId xmlns:a16="http://schemas.microsoft.com/office/drawing/2014/main" xmlns="" id="{C6ACA9F5-F7F8-4B9A-942C-DB653331A83E}"/>
                  </a:ext>
                </a:extLst>
              </p:cNvPr>
              <p:cNvSpPr/>
              <p:nvPr/>
            </p:nvSpPr>
            <p:spPr>
              <a:xfrm>
                <a:off x="1545440" y="4495912"/>
                <a:ext cx="770708" cy="360485"/>
              </a:xfrm>
              <a:prstGeom prst="ellipse">
                <a:avLst/>
              </a:prstGeom>
              <a:no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/>
              </a:p>
            </p:txBody>
          </p:sp>
          <p:sp>
            <p:nvSpPr>
              <p:cNvPr id="91" name="文本框 90">
                <a:extLst>
                  <a:ext uri="{FF2B5EF4-FFF2-40B4-BE49-F238E27FC236}">
                    <a16:creationId xmlns:a16="http://schemas.microsoft.com/office/drawing/2014/main" xmlns="" id="{ABDF2BBB-E4AB-4AC7-90FA-1702D58F0F62}"/>
                  </a:ext>
                </a:extLst>
              </p:cNvPr>
              <p:cNvSpPr txBox="1"/>
              <p:nvPr/>
            </p:nvSpPr>
            <p:spPr>
              <a:xfrm>
                <a:off x="1547656" y="4523616"/>
                <a:ext cx="87120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/>
                  <a:t>Veeam</a:t>
                </a:r>
              </a:p>
            </p:txBody>
          </p:sp>
        </p:grpSp>
        <p:grpSp>
          <p:nvGrpSpPr>
            <p:cNvPr id="94" name="组合 93">
              <a:extLst>
                <a:ext uri="{FF2B5EF4-FFF2-40B4-BE49-F238E27FC236}">
                  <a16:creationId xmlns:a16="http://schemas.microsoft.com/office/drawing/2014/main" xmlns="" id="{3BBEA695-CEAE-49D1-A778-AA5FCD01111D}"/>
                </a:ext>
              </a:extLst>
            </p:cNvPr>
            <p:cNvGrpSpPr/>
            <p:nvPr/>
          </p:nvGrpSpPr>
          <p:grpSpPr>
            <a:xfrm>
              <a:off x="1071889" y="3862214"/>
              <a:ext cx="779824" cy="542112"/>
              <a:chOff x="1812653" y="4093846"/>
              <a:chExt cx="779824" cy="542112"/>
            </a:xfrm>
          </p:grpSpPr>
          <p:sp>
            <p:nvSpPr>
              <p:cNvPr id="95" name="椭圆 94">
                <a:extLst>
                  <a:ext uri="{FF2B5EF4-FFF2-40B4-BE49-F238E27FC236}">
                    <a16:creationId xmlns:a16="http://schemas.microsoft.com/office/drawing/2014/main" xmlns="" id="{31361896-CAB6-419C-A065-6F5C93E88181}"/>
                  </a:ext>
                </a:extLst>
              </p:cNvPr>
              <p:cNvSpPr/>
              <p:nvPr/>
            </p:nvSpPr>
            <p:spPr>
              <a:xfrm>
                <a:off x="1830794" y="4093846"/>
                <a:ext cx="711124" cy="542112"/>
              </a:xfrm>
              <a:prstGeom prst="ellipse">
                <a:avLst/>
              </a:prstGeom>
              <a:no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/>
              </a:p>
            </p:txBody>
          </p:sp>
          <p:sp>
            <p:nvSpPr>
              <p:cNvPr id="96" name="文本框 95">
                <a:extLst>
                  <a:ext uri="{FF2B5EF4-FFF2-40B4-BE49-F238E27FC236}">
                    <a16:creationId xmlns:a16="http://schemas.microsoft.com/office/drawing/2014/main" xmlns="" id="{B260ED71-2FA7-4166-886A-F16AB7B6B611}"/>
                  </a:ext>
                </a:extLst>
              </p:cNvPr>
              <p:cNvSpPr txBox="1"/>
              <p:nvPr/>
            </p:nvSpPr>
            <p:spPr>
              <a:xfrm>
                <a:off x="1812653" y="4138340"/>
                <a:ext cx="77982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200" dirty="0" smtClean="0"/>
                  <a:t>Storage</a:t>
                </a:r>
                <a:endParaRPr lang="en-US" altLang="zh-CN" sz="1200" dirty="0" smtClean="0"/>
              </a:p>
              <a:p>
                <a:pPr algn="ctr"/>
                <a:r>
                  <a:rPr lang="zh-CN" altLang="en-US" sz="1200" dirty="0" smtClean="0"/>
                  <a:t>vendors</a:t>
                </a:r>
                <a:endParaRPr lang="zh-CN" altLang="en-US" sz="1200" dirty="0"/>
              </a:p>
            </p:txBody>
          </p:sp>
        </p:grpSp>
        <p:sp>
          <p:nvSpPr>
            <p:cNvPr id="97" name="椭圆 96">
              <a:extLst>
                <a:ext uri="{FF2B5EF4-FFF2-40B4-BE49-F238E27FC236}">
                  <a16:creationId xmlns:a16="http://schemas.microsoft.com/office/drawing/2014/main" xmlns="" id="{D6994098-D5BD-46EE-8981-6681484F648C}"/>
                </a:ext>
              </a:extLst>
            </p:cNvPr>
            <p:cNvSpPr/>
            <p:nvPr/>
          </p:nvSpPr>
          <p:spPr>
            <a:xfrm>
              <a:off x="859654" y="5249357"/>
              <a:ext cx="120576" cy="12057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3" name="文本框 102">
            <a:extLst>
              <a:ext uri="{FF2B5EF4-FFF2-40B4-BE49-F238E27FC236}">
                <a16:creationId xmlns:a16="http://schemas.microsoft.com/office/drawing/2014/main" xmlns="" id="{3F6E8D3C-9B46-4A0B-AE4A-DBC667FD33A4}"/>
              </a:ext>
            </a:extLst>
          </p:cNvPr>
          <p:cNvSpPr txBox="1"/>
          <p:nvPr/>
        </p:nvSpPr>
        <p:spPr>
          <a:xfrm>
            <a:off x="6530330" y="2135866"/>
            <a:ext cx="5394412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Three major classes of Backup/DR 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Low to high)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600"/>
              </a:spcBef>
            </a:pPr>
            <a:r>
              <a:rPr lang="en-US" altLang="zh-CN" sz="12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I.</a:t>
            </a:r>
            <a:r>
              <a:rPr lang="zh-CN" altLang="en-US" sz="12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Data </a:t>
            </a:r>
            <a:r>
              <a:rPr lang="zh-CN" altLang="en-US" sz="120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level</a:t>
            </a:r>
            <a:r>
              <a:rPr lang="en-US" altLang="zh-CN" sz="120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II.</a:t>
            </a:r>
            <a:r>
              <a:rPr lang="zh-CN" altLang="en-US" sz="12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System </a:t>
            </a:r>
            <a:r>
              <a:rPr lang="zh-CN" altLang="en-US" sz="120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level</a:t>
            </a:r>
            <a:r>
              <a:rPr lang="en-US" altLang="zh-CN" sz="12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III.</a:t>
            </a:r>
            <a:r>
              <a:rPr lang="zh-CN" altLang="en-US" sz="12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Business Class</a:t>
            </a:r>
            <a:endParaRPr lang="en-US" altLang="zh-CN" sz="12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600"/>
              </a:spcBef>
            </a:pPr>
            <a:r>
              <a:rPr lang="zh-CN" altLang="en-US" sz="1200" spc="1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前两级侧重保护，对象侧重数据，对于恢复解决较弱</a:t>
            </a:r>
            <a:endParaRPr lang="en-US" altLang="zh-CN" sz="1200" spc="1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600"/>
              </a:spcBef>
            </a:pPr>
            <a:r>
              <a:rPr lang="zh-CN" altLang="en-US" sz="1200" spc="1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业务保护最高级别需要做到业务连续实时在线可用只有架构‘双活’能实现</a:t>
            </a:r>
            <a:endParaRPr lang="en-US" altLang="zh-CN" sz="1200" spc="1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6" name="文本框 105">
            <a:extLst>
              <a:ext uri="{FF2B5EF4-FFF2-40B4-BE49-F238E27FC236}">
                <a16:creationId xmlns:a16="http://schemas.microsoft.com/office/drawing/2014/main" xmlns="" id="{3FB0A61E-B908-4F7F-A057-CC8351B6967B}"/>
              </a:ext>
            </a:extLst>
          </p:cNvPr>
          <p:cNvSpPr txBox="1"/>
          <p:nvPr/>
        </p:nvSpPr>
        <p:spPr>
          <a:xfrm rot="16200000">
            <a:off x="5793940" y="2589838"/>
            <a:ext cx="987186" cy="33855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 smtClean="0">
                <a:solidFill>
                  <a:srgbClr val="C00000"/>
                </a:solidFill>
              </a:rPr>
              <a:t>Class</a:t>
            </a:r>
            <a:endParaRPr lang="zh-CN" altLang="en-US" sz="1600" dirty="0">
              <a:solidFill>
                <a:srgbClr val="C00000"/>
              </a:solidFill>
            </a:endParaRPr>
          </a:p>
        </p:txBody>
      </p:sp>
      <p:sp>
        <p:nvSpPr>
          <p:cNvPr id="107" name="文本框 106">
            <a:extLst>
              <a:ext uri="{FF2B5EF4-FFF2-40B4-BE49-F238E27FC236}">
                <a16:creationId xmlns:a16="http://schemas.microsoft.com/office/drawing/2014/main" xmlns="" id="{3B6773B4-3749-41E6-A6EF-42DD2BF6FAD2}"/>
              </a:ext>
            </a:extLst>
          </p:cNvPr>
          <p:cNvSpPr txBox="1"/>
          <p:nvPr/>
        </p:nvSpPr>
        <p:spPr>
          <a:xfrm rot="16200000">
            <a:off x="5606525" y="4194865"/>
            <a:ext cx="1336888" cy="33855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solidFill>
                  <a:srgbClr val="C00000"/>
                </a:solidFill>
              </a:rPr>
              <a:t>C</a:t>
            </a:r>
            <a:r>
              <a:rPr lang="zh-CN" altLang="en-US" sz="1600" b="1" dirty="0" smtClean="0">
                <a:solidFill>
                  <a:srgbClr val="C00000"/>
                </a:solidFill>
              </a:rPr>
              <a:t>ompetition</a:t>
            </a:r>
            <a:endParaRPr lang="zh-CN" altLang="en-US" sz="1600" dirty="0">
              <a:solidFill>
                <a:srgbClr val="C00000"/>
              </a:solidFill>
            </a:endParaRPr>
          </a:p>
        </p:txBody>
      </p:sp>
      <p:sp>
        <p:nvSpPr>
          <p:cNvPr id="108" name="文本框 107">
            <a:extLst>
              <a:ext uri="{FF2B5EF4-FFF2-40B4-BE49-F238E27FC236}">
                <a16:creationId xmlns:a16="http://schemas.microsoft.com/office/drawing/2014/main" xmlns="" id="{D9CF4137-1A18-497D-BB81-C9EBEF20AAB2}"/>
              </a:ext>
            </a:extLst>
          </p:cNvPr>
          <p:cNvSpPr txBox="1"/>
          <p:nvPr/>
        </p:nvSpPr>
        <p:spPr>
          <a:xfrm rot="16200000">
            <a:off x="5559115" y="5757427"/>
            <a:ext cx="1425747" cy="33855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rgbClr val="C00000"/>
                </a:solidFill>
              </a:rPr>
              <a:t>Driving force</a:t>
            </a:r>
            <a:endParaRPr lang="zh-CN" altLang="en-US" sz="1600" dirty="0">
              <a:solidFill>
                <a:srgbClr val="C00000"/>
              </a:solidFill>
            </a:endParaRPr>
          </a:p>
        </p:txBody>
      </p:sp>
      <p:grpSp>
        <p:nvGrpSpPr>
          <p:cNvPr id="111" name="组合 110">
            <a:extLst>
              <a:ext uri="{FF2B5EF4-FFF2-40B4-BE49-F238E27FC236}">
                <a16:creationId xmlns:a16="http://schemas.microsoft.com/office/drawing/2014/main" xmlns="" id="{4AA072AD-A999-4B45-ABCC-93A1E7379D36}"/>
              </a:ext>
            </a:extLst>
          </p:cNvPr>
          <p:cNvGrpSpPr/>
          <p:nvPr/>
        </p:nvGrpSpPr>
        <p:grpSpPr>
          <a:xfrm>
            <a:off x="5937944" y="999492"/>
            <a:ext cx="5958637" cy="838318"/>
            <a:chOff x="6505362" y="5317729"/>
            <a:chExt cx="5958637" cy="838318"/>
          </a:xfrm>
        </p:grpSpPr>
        <p:sp>
          <p:nvSpPr>
            <p:cNvPr id="109" name="文本框 108">
              <a:extLst>
                <a:ext uri="{FF2B5EF4-FFF2-40B4-BE49-F238E27FC236}">
                  <a16:creationId xmlns:a16="http://schemas.microsoft.com/office/drawing/2014/main" xmlns="" id="{9F41A79C-FADF-46CF-8926-D08CAF47D5D7}"/>
                </a:ext>
              </a:extLst>
            </p:cNvPr>
            <p:cNvSpPr txBox="1"/>
            <p:nvPr/>
          </p:nvSpPr>
          <p:spPr>
            <a:xfrm>
              <a:off x="7028737" y="5432772"/>
              <a:ext cx="5435262" cy="7232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en-US" altLang="zh-CN" spc="100" dirty="0" smtClean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Backup</a:t>
              </a:r>
              <a:r>
                <a:rPr lang="zh-CN" altLang="en-US" spc="1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pc="100" dirty="0" smtClean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= </a:t>
              </a:r>
              <a:r>
                <a:rPr lang="zh-CN" altLang="en-US" spc="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zh-CN" altLang="en-US" spc="100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Disaster Recovery </a:t>
              </a:r>
              <a:endParaRPr lang="en-US" altLang="zh-CN" spc="10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spcBef>
                  <a:spcPts val="600"/>
                </a:spcBef>
              </a:pPr>
              <a:endParaRPr lang="en-US" altLang="zh-CN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110" name="图形 109" descr="警告">
              <a:extLst>
                <a:ext uri="{FF2B5EF4-FFF2-40B4-BE49-F238E27FC236}">
                  <a16:creationId xmlns:a16="http://schemas.microsoft.com/office/drawing/2014/main" xmlns="" id="{BAB071FF-0287-472C-A321-25B535A261C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6505362" y="5317729"/>
              <a:ext cx="592386" cy="592386"/>
            </a:xfrm>
            <a:prstGeom prst="rect">
              <a:avLst/>
            </a:prstGeom>
          </p:spPr>
        </p:pic>
      </p:grpSp>
      <p:sp>
        <p:nvSpPr>
          <p:cNvPr id="74" name="文本框 32">
            <a:extLst>
              <a:ext uri="{FF2B5EF4-FFF2-40B4-BE49-F238E27FC236}">
                <a16:creationId xmlns:a16="http://schemas.microsoft.com/office/drawing/2014/main" xmlns="" id="{C545B5BB-2D21-4B60-9E7B-DCC5150174BE}"/>
              </a:ext>
            </a:extLst>
          </p:cNvPr>
          <p:cNvSpPr txBox="1"/>
          <p:nvPr/>
        </p:nvSpPr>
        <p:spPr>
          <a:xfrm>
            <a:off x="2325463" y="3844056"/>
            <a:ext cx="6951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 err="1" smtClean="0"/>
              <a:t>Suctech</a:t>
            </a:r>
            <a:endParaRPr lang="zh-CN" altLang="en-US" sz="1200" dirty="0"/>
          </a:p>
        </p:txBody>
      </p:sp>
      <p:sp>
        <p:nvSpPr>
          <p:cNvPr id="75" name="椭圆 31">
            <a:extLst>
              <a:ext uri="{FF2B5EF4-FFF2-40B4-BE49-F238E27FC236}">
                <a16:creationId xmlns:a16="http://schemas.microsoft.com/office/drawing/2014/main" xmlns="" id="{BAB59EB4-BE1B-4AAE-A694-82F0D4A3FA30}"/>
              </a:ext>
            </a:extLst>
          </p:cNvPr>
          <p:cNvSpPr/>
          <p:nvPr/>
        </p:nvSpPr>
        <p:spPr>
          <a:xfrm>
            <a:off x="2377516" y="3810877"/>
            <a:ext cx="560176" cy="360485"/>
          </a:xfrm>
          <a:prstGeom prst="ellipse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76" name="文本框 32">
            <a:extLst>
              <a:ext uri="{FF2B5EF4-FFF2-40B4-BE49-F238E27FC236}">
                <a16:creationId xmlns:a16="http://schemas.microsoft.com/office/drawing/2014/main" xmlns="" id="{C545B5BB-2D21-4B60-9E7B-DCC5150174BE}"/>
              </a:ext>
            </a:extLst>
          </p:cNvPr>
          <p:cNvSpPr txBox="1"/>
          <p:nvPr/>
        </p:nvSpPr>
        <p:spPr>
          <a:xfrm>
            <a:off x="1189006" y="3597328"/>
            <a:ext cx="7463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 err="1" smtClean="0"/>
              <a:t>atpchina</a:t>
            </a:r>
            <a:endParaRPr lang="zh-CN" altLang="en-US" sz="1200" dirty="0"/>
          </a:p>
        </p:txBody>
      </p:sp>
      <p:sp>
        <p:nvSpPr>
          <p:cNvPr id="77" name="椭圆 31">
            <a:extLst>
              <a:ext uri="{FF2B5EF4-FFF2-40B4-BE49-F238E27FC236}">
                <a16:creationId xmlns:a16="http://schemas.microsoft.com/office/drawing/2014/main" xmlns="" id="{BAB59EB4-BE1B-4AAE-A694-82F0D4A3FA30}"/>
              </a:ext>
            </a:extLst>
          </p:cNvPr>
          <p:cNvSpPr/>
          <p:nvPr/>
        </p:nvSpPr>
        <p:spPr>
          <a:xfrm>
            <a:off x="1171709" y="3588835"/>
            <a:ext cx="763630" cy="360485"/>
          </a:xfrm>
          <a:prstGeom prst="ellipse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78" name="椭圆 44">
            <a:extLst>
              <a:ext uri="{FF2B5EF4-FFF2-40B4-BE49-F238E27FC236}">
                <a16:creationId xmlns:a16="http://schemas.microsoft.com/office/drawing/2014/main" xmlns="" id="{5F47AC7A-5BDC-48A2-9123-0ADF9478A413}"/>
              </a:ext>
            </a:extLst>
          </p:cNvPr>
          <p:cNvSpPr/>
          <p:nvPr/>
        </p:nvSpPr>
        <p:spPr>
          <a:xfrm>
            <a:off x="919844" y="2741533"/>
            <a:ext cx="656687" cy="360485"/>
          </a:xfrm>
          <a:prstGeom prst="ellipse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79" name="文本框 45">
            <a:extLst>
              <a:ext uri="{FF2B5EF4-FFF2-40B4-BE49-F238E27FC236}">
                <a16:creationId xmlns:a16="http://schemas.microsoft.com/office/drawing/2014/main" xmlns="" id="{1E791380-ED0D-48C3-B231-9639F35ABB20}"/>
              </a:ext>
            </a:extLst>
          </p:cNvPr>
          <p:cNvSpPr txBox="1"/>
          <p:nvPr/>
        </p:nvSpPr>
        <p:spPr>
          <a:xfrm>
            <a:off x="913673" y="2768182"/>
            <a:ext cx="9803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Acronis</a:t>
            </a:r>
            <a:endParaRPr lang="zh-CN" altLang="en-US" sz="1200" dirty="0"/>
          </a:p>
        </p:txBody>
      </p:sp>
      <p:sp>
        <p:nvSpPr>
          <p:cNvPr id="80" name="椭圆 44">
            <a:extLst>
              <a:ext uri="{FF2B5EF4-FFF2-40B4-BE49-F238E27FC236}">
                <a16:creationId xmlns:a16="http://schemas.microsoft.com/office/drawing/2014/main" xmlns="" id="{5F47AC7A-5BDC-48A2-9123-0ADF9478A413}"/>
              </a:ext>
            </a:extLst>
          </p:cNvPr>
          <p:cNvSpPr/>
          <p:nvPr/>
        </p:nvSpPr>
        <p:spPr>
          <a:xfrm>
            <a:off x="2347285" y="2578873"/>
            <a:ext cx="979255" cy="360485"/>
          </a:xfrm>
          <a:prstGeom prst="ellipse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81" name="文本框 45">
            <a:extLst>
              <a:ext uri="{FF2B5EF4-FFF2-40B4-BE49-F238E27FC236}">
                <a16:creationId xmlns:a16="http://schemas.microsoft.com/office/drawing/2014/main" xmlns="" id="{1E791380-ED0D-48C3-B231-9639F35ABB20}"/>
              </a:ext>
            </a:extLst>
          </p:cNvPr>
          <p:cNvSpPr txBox="1"/>
          <p:nvPr/>
        </p:nvSpPr>
        <p:spPr>
          <a:xfrm>
            <a:off x="2298159" y="2629880"/>
            <a:ext cx="11662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 err="1"/>
              <a:t>Commvault</a:t>
            </a:r>
            <a:endParaRPr lang="zh-CN" altLang="en-US" sz="1200" dirty="0"/>
          </a:p>
        </p:txBody>
      </p:sp>
      <p:sp>
        <p:nvSpPr>
          <p:cNvPr id="9" name="标题 8">
            <a:extLst>
              <a:ext uri="{FF2B5EF4-FFF2-40B4-BE49-F238E27FC236}">
                <a16:creationId xmlns:a16="http://schemas.microsoft.com/office/drawing/2014/main" xmlns="" id="{F8D3ED40-BBC6-47FD-ABC5-F96A884B4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DR Classes</a:t>
            </a:r>
            <a:endParaRPr lang="zh-CN" altLang="en-US" dirty="0"/>
          </a:p>
        </p:txBody>
      </p:sp>
      <p:cxnSp>
        <p:nvCxnSpPr>
          <p:cNvPr id="11" name="Straight Connector 10"/>
          <p:cNvCxnSpPr/>
          <p:nvPr/>
        </p:nvCxnSpPr>
        <p:spPr>
          <a:xfrm flipH="1">
            <a:off x="7543800" y="1220632"/>
            <a:ext cx="88900" cy="193141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文本框 103">
            <a:extLst>
              <a:ext uri="{FF2B5EF4-FFF2-40B4-BE49-F238E27FC236}">
                <a16:creationId xmlns="" xmlns:a16="http://schemas.microsoft.com/office/drawing/2014/main" id="{B3505C06-AEAB-4BBF-A3DD-043AFE2496A8}"/>
              </a:ext>
            </a:extLst>
          </p:cNvPr>
          <p:cNvSpPr txBox="1"/>
          <p:nvPr/>
        </p:nvSpPr>
        <p:spPr>
          <a:xfrm>
            <a:off x="6511539" y="5200703"/>
            <a:ext cx="5705182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zh-CN" altLang="en-US" sz="1200" spc="1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传统经济时代，</a:t>
            </a:r>
            <a:r>
              <a:rPr lang="en-US" altLang="zh-CN" sz="1200" spc="1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IT</a:t>
            </a:r>
            <a:r>
              <a:rPr lang="zh-CN" altLang="en-US" sz="1200" spc="1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系统更多服务于企业内部，因此对于业务连续性要求不高</a:t>
            </a:r>
            <a:endParaRPr lang="en-US" altLang="zh-CN" sz="1200" spc="1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600"/>
              </a:spcBef>
            </a:pPr>
            <a:r>
              <a:rPr lang="zh-CN" altLang="en-US" sz="1200" spc="1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互联网</a:t>
            </a:r>
            <a:r>
              <a:rPr lang="en-US" altLang="zh-CN" sz="1200" spc="1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1200" spc="1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时代，</a:t>
            </a:r>
            <a:r>
              <a:rPr lang="en-US" altLang="zh-CN" sz="1200" spc="1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IT</a:t>
            </a:r>
            <a:r>
              <a:rPr lang="zh-CN" altLang="en-US" sz="1200" spc="1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系统之间面对用户，业务中断直接带来的巨额经济损失</a:t>
            </a:r>
            <a:endParaRPr lang="en-US" altLang="zh-CN" sz="1200" spc="1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600"/>
              </a:spcBef>
            </a:pPr>
            <a:r>
              <a:rPr lang="zh-CN" altLang="en-US" sz="1200" spc="1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业务级容灾、高速恢复、业务连续 </a:t>
            </a:r>
            <a:r>
              <a:rPr lang="zh-CN" altLang="en-US" sz="1200" spc="1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需求爆发，时机已至！</a:t>
            </a:r>
            <a:endParaRPr lang="en-US" altLang="zh-CN" sz="1200" spc="1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6" name="文本框 104">
            <a:extLst>
              <a:ext uri="{FF2B5EF4-FFF2-40B4-BE49-F238E27FC236}">
                <a16:creationId xmlns="" xmlns:a16="http://schemas.microsoft.com/office/drawing/2014/main" id="{BFDC1E0E-C67D-41AF-8AF9-7407A2C46654}"/>
              </a:ext>
            </a:extLst>
          </p:cNvPr>
          <p:cNvSpPr txBox="1"/>
          <p:nvPr/>
        </p:nvSpPr>
        <p:spPr>
          <a:xfrm>
            <a:off x="6511539" y="3656152"/>
            <a:ext cx="5680461" cy="907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zh-CN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Traditional Backup Competition</a:t>
            </a:r>
            <a:r>
              <a:rPr lang="zh-CN" alt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 </a:t>
            </a: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围绕存储展开（容量</a:t>
            </a:r>
            <a:r>
              <a: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速度</a:t>
            </a:r>
            <a:r>
              <a: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成本），针对备份</a:t>
            </a:r>
            <a:r>
              <a: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(backup</a:t>
            </a: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2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600"/>
              </a:spcBef>
            </a:pP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互联网时代容灾竞争</a:t>
            </a:r>
            <a:r>
              <a:rPr lang="zh-CN" alt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Recovery speed</a:t>
            </a:r>
            <a:r>
              <a:rPr lang="zh-CN" alt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Business Continuity</a:t>
            </a:r>
            <a:r>
              <a:rPr lang="zh-CN" alt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Flexibility</a:t>
            </a:r>
            <a:r>
              <a:rPr lang="zh-CN" alt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Cost Effectiveness</a:t>
            </a:r>
            <a:endParaRPr lang="en-US" altLang="zh-CN" sz="12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2497571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形 2" descr="警告">
            <a:extLst>
              <a:ext uri="{FF2B5EF4-FFF2-40B4-BE49-F238E27FC236}">
                <a16:creationId xmlns:a16="http://schemas.microsoft.com/office/drawing/2014/main" xmlns="" id="{90CA071F-13B1-4EBC-BF55-266BA7932DC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964025" y="2004213"/>
            <a:ext cx="592386" cy="592386"/>
          </a:xfrm>
          <a:prstGeom prst="rect">
            <a:avLst/>
          </a:prstGeom>
        </p:spPr>
      </p:pic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xmlns="" id="{495B3267-78CE-4964-8CD9-2DB4AC0172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0142135"/>
              </p:ext>
            </p:extLst>
          </p:nvPr>
        </p:nvGraphicFramePr>
        <p:xfrm>
          <a:off x="317532" y="1193800"/>
          <a:ext cx="7586628" cy="5283200"/>
        </p:xfrm>
        <a:graphic>
          <a:graphicData uri="http://schemas.openxmlformats.org/drawingml/2006/table">
            <a:tbl>
              <a:tblPr firstRow="1" bandRow="1">
                <a:tableStyleId>{00000000-0000-0000-0000-000000000000}</a:tableStyleId>
              </a:tblPr>
              <a:tblGrid>
                <a:gridCol w="842818">
                  <a:extLst>
                    <a:ext uri="{9D8B030D-6E8A-4147-A177-3AD203B41FA5}">
                      <a16:colId xmlns:a16="http://schemas.microsoft.com/office/drawing/2014/main" xmlns="" val="607766074"/>
                    </a:ext>
                  </a:extLst>
                </a:gridCol>
                <a:gridCol w="1274070">
                  <a:extLst>
                    <a:ext uri="{9D8B030D-6E8A-4147-A177-3AD203B41FA5}">
                      <a16:colId xmlns:a16="http://schemas.microsoft.com/office/drawing/2014/main" xmlns="" val="1441132302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xmlns="" val="229684861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xmlns="" val="3160644565"/>
                    </a:ext>
                  </a:extLst>
                </a:gridCol>
                <a:gridCol w="736600">
                  <a:extLst>
                    <a:ext uri="{9D8B030D-6E8A-4147-A177-3AD203B41FA5}">
                      <a16:colId xmlns:a16="http://schemas.microsoft.com/office/drawing/2014/main" xmlns="" val="421757928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xmlns="" val="1682078956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xmlns="" val="1140584462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xmlns="" val="2589704560"/>
                    </a:ext>
                  </a:extLst>
                </a:gridCol>
                <a:gridCol w="1062840">
                  <a:extLst>
                    <a:ext uri="{9D8B030D-6E8A-4147-A177-3AD203B41FA5}">
                      <a16:colId xmlns:a16="http://schemas.microsoft.com/office/drawing/2014/main" xmlns="" val="271166977"/>
                    </a:ext>
                  </a:extLst>
                </a:gridCol>
              </a:tblGrid>
              <a:tr h="455763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300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RTO</a:t>
                      </a:r>
                      <a:r>
                        <a:rPr lang="en-US" altLang="zh-CN" sz="13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r>
                        <a:rPr lang="en-US" altLang="zh-CN" sz="12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</a:t>
                      </a:r>
                      <a:r>
                        <a:rPr lang="zh-CN" altLang="en-US" sz="12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Long time business recovery</a:t>
                      </a:r>
                      <a:r>
                        <a:rPr lang="en-US" altLang="zh-CN" sz="12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)</a:t>
                      </a:r>
                      <a:endParaRPr lang="zh-CN" altLang="en-US" sz="12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6602" marR="66602" marT="33301" marB="33301" anchor="ctr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18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AEAD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 smtClean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30-90</a:t>
                      </a:r>
                      <a:r>
                        <a:rPr lang="zh-CN" altLang="en-US" sz="1000" b="1" dirty="0" smtClean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</a:t>
                      </a:r>
                      <a:endParaRPr lang="zh-CN" altLang="en-US" sz="1000" b="1" dirty="0">
                        <a:solidFill>
                          <a:srgbClr val="C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6602" marR="66602" marT="33301" marB="33301" anchor="ctr">
                    <a:lnL w="12700" cap="flat" cmpd="sng" algn="ctr">
                      <a:solidFill>
                        <a:srgbClr val="F18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18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18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AEAD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b="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&gt; </a:t>
                      </a:r>
                      <a:r>
                        <a:rPr lang="en-US" altLang="zh-CN" sz="1000" b="0" kern="12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30</a:t>
                      </a:r>
                      <a:r>
                        <a:rPr lang="zh-CN" altLang="en-US" sz="1000" b="0" kern="12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m</a:t>
                      </a:r>
                      <a:r>
                        <a:rPr lang="en-US" altLang="zh-CN" sz="1000" b="0" kern="12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ins</a:t>
                      </a:r>
                      <a:endParaRPr lang="zh-CN" altLang="en-US" sz="1000" b="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6602" marR="66602" marT="33301" marB="33301" anchor="ctr">
                    <a:lnL w="12700" cap="flat" cmpd="sng" algn="ctr">
                      <a:solidFill>
                        <a:srgbClr val="F18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AEAD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b="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&gt; </a:t>
                      </a:r>
                      <a:r>
                        <a:rPr lang="en-US" altLang="zh-CN" sz="1000" b="0" kern="12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30</a:t>
                      </a:r>
                      <a:r>
                        <a:rPr lang="zh-CN" altLang="en-US" sz="1000" b="0" kern="12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min</a:t>
                      </a:r>
                      <a:r>
                        <a:rPr lang="en-US" altLang="zh-CN" sz="1000" b="0" kern="12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s</a:t>
                      </a:r>
                      <a:endParaRPr lang="zh-CN" altLang="en-US" sz="1000" b="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6602" marR="66602" marT="33301" marB="33301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AEAD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b="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&gt; </a:t>
                      </a:r>
                      <a:r>
                        <a:rPr lang="en-US" altLang="zh-CN" sz="1000" b="0" kern="12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</a:t>
                      </a:r>
                      <a:r>
                        <a:rPr lang="zh-CN" altLang="en-US" sz="1000" b="0" kern="12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hr</a:t>
                      </a:r>
                      <a:endParaRPr lang="zh-CN" altLang="en-US" sz="1000" b="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6602" marR="66602" marT="33301" marB="33301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AEAD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b="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&gt; </a:t>
                      </a:r>
                      <a:r>
                        <a:rPr lang="en-US" altLang="zh-CN" sz="1000" b="0" kern="12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15</a:t>
                      </a:r>
                      <a:r>
                        <a:rPr lang="zh-CN" altLang="en-US" sz="1000" b="0" kern="12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mi</a:t>
                      </a:r>
                      <a:r>
                        <a:rPr lang="en-US" altLang="zh-CN" sz="1000" b="0" kern="12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ns</a:t>
                      </a:r>
                      <a:endParaRPr lang="zh-CN" altLang="en-US" sz="1000" b="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6602" marR="66602" marT="33301" marB="33301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AEAD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0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≈</a:t>
                      </a:r>
                      <a:r>
                        <a:rPr lang="en-US" altLang="zh-CN" sz="1000" b="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30</a:t>
                      </a:r>
                      <a:r>
                        <a:rPr lang="zh-CN" altLang="en-US" sz="1000" b="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min</a:t>
                      </a:r>
                      <a:r>
                        <a:rPr lang="en-US" altLang="zh-CN" sz="1000" b="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</a:t>
                      </a:r>
                      <a:endParaRPr lang="zh-CN" altLang="en-US" sz="10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6602" marR="66602" marT="33301" marB="33301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AEAD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0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≈</a:t>
                      </a:r>
                      <a:r>
                        <a:rPr lang="en-US" altLang="zh-CN" sz="1000" b="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30</a:t>
                      </a:r>
                      <a:r>
                        <a:rPr lang="zh-CN" altLang="en-US" sz="1000" b="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min</a:t>
                      </a:r>
                      <a:r>
                        <a:rPr lang="en-US" altLang="zh-CN" sz="1000" b="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</a:t>
                      </a:r>
                      <a:endParaRPr lang="zh-CN" altLang="en-US" sz="10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6602" marR="66602" marT="33301" marB="33301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AEA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86171262"/>
                  </a:ext>
                </a:extLst>
              </a:tr>
              <a:tr h="626459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</a:t>
                      </a:r>
                      <a:r>
                        <a:rPr lang="zh-CN" altLang="en-US" sz="1200" b="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ross</a:t>
                      </a:r>
                      <a:r>
                        <a:rPr lang="zh-CN" altLang="en-US" sz="12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-platform </a:t>
                      </a:r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DR</a:t>
                      </a:r>
                      <a:endParaRPr lang="zh-CN" altLang="en-US" sz="12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6602" marR="66602" marT="33301" marB="33301" anchor="ctr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18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 sz="13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6602" marR="66602" marT="33301" marB="33301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18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Prophet</a:t>
                      </a:r>
                      <a:r>
                        <a:rPr lang="en-US" altLang="zh-CN" sz="1200" b="0" baseline="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DR</a:t>
                      </a:r>
                      <a:endParaRPr lang="zh-CN" altLang="en-US" sz="12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6602" marR="66602" marT="33301" marB="33301" anchor="ctr">
                    <a:lnL w="12700" cap="flat" cmpd="sng" algn="ctr">
                      <a:solidFill>
                        <a:srgbClr val="F18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18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8BB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IBM</a:t>
                      </a:r>
                      <a:endParaRPr lang="zh-CN" altLang="en-US" sz="12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6602" marR="66602" marT="33301" marB="33301" anchor="ctr">
                    <a:lnL w="12700" cap="flat" cmpd="sng" algn="ctr">
                      <a:solidFill>
                        <a:srgbClr val="F18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EMC</a:t>
                      </a:r>
                      <a:endParaRPr lang="zh-CN" altLang="en-US" sz="12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6602" marR="66602" marT="33301" marB="33301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Veritas</a:t>
                      </a:r>
                      <a:endParaRPr lang="zh-CN" altLang="en-US" sz="12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6602" marR="66602" marT="33301" marB="33301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Veeam</a:t>
                      </a:r>
                      <a:endParaRPr lang="zh-CN" altLang="en-US" sz="12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6602" marR="66602" marT="33301" marB="33301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EISOO</a:t>
                      </a:r>
                    </a:p>
                  </a:txBody>
                  <a:tcPr marL="66602" marR="66602" marT="33301" marB="33301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FalconStor</a:t>
                      </a:r>
                      <a:r>
                        <a:rPr lang="en-US" altLang="zh-CN" sz="12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</a:t>
                      </a:r>
                      <a:r>
                        <a:rPr lang="zh-CN" altLang="en-US" sz="12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Number of Teng</a:t>
                      </a:r>
                      <a:r>
                        <a:rPr lang="en-US" altLang="zh-CN" sz="12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</a:t>
                      </a:r>
                      <a:r>
                        <a:rPr lang="zh-CN" altLang="en-US" sz="12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Boke</a:t>
                      </a:r>
                    </a:p>
                  </a:txBody>
                  <a:tcPr marL="66602" marR="66602" marT="33301" marB="33301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859923210"/>
                  </a:ext>
                </a:extLst>
              </a:tr>
              <a:tr h="351722">
                <a:tc rowSpan="7">
                  <a:txBody>
                    <a:bodyPr/>
                    <a:lstStyle/>
                    <a:p>
                      <a:pPr algn="ctr"/>
                      <a:r>
                        <a:rPr lang="zh-CN" altLang="en-US" sz="1200" b="1" dirty="0" smtClean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Public </a:t>
                      </a:r>
                      <a:r>
                        <a:rPr lang="zh-CN" altLang="en-US" sz="1200" b="1" dirty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cloud</a:t>
                      </a:r>
                    </a:p>
                  </a:txBody>
                  <a:tcPr marL="66602" marR="66602" marT="33301" marB="33301" anchor="ctr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200" b="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Amazon</a:t>
                      </a:r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AWS</a:t>
                      </a:r>
                      <a:endParaRPr lang="zh-CN" altLang="en-US" sz="12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6602" marR="66602" marT="33301" marB="33301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18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4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kumimoji="0" lang="zh-CN" altLang="en-US" sz="14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Zapf Dingbats"/>
                        <a:ea typeface="微软雅黑" panose="020B0503020204020204" pitchFamily="34" charset="-122"/>
                      </a:endParaRPr>
                    </a:p>
                  </a:txBody>
                  <a:tcPr marL="48437" marR="48437" marT="48437" marB="48437" anchor="ctr" horzOverflow="overflow">
                    <a:lnL w="12700" cap="flat" cmpd="sng" algn="ctr">
                      <a:solidFill>
                        <a:srgbClr val="F18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18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3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6602" marR="66602" marT="33301" marB="33301" anchor="ctr">
                    <a:lnL w="12700" cap="flat" cmpd="sng" algn="ctr">
                      <a:solidFill>
                        <a:srgbClr val="F18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3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6602" marR="66602" marT="33301" marB="33301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3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6602" marR="66602" marT="33301" marB="33301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3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6602" marR="66602" marT="33301" marB="33301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3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6602" marR="66602" marT="33301" marB="33301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3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6602" marR="66602" marT="33301" marB="33301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72017984"/>
                  </a:ext>
                </a:extLst>
              </a:tr>
              <a:tr h="440245">
                <a:tc vMerge="1">
                  <a:txBody>
                    <a:bodyPr/>
                    <a:lstStyle/>
                    <a:p>
                      <a:endParaRPr lang="zh-CN" altLang="en-US" sz="13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6602" marR="66602" marT="33301" marB="33301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200" b="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Microsoft</a:t>
                      </a:r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Azure</a:t>
                      </a:r>
                      <a:endParaRPr lang="zh-CN" altLang="en-US" sz="12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6602" marR="66602" marT="33301" marB="33301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18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4</a:t>
                      </a:r>
                      <a:endParaRPr kumimoji="0" lang="zh-CN" altLang="en-US" sz="14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Zapf Dingbats"/>
                        <a:ea typeface="微软雅黑" panose="020B0503020204020204" pitchFamily="34" charset="-122"/>
                      </a:endParaRPr>
                    </a:p>
                  </a:txBody>
                  <a:tcPr marL="48437" marR="48437" marT="48437" marB="48437" anchor="ctr" horzOverflow="overflow">
                    <a:lnL w="12700" cap="flat" cmpd="sng" algn="ctr">
                      <a:solidFill>
                        <a:srgbClr val="F18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18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3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6602" marR="66602" marT="33301" marB="33301" anchor="ctr">
                    <a:lnL w="12700" cap="flat" cmpd="sng" algn="ctr">
                      <a:solidFill>
                        <a:srgbClr val="F18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3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6602" marR="66602" marT="33301" marB="33301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Zapf Dingbats"/>
                        <a:ea typeface="微软雅黑" panose="020B0503020204020204" pitchFamily="34" charset="-122"/>
                      </a:endParaRPr>
                    </a:p>
                  </a:txBody>
                  <a:tcPr marL="48437" marR="48437" marT="48437" marB="48437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4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kumimoji="0" lang="zh-CN" altLang="en-US" sz="14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Zapf Dingbats"/>
                        <a:ea typeface="微软雅黑" panose="020B0503020204020204" pitchFamily="34" charset="-122"/>
                      </a:endParaRPr>
                    </a:p>
                  </a:txBody>
                  <a:tcPr marL="48437" marR="48437" marT="48437" marB="48437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3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6602" marR="66602" marT="33301" marB="33301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3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6602" marR="66602" marT="33301" marB="33301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160587960"/>
                  </a:ext>
                </a:extLst>
              </a:tr>
              <a:tr h="374780">
                <a:tc vMerge="1">
                  <a:txBody>
                    <a:bodyPr/>
                    <a:lstStyle/>
                    <a:p>
                      <a:endParaRPr lang="zh-CN" altLang="en-US" sz="13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6602" marR="66602" marT="33301" marB="33301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200" b="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AliCloud</a:t>
                      </a:r>
                      <a:endParaRPr lang="zh-CN" altLang="en-US" sz="12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6602" marR="66602" marT="33301" marB="33301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18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4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kumimoji="0" lang="zh-CN" altLang="en-US" sz="14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Zapf Dingbats"/>
                        <a:ea typeface="微软雅黑" panose="020B0503020204020204" pitchFamily="34" charset="-122"/>
                      </a:endParaRPr>
                    </a:p>
                  </a:txBody>
                  <a:tcPr marL="48437" marR="48437" marT="48437" marB="48437" anchor="ctr" horzOverflow="overflow">
                    <a:lnL w="12700" cap="flat" cmpd="sng" algn="ctr">
                      <a:solidFill>
                        <a:srgbClr val="F18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18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3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6602" marR="66602" marT="33301" marB="33301" anchor="ctr">
                    <a:lnL w="12700" cap="flat" cmpd="sng" algn="ctr">
                      <a:solidFill>
                        <a:srgbClr val="F18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3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6602" marR="66602" marT="33301" marB="33301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Zapf Dingbats"/>
                        <a:ea typeface="微软雅黑" panose="020B0503020204020204" pitchFamily="34" charset="-122"/>
                      </a:endParaRPr>
                    </a:p>
                  </a:txBody>
                  <a:tcPr marL="48437" marR="48437" marT="48437" marB="48437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Zapf Dingbats"/>
                        <a:ea typeface="微软雅黑" panose="020B0503020204020204" pitchFamily="34" charset="-122"/>
                      </a:endParaRPr>
                    </a:p>
                  </a:txBody>
                  <a:tcPr marL="48437" marR="48437" marT="48437" marB="48437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3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6602" marR="66602" marT="33301" marB="33301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3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6602" marR="66602" marT="33301" marB="33301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281329377"/>
                  </a:ext>
                </a:extLst>
              </a:tr>
              <a:tr h="339463">
                <a:tc vMerge="1">
                  <a:txBody>
                    <a:bodyPr/>
                    <a:lstStyle/>
                    <a:p>
                      <a:endParaRPr lang="zh-CN" altLang="en-US" sz="13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6602" marR="66602" marT="33301" marB="33301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2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Tencent </a:t>
                      </a:r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</a:t>
                      </a:r>
                      <a:r>
                        <a:rPr lang="zh-CN" altLang="en-US" sz="1200" b="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loud</a:t>
                      </a:r>
                      <a:endParaRPr lang="zh-CN" altLang="en-US" sz="12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6602" marR="66602" marT="33301" marB="33301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18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4</a:t>
                      </a:r>
                      <a:endParaRPr kumimoji="0" lang="zh-CN" altLang="en-US" sz="14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Zapf Dingbats"/>
                        <a:ea typeface="微软雅黑" panose="020B0503020204020204" pitchFamily="34" charset="-122"/>
                      </a:endParaRPr>
                    </a:p>
                  </a:txBody>
                  <a:tcPr marL="48437" marR="48437" marT="48437" marB="48437" anchor="ctr" horzOverflow="overflow">
                    <a:lnL w="12700" cap="flat" cmpd="sng" algn="ctr">
                      <a:solidFill>
                        <a:srgbClr val="F18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18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3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6602" marR="66602" marT="33301" marB="33301" anchor="ctr">
                    <a:lnL w="12700" cap="flat" cmpd="sng" algn="ctr">
                      <a:solidFill>
                        <a:srgbClr val="F18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3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6602" marR="66602" marT="33301" marB="33301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3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6602" marR="66602" marT="33301" marB="33301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3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6602" marR="66602" marT="33301" marB="33301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3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6602" marR="66602" marT="33301" marB="33301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3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6602" marR="66602" marT="33301" marB="33301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731716891"/>
                  </a:ext>
                </a:extLst>
              </a:tr>
              <a:tr h="345137">
                <a:tc vMerge="1">
                  <a:txBody>
                    <a:bodyPr/>
                    <a:lstStyle/>
                    <a:p>
                      <a:endParaRPr lang="zh-CN" altLang="en-US" sz="13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6602" marR="66602" marT="33301" marB="33301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b="0" dirty="0" err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Ucloud</a:t>
                      </a:r>
                      <a:endParaRPr lang="zh-CN" altLang="en-US" sz="12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6602" marR="66602" marT="33301" marB="33301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18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4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kumimoji="0" lang="zh-CN" altLang="en-US" sz="14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Zapf Dingbats"/>
                        <a:ea typeface="微软雅黑" panose="020B0503020204020204" pitchFamily="34" charset="-122"/>
                      </a:endParaRPr>
                    </a:p>
                  </a:txBody>
                  <a:tcPr marL="48437" marR="48437" marT="48437" marB="48437" anchor="ctr" horzOverflow="overflow">
                    <a:lnL w="12700" cap="flat" cmpd="sng" algn="ctr">
                      <a:solidFill>
                        <a:srgbClr val="F18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18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3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6602" marR="66602" marT="33301" marB="33301" anchor="ctr">
                    <a:lnL w="12700" cap="flat" cmpd="sng" algn="ctr">
                      <a:solidFill>
                        <a:srgbClr val="F18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3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6602" marR="66602" marT="33301" marB="33301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3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6602" marR="66602" marT="33301" marB="33301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3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6602" marR="66602" marT="33301" marB="33301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3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6602" marR="66602" marT="33301" marB="33301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3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6602" marR="66602" marT="33301" marB="33301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4046374136"/>
                  </a:ext>
                </a:extLst>
              </a:tr>
              <a:tr h="344956">
                <a:tc vMerge="1">
                  <a:txBody>
                    <a:bodyPr/>
                    <a:lstStyle/>
                    <a:p>
                      <a:endParaRPr lang="zh-CN" altLang="en-US" sz="13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6602" marR="66602" marT="33301" marB="33301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b="0" dirty="0" err="1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Ksyun</a:t>
                      </a:r>
                      <a:endParaRPr lang="zh-CN" altLang="en-US" sz="12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6602" marR="66602" marT="33301" marB="33301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18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4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kumimoji="0" lang="zh-CN" altLang="en-US" sz="14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Zapf Dingbats"/>
                        <a:ea typeface="微软雅黑" panose="020B0503020204020204" pitchFamily="34" charset="-122"/>
                      </a:endParaRPr>
                    </a:p>
                  </a:txBody>
                  <a:tcPr marL="48437" marR="48437" marT="48437" marB="48437" anchor="ctr" horzOverflow="overflow">
                    <a:lnL w="12700" cap="flat" cmpd="sng" algn="ctr">
                      <a:solidFill>
                        <a:srgbClr val="F18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18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3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6602" marR="66602" marT="33301" marB="33301" anchor="ctr">
                    <a:lnL w="12700" cap="flat" cmpd="sng" algn="ctr">
                      <a:solidFill>
                        <a:srgbClr val="F18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3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6602" marR="66602" marT="33301" marB="33301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3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6602" marR="66602" marT="33301" marB="33301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3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6602" marR="66602" marT="33301" marB="33301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3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6602" marR="66602" marT="33301" marB="33301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3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6602" marR="66602" marT="33301" marB="33301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706466287"/>
                  </a:ext>
                </a:extLst>
              </a:tr>
              <a:tr h="440245">
                <a:tc vMerge="1">
                  <a:txBody>
                    <a:bodyPr/>
                    <a:lstStyle/>
                    <a:p>
                      <a:endParaRPr lang="zh-CN" altLang="en-US" sz="13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6602" marR="66602" marT="33301" marB="33301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200" b="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Other </a:t>
                      </a:r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  <a:r>
                        <a:rPr lang="en-US" altLang="zh-CN" sz="1200" b="0" baseline="300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rd</a:t>
                      </a:r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Party </a:t>
                      </a:r>
                      <a:r>
                        <a:rPr lang="zh-CN" altLang="en-US" sz="1200" b="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cloud</a:t>
                      </a:r>
                      <a:endParaRPr lang="zh-CN" altLang="en-US" sz="12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6602" marR="66602" marT="33301" marB="33301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18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dirty="0" smtClean="0">
                          <a:solidFill>
                            <a:srgbClr val="00B050"/>
                          </a:solidFill>
                        </a:rPr>
                        <a:t>Continued to increase</a:t>
                      </a:r>
                      <a:endParaRPr kumimoji="0" lang="zh-CN" altLang="en-US" sz="1000" b="1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Zapf Dingbats"/>
                        <a:ea typeface="微软雅黑" panose="020B0503020204020204" pitchFamily="34" charset="-122"/>
                      </a:endParaRPr>
                    </a:p>
                  </a:txBody>
                  <a:tcPr marL="48437" marR="48437" marT="48437" marB="48437" anchor="ctr" horzOverflow="overflow">
                    <a:lnL w="12700" cap="flat" cmpd="sng" algn="ctr">
                      <a:solidFill>
                        <a:srgbClr val="F18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18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3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6602" marR="66602" marT="33301" marB="33301" anchor="ctr">
                    <a:lnL w="12700" cap="flat" cmpd="sng" algn="ctr">
                      <a:solidFill>
                        <a:srgbClr val="F18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3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6602" marR="66602" marT="33301" marB="33301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3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6602" marR="66602" marT="33301" marB="33301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3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6602" marR="66602" marT="33301" marB="33301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3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6602" marR="66602" marT="33301" marB="33301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3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6602" marR="66602" marT="33301" marB="33301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4145970731"/>
                  </a:ext>
                </a:extLst>
              </a:tr>
              <a:tr h="44024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1" dirty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Private Cloud</a:t>
                      </a:r>
                    </a:p>
                  </a:txBody>
                  <a:tcPr marL="66602" marR="66602" marT="33301" marB="33301" anchor="ctr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OpenStack</a:t>
                      </a:r>
                      <a:endParaRPr lang="zh-CN" altLang="en-US" sz="12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6602" marR="66602" marT="33301" marB="33301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18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4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kumimoji="0" lang="zh-CN" altLang="en-US" sz="14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Zapf Dingbats"/>
                        <a:ea typeface="微软雅黑" panose="020B0503020204020204" pitchFamily="34" charset="-122"/>
                      </a:endParaRPr>
                    </a:p>
                  </a:txBody>
                  <a:tcPr marL="48437" marR="48437" marT="48437" marB="48437" anchor="ctr" horzOverflow="overflow">
                    <a:lnL w="12700" cap="flat" cmpd="sng" algn="ctr">
                      <a:solidFill>
                        <a:srgbClr val="F18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18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3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6602" marR="66602" marT="33301" marB="33301" anchor="ctr">
                    <a:lnL w="12700" cap="flat" cmpd="sng" algn="ctr">
                      <a:solidFill>
                        <a:srgbClr val="F18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3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6602" marR="66602" marT="33301" marB="33301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4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kumimoji="0" lang="zh-CN" altLang="en-US" sz="14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Zapf Dingbats"/>
                        <a:ea typeface="微软雅黑" panose="020B0503020204020204" pitchFamily="34" charset="-122"/>
                      </a:endParaRPr>
                    </a:p>
                  </a:txBody>
                  <a:tcPr marL="48437" marR="48437" marT="48437" marB="48437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3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6602" marR="66602" marT="33301" marB="33301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3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6602" marR="66602" marT="33301" marB="33301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3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6602" marR="66602" marT="33301" marB="33301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12548389"/>
                  </a:ext>
                </a:extLst>
              </a:tr>
              <a:tr h="361843">
                <a:tc rowSpan="2">
                  <a:txBody>
                    <a:bodyPr/>
                    <a:lstStyle/>
                    <a:p>
                      <a:pPr algn="ctr"/>
                      <a:r>
                        <a:rPr lang="zh-CN" altLang="en-US" sz="1200" b="1" dirty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Virtual Platform</a:t>
                      </a:r>
                      <a:endParaRPr lang="en-US" altLang="zh-CN" sz="1200" b="1" dirty="0">
                        <a:solidFill>
                          <a:srgbClr val="C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6602" marR="66602" marT="33301" marB="33301" anchor="ctr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VMware</a:t>
                      </a:r>
                    </a:p>
                  </a:txBody>
                  <a:tcPr marL="66602" marR="66602" marT="33301" marB="33301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18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4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kumimoji="0" lang="zh-CN" altLang="en-US" sz="14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Zapf Dingbats"/>
                        <a:ea typeface="微软雅黑" panose="020B0503020204020204" pitchFamily="34" charset="-122"/>
                      </a:endParaRPr>
                    </a:p>
                  </a:txBody>
                  <a:tcPr marL="48437" marR="48437" marT="48437" marB="48437" anchor="ctr" horzOverflow="overflow">
                    <a:lnL w="12700" cap="flat" cmpd="sng" algn="ctr">
                      <a:solidFill>
                        <a:srgbClr val="F18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18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4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kumimoji="0" lang="zh-CN" altLang="en-US" sz="14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Zapf Dingbats"/>
                        <a:ea typeface="微软雅黑" panose="020B0503020204020204" pitchFamily="34" charset="-122"/>
                      </a:endParaRPr>
                    </a:p>
                  </a:txBody>
                  <a:tcPr marL="66602" marR="66602" marT="33301" marB="33301" anchor="ctr">
                    <a:lnL w="12700" cap="flat" cmpd="sng" algn="ctr">
                      <a:solidFill>
                        <a:srgbClr val="F18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4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kumimoji="0" lang="zh-CN" altLang="en-US" sz="14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Zapf Dingbats"/>
                        <a:ea typeface="微软雅黑" panose="020B0503020204020204" pitchFamily="34" charset="-122"/>
                      </a:endParaRPr>
                    </a:p>
                  </a:txBody>
                  <a:tcPr marL="66602" marR="66602" marT="33301" marB="33301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4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kumimoji="0" lang="zh-CN" altLang="en-US" sz="14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Zapf Dingbats"/>
                        <a:ea typeface="微软雅黑" panose="020B0503020204020204" pitchFamily="34" charset="-122"/>
                      </a:endParaRPr>
                    </a:p>
                  </a:txBody>
                  <a:tcPr marL="48437" marR="48437" marT="48437" marB="48437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4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kumimoji="0" lang="zh-CN" altLang="en-US" sz="14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Zapf Dingbats"/>
                        <a:ea typeface="微软雅黑" panose="020B0503020204020204" pitchFamily="34" charset="-122"/>
                      </a:endParaRPr>
                    </a:p>
                  </a:txBody>
                  <a:tcPr marL="66602" marR="66602" marT="33301" marB="33301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4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kumimoji="0" lang="zh-CN" altLang="en-US" sz="14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Zapf Dingbats"/>
                        <a:ea typeface="微软雅黑" panose="020B0503020204020204" pitchFamily="34" charset="-122"/>
                      </a:endParaRPr>
                    </a:p>
                  </a:txBody>
                  <a:tcPr marL="48437" marR="48437" marT="48437" marB="48437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4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kumimoji="0" lang="zh-CN" altLang="en-US" sz="14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Zapf Dingbats"/>
                        <a:ea typeface="微软雅黑" panose="020B0503020204020204" pitchFamily="34" charset="-122"/>
                      </a:endParaRPr>
                    </a:p>
                  </a:txBody>
                  <a:tcPr marL="48437" marR="48437" marT="48437" marB="48437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156081520"/>
                  </a:ext>
                </a:extLst>
              </a:tr>
              <a:tr h="322097">
                <a:tc vMerge="1">
                  <a:txBody>
                    <a:bodyPr/>
                    <a:lstStyle/>
                    <a:p>
                      <a:endParaRPr lang="zh-CN" altLang="en-US" sz="13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6602" marR="66602" marT="33301" marB="33301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KVM</a:t>
                      </a:r>
                      <a:endParaRPr lang="zh-CN" altLang="en-US" sz="12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6602" marR="66602" marT="33301" marB="33301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18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4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kumimoji="0" lang="zh-CN" altLang="en-US" sz="14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Zapf Dingbats"/>
                        <a:ea typeface="微软雅黑" panose="020B0503020204020204" pitchFamily="34" charset="-122"/>
                      </a:endParaRPr>
                    </a:p>
                  </a:txBody>
                  <a:tcPr marL="48437" marR="48437" marT="48437" marB="48437" anchor="ctr" horzOverflow="overflow">
                    <a:lnL w="12700" cap="flat" cmpd="sng" algn="ctr">
                      <a:solidFill>
                        <a:srgbClr val="F18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18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3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6602" marR="66602" marT="33301" marB="33301" anchor="ctr">
                    <a:lnL w="12700" cap="flat" cmpd="sng" algn="ctr">
                      <a:solidFill>
                        <a:srgbClr val="F18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3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6602" marR="66602" marT="33301" marB="33301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Zapf Dingbats"/>
                        <a:ea typeface="微软雅黑" panose="020B0503020204020204" pitchFamily="34" charset="-122"/>
                      </a:endParaRPr>
                    </a:p>
                  </a:txBody>
                  <a:tcPr marL="48437" marR="48437" marT="48437" marB="48437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3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6602" marR="66602" marT="33301" marB="33301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3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6602" marR="66602" marT="33301" marB="33301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3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6602" marR="66602" marT="33301" marB="33301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289239700"/>
                  </a:ext>
                </a:extLst>
              </a:tr>
              <a:tr h="44024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1" dirty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Physical system</a:t>
                      </a:r>
                    </a:p>
                  </a:txBody>
                  <a:tcPr marL="66602" marR="66602" marT="33301" marB="33301" anchor="ctr">
                    <a:lnL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2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Physical machine</a:t>
                      </a:r>
                    </a:p>
                  </a:txBody>
                  <a:tcPr marL="66602" marR="66602" marT="33301" marB="33301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18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4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kumimoji="0" lang="zh-CN" altLang="en-US" sz="14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Zapf Dingbats"/>
                        <a:ea typeface="微软雅黑" panose="020B0503020204020204" pitchFamily="34" charset="-122"/>
                      </a:endParaRPr>
                    </a:p>
                  </a:txBody>
                  <a:tcPr marL="66602" marR="66602" marT="33301" marB="33301" anchor="ctr">
                    <a:lnL w="12700" cap="flat" cmpd="sng" algn="ctr">
                      <a:solidFill>
                        <a:srgbClr val="F18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18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18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4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kumimoji="0" lang="zh-CN" altLang="en-US" sz="14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Zapf Dingbats"/>
                        <a:ea typeface="微软雅黑" panose="020B0503020204020204" pitchFamily="34" charset="-122"/>
                      </a:endParaRPr>
                    </a:p>
                  </a:txBody>
                  <a:tcPr marL="66602" marR="66602" marT="33301" marB="33301" anchor="ctr">
                    <a:lnL w="12700" cap="flat" cmpd="sng" algn="ctr">
                      <a:solidFill>
                        <a:srgbClr val="F18B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4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kumimoji="0" lang="zh-CN" altLang="en-US" sz="14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Zapf Dingbats"/>
                        <a:ea typeface="微软雅黑" panose="020B0503020204020204" pitchFamily="34" charset="-122"/>
                      </a:endParaRPr>
                    </a:p>
                  </a:txBody>
                  <a:tcPr marL="66602" marR="66602" marT="33301" marB="33301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4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kumimoji="0" lang="zh-CN" altLang="en-US" sz="14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Zapf Dingbats"/>
                        <a:ea typeface="微软雅黑" panose="020B0503020204020204" pitchFamily="34" charset="-122"/>
                      </a:endParaRPr>
                    </a:p>
                  </a:txBody>
                  <a:tcPr marL="48437" marR="48437" marT="48437" marB="48437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4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kumimoji="0" lang="zh-CN" altLang="en-US" sz="14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Zapf Dingbats"/>
                        <a:ea typeface="微软雅黑" panose="020B0503020204020204" pitchFamily="34" charset="-122"/>
                      </a:endParaRPr>
                    </a:p>
                  </a:txBody>
                  <a:tcPr marL="66602" marR="66602" marT="33301" marB="33301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4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kumimoji="0" lang="zh-CN" altLang="en-US" sz="14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Zapf Dingbats"/>
                        <a:ea typeface="微软雅黑" panose="020B0503020204020204" pitchFamily="34" charset="-122"/>
                      </a:endParaRPr>
                    </a:p>
                  </a:txBody>
                  <a:tcPr marL="48437" marR="48437" marT="48437" marB="48437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4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kumimoji="0" lang="zh-CN" altLang="en-US" sz="14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Zapf Dingbats"/>
                        <a:ea typeface="微软雅黑" panose="020B0503020204020204" pitchFamily="34" charset="-122"/>
                      </a:endParaRPr>
                    </a:p>
                  </a:txBody>
                  <a:tcPr marL="48437" marR="48437" marT="48437" marB="48437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284470887"/>
                  </a:ext>
                </a:extLst>
              </a:tr>
            </a:tbl>
          </a:graphicData>
        </a:graphic>
      </p:graphicFrame>
      <p:grpSp>
        <p:nvGrpSpPr>
          <p:cNvPr id="70" name="组合 69">
            <a:extLst>
              <a:ext uri="{FF2B5EF4-FFF2-40B4-BE49-F238E27FC236}">
                <a16:creationId xmlns:a16="http://schemas.microsoft.com/office/drawing/2014/main" xmlns="" id="{669096FC-0F9E-4CD3-9631-371419FB4D38}"/>
              </a:ext>
            </a:extLst>
          </p:cNvPr>
          <p:cNvGrpSpPr/>
          <p:nvPr/>
        </p:nvGrpSpPr>
        <p:grpSpPr>
          <a:xfrm>
            <a:off x="79931" y="746708"/>
            <a:ext cx="8476480" cy="5673792"/>
            <a:chOff x="395175" y="519224"/>
            <a:chExt cx="8476479" cy="5673791"/>
          </a:xfrm>
        </p:grpSpPr>
        <p:sp>
          <p:nvSpPr>
            <p:cNvPr id="21" name="箭头: 上 20">
              <a:extLst>
                <a:ext uri="{FF2B5EF4-FFF2-40B4-BE49-F238E27FC236}">
                  <a16:creationId xmlns:a16="http://schemas.microsoft.com/office/drawing/2014/main" xmlns="" id="{62478DCA-4E94-4E98-B0D8-BE10CFFB3A22}"/>
                </a:ext>
              </a:extLst>
            </p:cNvPr>
            <p:cNvSpPr/>
            <p:nvPr/>
          </p:nvSpPr>
          <p:spPr>
            <a:xfrm>
              <a:off x="395175" y="598097"/>
              <a:ext cx="152383" cy="5297749"/>
            </a:xfrm>
            <a:prstGeom prst="upArrow">
              <a:avLst>
                <a:gd name="adj1" fmla="val 50000"/>
                <a:gd name="adj2" fmla="val 232875"/>
              </a:avLst>
            </a:prstGeom>
            <a:gradFill>
              <a:gsLst>
                <a:gs pos="70000">
                  <a:srgbClr val="81D9A9"/>
                </a:gs>
                <a:gs pos="26000">
                  <a:srgbClr val="00B050"/>
                </a:gs>
                <a:gs pos="96000">
                  <a:schemeClr val="accent6">
                    <a:lumMod val="20000"/>
                    <a:lumOff val="8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xmlns="" id="{76DEF24E-D8C2-4807-8CC3-2D1548BC4F5A}"/>
                </a:ext>
              </a:extLst>
            </p:cNvPr>
            <p:cNvSpPr txBox="1"/>
            <p:nvPr/>
          </p:nvSpPr>
          <p:spPr>
            <a:xfrm>
              <a:off x="475685" y="519224"/>
              <a:ext cx="217640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/>
                <a:t>Multi-platform</a:t>
              </a:r>
              <a:endParaRPr lang="zh-CN" altLang="en-US" sz="1600" dirty="0"/>
            </a:p>
          </p:txBody>
        </p:sp>
        <p:sp>
          <p:nvSpPr>
            <p:cNvPr id="26" name="箭头: 上 25">
              <a:extLst>
                <a:ext uri="{FF2B5EF4-FFF2-40B4-BE49-F238E27FC236}">
                  <a16:creationId xmlns:a16="http://schemas.microsoft.com/office/drawing/2014/main" xmlns="" id="{FCF69A04-D82E-48B7-971E-34EA4CD9D078}"/>
                </a:ext>
              </a:extLst>
            </p:cNvPr>
            <p:cNvSpPr/>
            <p:nvPr/>
          </p:nvSpPr>
          <p:spPr>
            <a:xfrm rot="5400000">
              <a:off x="4455594" y="1740147"/>
              <a:ext cx="169494" cy="8230911"/>
            </a:xfrm>
            <a:prstGeom prst="upArrow">
              <a:avLst>
                <a:gd name="adj1" fmla="val 50000"/>
                <a:gd name="adj2" fmla="val 232875"/>
              </a:avLst>
            </a:prstGeom>
            <a:gradFill>
              <a:gsLst>
                <a:gs pos="79000">
                  <a:schemeClr val="accent4">
                    <a:lumMod val="60000"/>
                    <a:lumOff val="40000"/>
                  </a:schemeClr>
                </a:gs>
                <a:gs pos="17000">
                  <a:srgbClr val="F29C5A"/>
                </a:gs>
                <a:gs pos="100000">
                  <a:schemeClr val="accent4">
                    <a:lumMod val="20000"/>
                    <a:lumOff val="8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xmlns="" id="{3E9A2E9D-E254-4E2C-95B7-A06854387B8A}"/>
                </a:ext>
              </a:extLst>
            </p:cNvPr>
            <p:cNvSpPr txBox="1"/>
            <p:nvPr/>
          </p:nvSpPr>
          <p:spPr>
            <a:xfrm>
              <a:off x="7683181" y="5854461"/>
              <a:ext cx="118847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b="1" dirty="0"/>
                <a:t>Firm</a:t>
              </a:r>
            </a:p>
          </p:txBody>
        </p:sp>
        <p:sp>
          <p:nvSpPr>
            <p:cNvPr id="40" name="椭圆 39">
              <a:extLst>
                <a:ext uri="{FF2B5EF4-FFF2-40B4-BE49-F238E27FC236}">
                  <a16:creationId xmlns:a16="http://schemas.microsoft.com/office/drawing/2014/main" xmlns="" id="{AC67E658-34D1-4E18-81EA-B59E4245254B}"/>
                </a:ext>
              </a:extLst>
            </p:cNvPr>
            <p:cNvSpPr/>
            <p:nvPr/>
          </p:nvSpPr>
          <p:spPr>
            <a:xfrm>
              <a:off x="426982" y="5790643"/>
              <a:ext cx="120576" cy="12057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5" name="文本框 64">
            <a:extLst>
              <a:ext uri="{FF2B5EF4-FFF2-40B4-BE49-F238E27FC236}">
                <a16:creationId xmlns:a16="http://schemas.microsoft.com/office/drawing/2014/main" xmlns="" id="{9D6E21C2-8FA2-4C1B-AFEE-418C29E63E15}"/>
              </a:ext>
            </a:extLst>
          </p:cNvPr>
          <p:cNvSpPr txBox="1"/>
          <p:nvPr/>
        </p:nvSpPr>
        <p:spPr>
          <a:xfrm rot="16200000">
            <a:off x="7403907" y="3647600"/>
            <a:ext cx="1557570" cy="30777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 smtClean="0">
                <a:solidFill>
                  <a:srgbClr val="C00000"/>
                </a:solidFill>
              </a:rPr>
              <a:t>Technology</a:t>
            </a:r>
            <a:endParaRPr lang="zh-CN" altLang="en-US" sz="1400" b="1" dirty="0">
              <a:solidFill>
                <a:srgbClr val="C00000"/>
              </a:solidFill>
            </a:endParaRP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xmlns="" id="{A975E289-15D0-446A-978E-59DCA56A3E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Applicable platform comparison</a:t>
            </a:r>
          </a:p>
        </p:txBody>
      </p:sp>
      <p:sp>
        <p:nvSpPr>
          <p:cNvPr id="16" name="文本框 1">
            <a:extLst>
              <a:ext uri="{FF2B5EF4-FFF2-40B4-BE49-F238E27FC236}">
                <a16:creationId xmlns="" xmlns:a16="http://schemas.microsoft.com/office/drawing/2014/main" id="{47FA614C-62DF-48C2-A50C-26EA712BDC95}"/>
              </a:ext>
            </a:extLst>
          </p:cNvPr>
          <p:cNvSpPr txBox="1"/>
          <p:nvPr/>
        </p:nvSpPr>
        <p:spPr>
          <a:xfrm>
            <a:off x="8556411" y="1863212"/>
            <a:ext cx="382609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zh-CN" spc="10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Cloud Era</a:t>
            </a:r>
            <a:r>
              <a:rPr lang="zh-CN" altLang="en-US" spc="10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spc="1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不能支持云平台</a:t>
            </a:r>
            <a:endParaRPr lang="en-US" altLang="zh-CN" spc="1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600"/>
              </a:spcBef>
            </a:pPr>
            <a:r>
              <a:rPr lang="zh-CN" altLang="en-US" spc="3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容灾的坑谁来填？</a:t>
            </a:r>
            <a:endParaRPr lang="en-US" altLang="zh-CN" spc="3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600"/>
              </a:spcBef>
            </a:pPr>
            <a:r>
              <a:rPr lang="zh-CN" altLang="en-US" spc="3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跨平台恢复</a:t>
            </a:r>
            <a:r>
              <a:rPr lang="zh-CN" altLang="en-US" spc="3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亟待</a:t>
            </a:r>
            <a:r>
              <a:rPr lang="zh-CN" altLang="en-US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解决</a:t>
            </a:r>
            <a:endParaRPr lang="en-US" altLang="zh-CN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63">
            <a:extLst>
              <a:ext uri="{FF2B5EF4-FFF2-40B4-BE49-F238E27FC236}">
                <a16:creationId xmlns="" xmlns:a16="http://schemas.microsoft.com/office/drawing/2014/main" id="{93DDF7C0-7909-44D0-AFDF-E662FDE2938B}"/>
              </a:ext>
            </a:extLst>
          </p:cNvPr>
          <p:cNvSpPr txBox="1"/>
          <p:nvPr/>
        </p:nvSpPr>
        <p:spPr>
          <a:xfrm>
            <a:off x="8331363" y="3458771"/>
            <a:ext cx="3874346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zh-CN" altLang="en-US" sz="1200" spc="1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云计算让资源变得无限量、高效、灵活、按需弹性。</a:t>
            </a:r>
            <a:endParaRPr lang="en-US" altLang="zh-CN" sz="1200" spc="1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600"/>
              </a:spcBef>
            </a:pPr>
            <a:r>
              <a:rPr lang="zh-CN" altLang="en-US" sz="1200" spc="1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为什么科技带来的红利没有在</a:t>
            </a:r>
            <a:r>
              <a:rPr lang="zh-CN" altLang="en-US" sz="1200" spc="1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容灾</a:t>
            </a:r>
            <a:r>
              <a:rPr lang="zh-CN" altLang="en-US" sz="1200" spc="1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体现？</a:t>
            </a:r>
            <a:endParaRPr lang="en-US" altLang="zh-CN" sz="1200" spc="1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66">
            <a:extLst>
              <a:ext uri="{FF2B5EF4-FFF2-40B4-BE49-F238E27FC236}">
                <a16:creationId xmlns="" xmlns:a16="http://schemas.microsoft.com/office/drawing/2014/main" id="{39EC8CF4-839C-4D93-A56A-36D75FC0C590}"/>
              </a:ext>
            </a:extLst>
          </p:cNvPr>
          <p:cNvSpPr txBox="1"/>
          <p:nvPr/>
        </p:nvSpPr>
        <p:spPr>
          <a:xfrm>
            <a:off x="8370934" y="4747233"/>
            <a:ext cx="382106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zh-CN" altLang="en-US" sz="1200" spc="1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还将容灾视作“可有可无</a:t>
            </a:r>
            <a:r>
              <a:rPr lang="en-US" altLang="zh-CN" sz="1200" spc="1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r>
              <a:rPr lang="zh-CN" altLang="en-US" sz="1200" spc="1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“冗余负担</a:t>
            </a:r>
            <a:r>
              <a:rPr lang="en-US" altLang="zh-CN" sz="1200" spc="1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r>
              <a:rPr lang="zh-CN" altLang="en-US" sz="1200" spc="1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？</a:t>
            </a:r>
            <a:endParaRPr lang="en-US" altLang="zh-CN" sz="1200" spc="1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600"/>
              </a:spcBef>
            </a:pPr>
            <a:r>
              <a:rPr lang="zh-CN" altLang="en-US" sz="1200" spc="1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生产系统懂得用云资源，为什么容灾不用？</a:t>
            </a:r>
            <a:endParaRPr lang="en-US" altLang="zh-CN" sz="1200" spc="1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600"/>
              </a:spcBef>
            </a:pPr>
            <a:r>
              <a:rPr lang="zh-CN" altLang="en-US" sz="1200" spc="1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意识的缺乏，博飞来唤醒！</a:t>
            </a:r>
            <a:endParaRPr lang="en-US" altLang="zh-CN" sz="1200" spc="1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65">
            <a:extLst>
              <a:ext uri="{FF2B5EF4-FFF2-40B4-BE49-F238E27FC236}">
                <a16:creationId xmlns:a16="http://schemas.microsoft.com/office/drawing/2014/main" xmlns="" id="{E4755C65-48D1-49CE-9AF8-C860D3C49A29}"/>
              </a:ext>
            </a:extLst>
          </p:cNvPr>
          <p:cNvSpPr txBox="1"/>
          <p:nvPr/>
        </p:nvSpPr>
        <p:spPr>
          <a:xfrm>
            <a:off x="7964025" y="4824178"/>
            <a:ext cx="40690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rgbClr val="C00000"/>
                </a:solidFill>
              </a:rPr>
              <a:t>意识</a:t>
            </a:r>
          </a:p>
        </p:txBody>
      </p:sp>
    </p:spTree>
    <p:extLst>
      <p:ext uri="{BB962C8B-B14F-4D97-AF65-F5344CB8AC3E}">
        <p14:creationId xmlns:p14="http://schemas.microsoft.com/office/powerpoint/2010/main" val="10208138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20">
            <a:extLst>
              <a:ext uri="{FF2B5EF4-FFF2-40B4-BE49-F238E27FC236}">
                <a16:creationId xmlns:a16="http://schemas.microsoft.com/office/drawing/2014/main" xmlns="" id="{FF261B37-2BF1-4010-975F-5B3EB2DB59B4}"/>
              </a:ext>
            </a:extLst>
          </p:cNvPr>
          <p:cNvSpPr/>
          <p:nvPr/>
        </p:nvSpPr>
        <p:spPr>
          <a:xfrm>
            <a:off x="3990659" y="-9970"/>
            <a:ext cx="4104232" cy="6867970"/>
          </a:xfrm>
          <a:prstGeom prst="rect">
            <a:avLst/>
          </a:prstGeom>
          <a:solidFill>
            <a:srgbClr val="FDFDD3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20">
            <a:extLst>
              <a:ext uri="{FF2B5EF4-FFF2-40B4-BE49-F238E27FC236}">
                <a16:creationId xmlns:a16="http://schemas.microsoft.com/office/drawing/2014/main" xmlns="" id="{570A92AD-393F-4F1A-AD15-EAC69CED2709}"/>
              </a:ext>
            </a:extLst>
          </p:cNvPr>
          <p:cNvSpPr/>
          <p:nvPr/>
        </p:nvSpPr>
        <p:spPr>
          <a:xfrm>
            <a:off x="-7467" y="1"/>
            <a:ext cx="3998126" cy="6858000"/>
          </a:xfrm>
          <a:prstGeom prst="rect">
            <a:avLst/>
          </a:prstGeom>
          <a:solidFill>
            <a:schemeClr val="bg1">
              <a:lumMod val="95000"/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2" name="图片 41">
            <a:extLst>
              <a:ext uri="{FF2B5EF4-FFF2-40B4-BE49-F238E27FC236}">
                <a16:creationId xmlns:a16="http://schemas.microsoft.com/office/drawing/2014/main" xmlns="" id="{E92FEC5F-D991-4413-AB38-091F33F07D1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388496">
            <a:off x="1252553" y="1495252"/>
            <a:ext cx="2196790" cy="2205037"/>
          </a:xfrm>
          <a:prstGeom prst="rect">
            <a:avLst/>
          </a:prstGeom>
        </p:spPr>
      </p:pic>
      <p:sp>
        <p:nvSpPr>
          <p:cNvPr id="19" name="Rectangle 20">
            <a:extLst>
              <a:ext uri="{FF2B5EF4-FFF2-40B4-BE49-F238E27FC236}">
                <a16:creationId xmlns:a16="http://schemas.microsoft.com/office/drawing/2014/main" xmlns="" id="{570A92AD-393F-4F1A-AD15-EAC69CED2709}"/>
              </a:ext>
            </a:extLst>
          </p:cNvPr>
          <p:cNvSpPr/>
          <p:nvPr/>
        </p:nvSpPr>
        <p:spPr>
          <a:xfrm>
            <a:off x="8073687" y="443133"/>
            <a:ext cx="4169942" cy="6858000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  </a:t>
            </a:r>
            <a:endParaRPr lang="en-US" dirty="0"/>
          </a:p>
        </p:txBody>
      </p:sp>
      <p:cxnSp>
        <p:nvCxnSpPr>
          <p:cNvPr id="6" name="直接连接符 64">
            <a:extLst>
              <a:ext uri="{FF2B5EF4-FFF2-40B4-BE49-F238E27FC236}">
                <a16:creationId xmlns:a16="http://schemas.microsoft.com/office/drawing/2014/main" xmlns="" id="{0515B9A9-3F10-481E-9630-76E7C9C68663}"/>
              </a:ext>
            </a:extLst>
          </p:cNvPr>
          <p:cNvCxnSpPr>
            <a:cxnSpLocks/>
          </p:cNvCxnSpPr>
          <p:nvPr/>
        </p:nvCxnSpPr>
        <p:spPr>
          <a:xfrm>
            <a:off x="1074599" y="3394702"/>
            <a:ext cx="4495474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131">
            <a:extLst>
              <a:ext uri="{FF2B5EF4-FFF2-40B4-BE49-F238E27FC236}">
                <a16:creationId xmlns:a16="http://schemas.microsoft.com/office/drawing/2014/main" xmlns="" id="{E0E856F1-88F7-47BE-AC3C-548AF9BB0997}"/>
              </a:ext>
            </a:extLst>
          </p:cNvPr>
          <p:cNvGrpSpPr/>
          <p:nvPr/>
        </p:nvGrpSpPr>
        <p:grpSpPr>
          <a:xfrm>
            <a:off x="1156577" y="3906167"/>
            <a:ext cx="10987612" cy="2038492"/>
            <a:chOff x="4103688" y="3916451"/>
            <a:chExt cx="8270475" cy="1712017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xmlns="" id="{07A95C4D-1BD9-4CBC-B55A-01F7E6615FF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76355">
              <a:off x="4527773" y="3916451"/>
              <a:ext cx="6236512" cy="1712017"/>
            </a:xfrm>
            <a:prstGeom prst="rect">
              <a:avLst/>
            </a:prstGeom>
          </p:spPr>
        </p:pic>
        <p:cxnSp>
          <p:nvCxnSpPr>
            <p:cNvPr id="9" name="直接连接符 72">
              <a:extLst>
                <a:ext uri="{FF2B5EF4-FFF2-40B4-BE49-F238E27FC236}">
                  <a16:creationId xmlns:a16="http://schemas.microsoft.com/office/drawing/2014/main" xmlns="" id="{8F6611B4-8081-4CF8-9557-DF960A854695}"/>
                </a:ext>
              </a:extLst>
            </p:cNvPr>
            <p:cNvCxnSpPr>
              <a:cxnSpLocks/>
            </p:cNvCxnSpPr>
            <p:nvPr/>
          </p:nvCxnSpPr>
          <p:spPr>
            <a:xfrm>
              <a:off x="4103688" y="5264410"/>
              <a:ext cx="8270475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Left Bracket 62">
            <a:extLst>
              <a:ext uri="{FF2B5EF4-FFF2-40B4-BE49-F238E27FC236}">
                <a16:creationId xmlns:a16="http://schemas.microsoft.com/office/drawing/2014/main" xmlns="" id="{6D362698-3D20-4016-8E27-99E73CDB2110}"/>
              </a:ext>
            </a:extLst>
          </p:cNvPr>
          <p:cNvSpPr/>
          <p:nvPr/>
        </p:nvSpPr>
        <p:spPr>
          <a:xfrm rot="16200000">
            <a:off x="7943682" y="-3627620"/>
            <a:ext cx="345412" cy="8055600"/>
          </a:xfrm>
          <a:prstGeom prst="leftBracket">
            <a:avLst/>
          </a:prstGeom>
          <a:ln w="127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extBox 63">
            <a:extLst>
              <a:ext uri="{FF2B5EF4-FFF2-40B4-BE49-F238E27FC236}">
                <a16:creationId xmlns:a16="http://schemas.microsoft.com/office/drawing/2014/main" xmlns="" id="{D667E59D-DBAA-4000-B21F-48B1F70B89FF}"/>
              </a:ext>
            </a:extLst>
          </p:cNvPr>
          <p:cNvSpPr txBox="1"/>
          <p:nvPr/>
        </p:nvSpPr>
        <p:spPr>
          <a:xfrm>
            <a:off x="4974337" y="117759"/>
            <a:ext cx="59776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spc="150" dirty="0">
                <a:solidFill>
                  <a:schemeClr val="accent5">
                    <a:lumMod val="75000"/>
                  </a:schemeClr>
                </a:solidFill>
                <a:latin typeface="DIN" charset="0"/>
                <a:ea typeface="DIN" charset="0"/>
                <a:cs typeface="DIN" charset="0"/>
              </a:rPr>
              <a:t>Cloud</a:t>
            </a:r>
            <a:r>
              <a:rPr lang="zh-CN" altLang="en-US" sz="2400" b="1" spc="150" dirty="0">
                <a:solidFill>
                  <a:schemeClr val="accent5">
                    <a:lumMod val="75000"/>
                  </a:schemeClr>
                </a:solidFill>
                <a:latin typeface="DIN" charset="0"/>
                <a:ea typeface="DIN" charset="0"/>
                <a:cs typeface="DIN" charset="0"/>
              </a:rPr>
              <a:t> </a:t>
            </a:r>
            <a:r>
              <a:rPr lang="en-US" altLang="zh-CN" sz="2400" b="1" spc="150" dirty="0">
                <a:solidFill>
                  <a:schemeClr val="accent5">
                    <a:lumMod val="75000"/>
                  </a:schemeClr>
                </a:solidFill>
                <a:latin typeface="DIN" charset="0"/>
                <a:ea typeface="DIN" charset="0"/>
                <a:cs typeface="DIN" charset="0"/>
              </a:rPr>
              <a:t>Computing</a:t>
            </a:r>
            <a:r>
              <a:rPr lang="zh-CN" altLang="en-US" sz="2400" b="1" spc="150" dirty="0">
                <a:solidFill>
                  <a:schemeClr val="accent5">
                    <a:lumMod val="75000"/>
                  </a:schemeClr>
                </a:solidFill>
                <a:latin typeface="DIN" charset="0"/>
                <a:ea typeface="DIN" charset="0"/>
                <a:cs typeface="DIN" charset="0"/>
              </a:rPr>
              <a:t> </a:t>
            </a:r>
            <a:r>
              <a:rPr lang="en-US" altLang="zh-CN" sz="2400" b="1" spc="150" dirty="0" smtClean="0">
                <a:solidFill>
                  <a:schemeClr val="accent5">
                    <a:lumMod val="75000"/>
                  </a:schemeClr>
                </a:solidFill>
                <a:latin typeface="DIN" charset="0"/>
                <a:ea typeface="DIN" charset="0"/>
                <a:cs typeface="DIN" charset="0"/>
              </a:rPr>
              <a:t>Era</a:t>
            </a:r>
            <a:endParaRPr lang="en-US" sz="2200" spc="300" dirty="0">
              <a:solidFill>
                <a:schemeClr val="tx1">
                  <a:lumMod val="85000"/>
                  <a:lumOff val="15000"/>
                </a:schemeClr>
              </a:solidFill>
              <a:latin typeface="DIN" charset="0"/>
              <a:ea typeface="DIN" charset="0"/>
              <a:cs typeface="DIN" charset="0"/>
            </a:endParaRPr>
          </a:p>
        </p:txBody>
      </p:sp>
      <p:sp>
        <p:nvSpPr>
          <p:cNvPr id="23" name="Left Bracket 13">
            <a:extLst>
              <a:ext uri="{FF2B5EF4-FFF2-40B4-BE49-F238E27FC236}">
                <a16:creationId xmlns:a16="http://schemas.microsoft.com/office/drawing/2014/main" xmlns="" id="{C799D725-CB05-45A3-8BBB-09D9F4E17F5A}"/>
              </a:ext>
            </a:extLst>
          </p:cNvPr>
          <p:cNvSpPr/>
          <p:nvPr/>
        </p:nvSpPr>
        <p:spPr>
          <a:xfrm rot="16200000">
            <a:off x="1797570" y="-1425526"/>
            <a:ext cx="365071" cy="3668326"/>
          </a:xfrm>
          <a:prstGeom prst="leftBracket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14">
            <a:extLst>
              <a:ext uri="{FF2B5EF4-FFF2-40B4-BE49-F238E27FC236}">
                <a16:creationId xmlns:a16="http://schemas.microsoft.com/office/drawing/2014/main" xmlns="" id="{AD714C1C-FC82-4F14-9794-DB74880A86E5}"/>
              </a:ext>
            </a:extLst>
          </p:cNvPr>
          <p:cNvSpPr txBox="1"/>
          <p:nvPr/>
        </p:nvSpPr>
        <p:spPr>
          <a:xfrm>
            <a:off x="736725" y="129510"/>
            <a:ext cx="2713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spc="1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DIN" charset="0"/>
                <a:ea typeface="DIN" charset="0"/>
                <a:cs typeface="DIN" charset="0"/>
              </a:rPr>
              <a:t>Nowadays</a:t>
            </a:r>
            <a:endParaRPr lang="en-US" sz="2000" spc="300" dirty="0">
              <a:solidFill>
                <a:schemeClr val="tx1">
                  <a:lumMod val="85000"/>
                  <a:lumOff val="15000"/>
                </a:schemeClr>
              </a:solidFill>
              <a:latin typeface="DIN" charset="0"/>
              <a:ea typeface="DIN" charset="0"/>
              <a:cs typeface="DIN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0" y="774350"/>
            <a:ext cx="3964439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altLang="zh-CN" sz="2000" spc="150" dirty="0">
                <a:solidFill>
                  <a:schemeClr val="bg2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E</a:t>
            </a:r>
            <a:r>
              <a:rPr lang="zh-CN" altLang="en-US" sz="2000" spc="150" dirty="0" smtClean="0">
                <a:solidFill>
                  <a:schemeClr val="bg2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nterprise</a:t>
            </a:r>
            <a:endParaRPr lang="en-US" altLang="zh-CN" sz="2000" spc="150" dirty="0">
              <a:solidFill>
                <a:schemeClr val="bg2">
                  <a:lumMod val="50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ctr"/>
            <a:r>
              <a:rPr lang="zh-CN" altLang="en-US" sz="1400" b="1" spc="150" dirty="0" smtClean="0">
                <a:solidFill>
                  <a:schemeClr val="accent1"/>
                </a:solidFill>
                <a:latin typeface="Microsoft YaHei" charset="-122"/>
                <a:ea typeface="Microsoft YaHei" charset="-122"/>
                <a:cs typeface="Microsoft YaHei" charset="-122"/>
              </a:rPr>
              <a:t>Live </a:t>
            </a:r>
            <a:r>
              <a:rPr lang="en-US" altLang="zh-CN" sz="1400" b="1" spc="150" dirty="0">
                <a:solidFill>
                  <a:schemeClr val="accent1"/>
                </a:solidFill>
                <a:latin typeface="Microsoft YaHei" charset="-122"/>
                <a:ea typeface="Microsoft YaHei" charset="-122"/>
                <a:cs typeface="Microsoft YaHei" charset="-122"/>
              </a:rPr>
              <a:t>| </a:t>
            </a:r>
            <a:r>
              <a:rPr lang="zh-CN" altLang="en-US" sz="1400" b="1" spc="150" dirty="0">
                <a:solidFill>
                  <a:schemeClr val="accent1"/>
                </a:solidFill>
                <a:latin typeface="Microsoft YaHei" charset="-122"/>
                <a:ea typeface="Microsoft YaHei" charset="-122"/>
                <a:cs typeface="Microsoft YaHei" charset="-122"/>
              </a:rPr>
              <a:t>Disaster Recovery </a:t>
            </a:r>
            <a:r>
              <a:rPr lang="en-US" altLang="zh-CN" sz="1400" b="1" spc="150" dirty="0">
                <a:solidFill>
                  <a:schemeClr val="accent1"/>
                </a:solidFill>
                <a:latin typeface="Microsoft YaHei" charset="-122"/>
                <a:ea typeface="Microsoft YaHei" charset="-122"/>
                <a:cs typeface="Microsoft YaHei" charset="-122"/>
              </a:rPr>
              <a:t>| </a:t>
            </a:r>
            <a:r>
              <a:rPr lang="zh-CN" altLang="en-US" sz="1400" b="1" spc="150" dirty="0">
                <a:solidFill>
                  <a:schemeClr val="accent1"/>
                </a:solidFill>
                <a:latin typeface="Microsoft YaHei" charset="-122"/>
                <a:ea typeface="Microsoft YaHei" charset="-122"/>
                <a:cs typeface="Microsoft YaHei" charset="-122"/>
              </a:rPr>
              <a:t>Backup</a:t>
            </a:r>
            <a:endParaRPr lang="en-US" sz="1400" b="1" spc="150" dirty="0">
              <a:solidFill>
                <a:schemeClr val="accent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082264" y="742569"/>
            <a:ext cx="3863905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zh-CN" altLang="en-US" sz="2000" spc="150" dirty="0">
                <a:solidFill>
                  <a:schemeClr val="bg2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Enterprise </a:t>
            </a:r>
            <a:r>
              <a:rPr lang="en-US" altLang="zh-CN" sz="2000" spc="150" dirty="0" smtClean="0">
                <a:solidFill>
                  <a:schemeClr val="bg2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H</a:t>
            </a:r>
            <a:r>
              <a:rPr lang="zh-CN" altLang="en-US" sz="2000" spc="150" dirty="0" smtClean="0">
                <a:solidFill>
                  <a:schemeClr val="bg2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ybrid </a:t>
            </a:r>
            <a:r>
              <a:rPr lang="en-US" altLang="zh-CN" sz="2000" spc="150" dirty="0">
                <a:solidFill>
                  <a:schemeClr val="bg2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C</a:t>
            </a:r>
            <a:r>
              <a:rPr lang="zh-CN" altLang="en-US" sz="2000" spc="150" dirty="0" smtClean="0">
                <a:solidFill>
                  <a:schemeClr val="bg2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loud </a:t>
            </a:r>
            <a:r>
              <a:rPr lang="en-US" altLang="zh-CN" sz="2000" spc="150" dirty="0">
                <a:solidFill>
                  <a:schemeClr val="bg2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E</a:t>
            </a:r>
            <a:r>
              <a:rPr lang="zh-CN" altLang="en-US" sz="2000" spc="150" dirty="0" smtClean="0">
                <a:solidFill>
                  <a:schemeClr val="bg2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nvironments</a:t>
            </a:r>
            <a:endParaRPr lang="en-US" altLang="zh-CN" sz="2000" spc="150" dirty="0">
              <a:solidFill>
                <a:schemeClr val="bg2">
                  <a:lumMod val="50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ctr"/>
            <a:r>
              <a:rPr lang="en-US" altLang="zh-CN" sz="2000" spc="150" dirty="0" smtClean="0">
                <a:solidFill>
                  <a:schemeClr val="accent1"/>
                </a:solidFill>
                <a:latin typeface="Microsoft YaHei" charset="-122"/>
                <a:ea typeface="Microsoft YaHei" charset="-122"/>
                <a:cs typeface="Microsoft YaHei" charset="-122"/>
              </a:rPr>
              <a:t>P</a:t>
            </a:r>
            <a:r>
              <a:rPr lang="zh-CN" altLang="en-US" sz="2000" spc="150" dirty="0" smtClean="0">
                <a:solidFill>
                  <a:schemeClr val="accent1"/>
                </a:solidFill>
                <a:latin typeface="Microsoft YaHei" charset="-122"/>
                <a:ea typeface="Microsoft YaHei" charset="-122"/>
                <a:cs typeface="Microsoft YaHei" charset="-122"/>
              </a:rPr>
              <a:t>rotection</a:t>
            </a:r>
            <a:r>
              <a:rPr lang="en-US" altLang="zh-CN" sz="2000" spc="150" dirty="0">
                <a:solidFill>
                  <a:schemeClr val="accent1"/>
                </a:solidFill>
                <a:latin typeface="Microsoft YaHei" charset="-122"/>
                <a:ea typeface="Microsoft YaHei" charset="-122"/>
                <a:cs typeface="Microsoft YaHei" charset="-122"/>
              </a:rPr>
              <a:t>+</a:t>
            </a:r>
            <a:r>
              <a:rPr lang="zh-CN" altLang="en-US" sz="2000" spc="150" dirty="0">
                <a:solidFill>
                  <a:schemeClr val="accent1"/>
                </a:solidFill>
                <a:latin typeface="Microsoft YaHei" charset="-122"/>
                <a:ea typeface="Microsoft YaHei" charset="-122"/>
                <a:cs typeface="Microsoft YaHei" charset="-122"/>
              </a:rPr>
              <a:t>Fast Recovery</a:t>
            </a:r>
            <a:endParaRPr lang="en-US" altLang="zh-CN" sz="2000" spc="150" dirty="0">
              <a:solidFill>
                <a:schemeClr val="accent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ctr"/>
            <a:r>
              <a:rPr lang="en-US" altLang="zh-CN" sz="1600" spc="150" dirty="0">
                <a:solidFill>
                  <a:schemeClr val="accent1"/>
                </a:solidFill>
                <a:latin typeface="Microsoft YaHei" charset="-122"/>
                <a:ea typeface="Microsoft YaHei" charset="-122"/>
                <a:cs typeface="Microsoft YaHei" charset="-122"/>
              </a:rPr>
              <a:t>(</a:t>
            </a:r>
            <a:r>
              <a:rPr lang="zh-CN" altLang="en-US" sz="1600" spc="150" dirty="0">
                <a:solidFill>
                  <a:schemeClr val="accent1"/>
                </a:solidFill>
                <a:latin typeface="Microsoft YaHei" charset="-122"/>
                <a:ea typeface="Microsoft YaHei" charset="-122"/>
                <a:cs typeface="Microsoft YaHei" charset="-122"/>
              </a:rPr>
              <a:t>Across </a:t>
            </a:r>
            <a:r>
              <a:rPr lang="zh-CN" altLang="en-US" sz="1600" spc="150" dirty="0" smtClean="0">
                <a:solidFill>
                  <a:schemeClr val="accent1"/>
                </a:solidFill>
                <a:latin typeface="Microsoft YaHei" charset="-122"/>
                <a:ea typeface="Microsoft YaHei" charset="-122"/>
                <a:cs typeface="Microsoft YaHei" charset="-122"/>
              </a:rPr>
              <a:t>platform</a:t>
            </a:r>
            <a:r>
              <a:rPr lang="en-US" altLang="zh-CN" sz="1600" spc="150" dirty="0" smtClean="0">
                <a:solidFill>
                  <a:schemeClr val="accent1"/>
                </a:solidFill>
                <a:latin typeface="Microsoft YaHei" charset="-122"/>
                <a:ea typeface="Microsoft YaHei" charset="-122"/>
                <a:cs typeface="Microsoft YaHei" charset="-122"/>
              </a:rPr>
              <a:t>s)</a:t>
            </a:r>
            <a:endParaRPr lang="en-US" altLang="zh-CN" sz="1600" spc="150" dirty="0">
              <a:solidFill>
                <a:schemeClr val="accent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8721704" y="1017946"/>
            <a:ext cx="27298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spc="150" dirty="0">
                <a:solidFill>
                  <a:schemeClr val="accent1"/>
                </a:solidFill>
                <a:latin typeface="Microsoft YaHei" charset="-122"/>
                <a:ea typeface="Microsoft YaHei" charset="-122"/>
                <a:cs typeface="Microsoft YaHei" charset="-122"/>
              </a:rPr>
              <a:t>Virtual assets </a:t>
            </a:r>
            <a:r>
              <a:rPr lang="en-US" altLang="zh-CN" sz="2000" spc="150" dirty="0" smtClean="0">
                <a:solidFill>
                  <a:schemeClr val="accent1"/>
                </a:solidFill>
                <a:latin typeface="Microsoft YaHei" charset="-122"/>
                <a:ea typeface="Microsoft YaHei" charset="-122"/>
                <a:cs typeface="Microsoft YaHei" charset="-122"/>
              </a:rPr>
              <a:t>T</a:t>
            </a:r>
            <a:r>
              <a:rPr lang="zh-CN" altLang="en-US" sz="2000" spc="150" dirty="0" smtClean="0">
                <a:solidFill>
                  <a:schemeClr val="accent1"/>
                </a:solidFill>
                <a:latin typeface="Microsoft YaHei" charset="-122"/>
                <a:ea typeface="Microsoft YaHei" charset="-122"/>
                <a:cs typeface="Microsoft YaHei" charset="-122"/>
              </a:rPr>
              <a:t>ransfer</a:t>
            </a:r>
            <a:endParaRPr lang="en-US" altLang="zh-CN" sz="2000" spc="150" dirty="0">
              <a:solidFill>
                <a:schemeClr val="accent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grpSp>
        <p:nvGrpSpPr>
          <p:cNvPr id="51" name="组合 50">
            <a:extLst>
              <a:ext uri="{FF2B5EF4-FFF2-40B4-BE49-F238E27FC236}">
                <a16:creationId xmlns:a16="http://schemas.microsoft.com/office/drawing/2014/main" xmlns="" id="{5CC6248A-D3BE-49CE-B7D0-FD399325ADE5}"/>
              </a:ext>
            </a:extLst>
          </p:cNvPr>
          <p:cNvGrpSpPr/>
          <p:nvPr/>
        </p:nvGrpSpPr>
        <p:grpSpPr>
          <a:xfrm>
            <a:off x="6688284" y="5030715"/>
            <a:ext cx="1966622" cy="1169551"/>
            <a:chOff x="6688290" y="5030714"/>
            <a:chExt cx="1966624" cy="1169551"/>
          </a:xfrm>
        </p:grpSpPr>
        <p:sp>
          <p:nvSpPr>
            <p:cNvPr id="40" name="Right Brace 39"/>
            <p:cNvSpPr/>
            <p:nvPr/>
          </p:nvSpPr>
          <p:spPr>
            <a:xfrm>
              <a:off x="6688290" y="5210799"/>
              <a:ext cx="173051" cy="255658"/>
            </a:xfrm>
            <a:prstGeom prst="rightBrace">
              <a:avLst>
                <a:gd name="adj1" fmla="val 19258"/>
                <a:gd name="adj2" fmla="val 50000"/>
              </a:avLst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文本框 67">
              <a:extLst>
                <a:ext uri="{FF2B5EF4-FFF2-40B4-BE49-F238E27FC236}">
                  <a16:creationId xmlns:a16="http://schemas.microsoft.com/office/drawing/2014/main" xmlns="" id="{57F1677D-3F0F-49B6-9250-6ACBA7667598}"/>
                </a:ext>
              </a:extLst>
            </p:cNvPr>
            <p:cNvSpPr txBox="1"/>
            <p:nvPr/>
          </p:nvSpPr>
          <p:spPr>
            <a:xfrm>
              <a:off x="6839993" y="5030714"/>
              <a:ext cx="1814921" cy="11695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  </a:t>
              </a:r>
              <a:r>
                <a:rPr lang="en-US" altLang="zh-CN" sz="1200" b="1" dirty="0" smtClean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</a:t>
              </a:r>
              <a:r>
                <a:rPr lang="zh-CN" altLang="en-US" sz="1200" b="1" dirty="0" smtClean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hreshold</a:t>
              </a:r>
              <a:endParaRPr lang="en-US" altLang="zh-CN" sz="1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171443" indent="-171443">
                <a:spcBef>
                  <a:spcPts val="300"/>
                </a:spcBef>
                <a:buClr>
                  <a:srgbClr val="EE3396"/>
                </a:buClr>
                <a:buFont typeface="Wingdings" panose="05000000000000000000" pitchFamily="2" charset="2"/>
                <a:buChar char="ü"/>
              </a:pPr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Cost </a:t>
              </a:r>
              <a:r>
                <a:rPr lang="zh-CN" altLang="en-US" sz="12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reduction</a:t>
              </a:r>
              <a:r>
                <a:rPr lang="en-US" altLang="zh-CN" sz="12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80</a:t>
              </a:r>
              <a:r>
                <a:rPr lang="en-US" altLang="zh-CN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%</a:t>
              </a:r>
            </a:p>
            <a:p>
              <a:pPr marL="171443" indent="-171443">
                <a:spcBef>
                  <a:spcPts val="300"/>
                </a:spcBef>
                <a:buClr>
                  <a:srgbClr val="EE3396"/>
                </a:buClr>
                <a:buFont typeface="Wingdings" panose="05000000000000000000" pitchFamily="2" charset="2"/>
                <a:buChar char="ü"/>
              </a:pPr>
              <a:r>
                <a:rPr lang="en-US" altLang="zh-CN" sz="12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One-click operation</a:t>
              </a:r>
              <a:endPara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171443" indent="-171443">
                <a:spcBef>
                  <a:spcPts val="300"/>
                </a:spcBef>
                <a:buClr>
                  <a:srgbClr val="EE3396"/>
                </a:buClr>
                <a:buFont typeface="Wingdings" panose="05000000000000000000" pitchFamily="2" charset="2"/>
                <a:buChar char="ü"/>
              </a:pPr>
              <a:r>
                <a:rPr lang="en-US" altLang="zh-CN" sz="12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90</a:t>
              </a:r>
              <a:r>
                <a:rPr lang="en-US" altLang="zh-CN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s</a:t>
              </a:r>
              <a:r>
                <a:rPr lang="zh-CN" altLang="en-US" sz="12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R</a:t>
              </a:r>
              <a:r>
                <a:rPr lang="zh-CN" altLang="en-US" sz="12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ecovery</a:t>
              </a:r>
              <a:endPara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171443" indent="-171443">
                <a:spcBef>
                  <a:spcPts val="300"/>
                </a:spcBef>
                <a:buClr>
                  <a:srgbClr val="EE3396"/>
                </a:buClr>
                <a:buFont typeface="Wingdings" panose="05000000000000000000" pitchFamily="2" charset="2"/>
                <a:buChar char="ü"/>
              </a:pPr>
              <a:r>
                <a:rPr lang="en-US" altLang="zh-CN" sz="12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Cross-</a:t>
              </a:r>
              <a:r>
                <a:rPr lang="zh-CN" altLang="en-US" sz="12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platform</a:t>
              </a:r>
              <a:endPara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xmlns="" id="{61C5D670-B499-4C67-A2DB-FD8359BD5132}"/>
              </a:ext>
            </a:extLst>
          </p:cNvPr>
          <p:cNvGrpSpPr/>
          <p:nvPr/>
        </p:nvGrpSpPr>
        <p:grpSpPr>
          <a:xfrm>
            <a:off x="2665062" y="2540064"/>
            <a:ext cx="2721350" cy="844542"/>
            <a:chOff x="2665063" y="2540063"/>
            <a:chExt cx="2721352" cy="844542"/>
          </a:xfrm>
        </p:grpSpPr>
        <p:sp>
          <p:nvSpPr>
            <p:cNvPr id="37" name="Right Brace 36"/>
            <p:cNvSpPr/>
            <p:nvPr/>
          </p:nvSpPr>
          <p:spPr>
            <a:xfrm>
              <a:off x="3046728" y="2559362"/>
              <a:ext cx="403774" cy="799292"/>
            </a:xfrm>
            <a:prstGeom prst="rightBrace">
              <a:avLst>
                <a:gd name="adj1" fmla="val 16589"/>
                <a:gd name="adj2" fmla="val 48808"/>
              </a:avLst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xmlns="" id="{0AD4C9F5-88C0-4A55-B05D-65235820373D}"/>
                </a:ext>
              </a:extLst>
            </p:cNvPr>
            <p:cNvGrpSpPr/>
            <p:nvPr/>
          </p:nvGrpSpPr>
          <p:grpSpPr>
            <a:xfrm>
              <a:off x="2665063" y="2557463"/>
              <a:ext cx="276811" cy="821998"/>
              <a:chOff x="2199689" y="1632383"/>
              <a:chExt cx="504000" cy="1480485"/>
            </a:xfrm>
            <a:solidFill>
              <a:srgbClr val="00B050"/>
            </a:solidFill>
          </p:grpSpPr>
          <p:sp>
            <p:nvSpPr>
              <p:cNvPr id="27" name="Rectangle 26"/>
              <p:cNvSpPr/>
              <p:nvPr/>
            </p:nvSpPr>
            <p:spPr>
              <a:xfrm>
                <a:off x="2199689" y="2407269"/>
                <a:ext cx="504000" cy="70559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" name="等腰三角形 1">
                <a:extLst>
                  <a:ext uri="{FF2B5EF4-FFF2-40B4-BE49-F238E27FC236}">
                    <a16:creationId xmlns:a16="http://schemas.microsoft.com/office/drawing/2014/main" xmlns="" id="{85FEC76F-67C9-432E-B49A-74AA53F48A54}"/>
                  </a:ext>
                </a:extLst>
              </p:cNvPr>
              <p:cNvSpPr/>
              <p:nvPr/>
            </p:nvSpPr>
            <p:spPr>
              <a:xfrm>
                <a:off x="2199689" y="1632383"/>
                <a:ext cx="504000" cy="774885"/>
              </a:xfrm>
              <a:prstGeom prst="triangle">
                <a:avLst>
                  <a:gd name="adj" fmla="val 10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xmlns="" id="{92A59FD0-4913-405B-9700-92A520B52AC7}"/>
                </a:ext>
              </a:extLst>
            </p:cNvPr>
            <p:cNvSpPr txBox="1"/>
            <p:nvPr/>
          </p:nvSpPr>
          <p:spPr>
            <a:xfrm>
              <a:off x="2665551" y="2820989"/>
              <a:ext cx="338554" cy="563616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zh-CN" altLang="en-US" sz="1000" b="1" dirty="0">
                  <a:solidFill>
                    <a:schemeClr val="bg1"/>
                  </a:solidFill>
                </a:rPr>
                <a:t>Fulcrum</a:t>
              </a:r>
            </a:p>
          </p:txBody>
        </p: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xmlns="" id="{8EA8D723-8F83-430C-8299-654FB73DA50F}"/>
                </a:ext>
              </a:extLst>
            </p:cNvPr>
            <p:cNvGrpSpPr/>
            <p:nvPr/>
          </p:nvGrpSpPr>
          <p:grpSpPr>
            <a:xfrm>
              <a:off x="3508251" y="2540063"/>
              <a:ext cx="1878164" cy="761747"/>
              <a:chOff x="3512397" y="2504416"/>
              <a:chExt cx="1878164" cy="761747"/>
            </a:xfrm>
          </p:grpSpPr>
          <p:sp>
            <p:nvSpPr>
              <p:cNvPr id="38" name="文本框 67">
                <a:extLst>
                  <a:ext uri="{FF2B5EF4-FFF2-40B4-BE49-F238E27FC236}">
                    <a16:creationId xmlns:a16="http://schemas.microsoft.com/office/drawing/2014/main" xmlns="" id="{57F1677D-3F0F-49B6-9250-6ACBA7667598}"/>
                  </a:ext>
                </a:extLst>
              </p:cNvPr>
              <p:cNvSpPr txBox="1"/>
              <p:nvPr/>
            </p:nvSpPr>
            <p:spPr>
              <a:xfrm>
                <a:off x="3639760" y="2504416"/>
                <a:ext cx="1750801" cy="7617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zh-CN" altLang="en-US" sz="12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en-US" altLang="zh-CN" sz="1200" b="1" dirty="0" smtClean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T</a:t>
                </a:r>
                <a:r>
                  <a:rPr lang="zh-CN" altLang="en-US" sz="1200" b="1" dirty="0" smtClean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hreshold</a:t>
                </a:r>
                <a:endParaRPr lang="en-US" altLang="zh-CN" sz="12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CN" altLang="en-US" sz="12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high cost</a:t>
                </a:r>
                <a:endParaRPr lang="en-US" altLang="zh-CN" sz="12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spcBef>
                    <a:spcPts val="300"/>
                  </a:spcBef>
                </a:pPr>
                <a:r>
                  <a:rPr lang="en-US" altLang="zh-CN" sz="12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O</a:t>
                </a:r>
                <a:r>
                  <a:rPr lang="zh-CN" altLang="en-US" sz="12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peration </a:t>
                </a:r>
                <a:r>
                  <a:rPr lang="en-US" altLang="zh-CN" sz="12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challenges</a:t>
                </a:r>
                <a:endParaRPr lang="en-US" altLang="zh-CN" sz="12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45" name="组合 44">
                <a:extLst>
                  <a:ext uri="{FF2B5EF4-FFF2-40B4-BE49-F238E27FC236}">
                    <a16:creationId xmlns:a16="http://schemas.microsoft.com/office/drawing/2014/main" xmlns="" id="{2F8C0B57-2B89-4EDB-9A37-A0909D9AFFCC}"/>
                  </a:ext>
                </a:extLst>
              </p:cNvPr>
              <p:cNvGrpSpPr/>
              <p:nvPr/>
            </p:nvGrpSpPr>
            <p:grpSpPr>
              <a:xfrm>
                <a:off x="3512397" y="2796709"/>
                <a:ext cx="403841" cy="230832"/>
                <a:chOff x="894169" y="4938826"/>
                <a:chExt cx="403841" cy="230832"/>
              </a:xfrm>
            </p:grpSpPr>
            <p:sp>
              <p:nvSpPr>
                <p:cNvPr id="46" name="等腰三角形 45">
                  <a:extLst>
                    <a:ext uri="{FF2B5EF4-FFF2-40B4-BE49-F238E27FC236}">
                      <a16:creationId xmlns:a16="http://schemas.microsoft.com/office/drawing/2014/main" xmlns="" id="{EF6A757F-FB3D-481A-927E-DF8D0EBA87A0}"/>
                    </a:ext>
                  </a:extLst>
                </p:cNvPr>
                <p:cNvSpPr/>
                <p:nvPr/>
              </p:nvSpPr>
              <p:spPr>
                <a:xfrm>
                  <a:off x="942867" y="4974959"/>
                  <a:ext cx="126000" cy="126000"/>
                </a:xfrm>
                <a:prstGeom prst="triangle">
                  <a:avLst/>
                </a:prstGeom>
                <a:noFill/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7" name="文本框 46">
                  <a:extLst>
                    <a:ext uri="{FF2B5EF4-FFF2-40B4-BE49-F238E27FC236}">
                      <a16:creationId xmlns:a16="http://schemas.microsoft.com/office/drawing/2014/main" xmlns="" id="{28FBCBC0-B42A-4AB8-8CB6-16E856674796}"/>
                    </a:ext>
                  </a:extLst>
                </p:cNvPr>
                <p:cNvSpPr txBox="1"/>
                <p:nvPr/>
              </p:nvSpPr>
              <p:spPr>
                <a:xfrm>
                  <a:off x="894169" y="4938826"/>
                  <a:ext cx="403841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sz="9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!</a:t>
                  </a:r>
                </a:p>
              </p:txBody>
            </p:sp>
          </p:grpSp>
          <p:grpSp>
            <p:nvGrpSpPr>
              <p:cNvPr id="48" name="组合 47">
                <a:extLst>
                  <a:ext uri="{FF2B5EF4-FFF2-40B4-BE49-F238E27FC236}">
                    <a16:creationId xmlns:a16="http://schemas.microsoft.com/office/drawing/2014/main" xmlns="" id="{ACC7E7DD-4386-4EFB-980D-263F5F3B5C4D}"/>
                  </a:ext>
                </a:extLst>
              </p:cNvPr>
              <p:cNvGrpSpPr/>
              <p:nvPr/>
            </p:nvGrpSpPr>
            <p:grpSpPr>
              <a:xfrm>
                <a:off x="3517287" y="3007225"/>
                <a:ext cx="403841" cy="230832"/>
                <a:chOff x="894169" y="4944721"/>
                <a:chExt cx="403841" cy="209848"/>
              </a:xfrm>
            </p:grpSpPr>
            <p:sp>
              <p:nvSpPr>
                <p:cNvPr id="49" name="等腰三角形 48">
                  <a:extLst>
                    <a:ext uri="{FF2B5EF4-FFF2-40B4-BE49-F238E27FC236}">
                      <a16:creationId xmlns:a16="http://schemas.microsoft.com/office/drawing/2014/main" xmlns="" id="{67D596D1-62F4-4C31-805D-2E2B2786651F}"/>
                    </a:ext>
                  </a:extLst>
                </p:cNvPr>
                <p:cNvSpPr/>
                <p:nvPr/>
              </p:nvSpPr>
              <p:spPr>
                <a:xfrm>
                  <a:off x="942867" y="4974959"/>
                  <a:ext cx="126000" cy="126000"/>
                </a:xfrm>
                <a:prstGeom prst="triangle">
                  <a:avLst/>
                </a:prstGeom>
                <a:noFill/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0" name="文本框 49">
                  <a:extLst>
                    <a:ext uri="{FF2B5EF4-FFF2-40B4-BE49-F238E27FC236}">
                      <a16:creationId xmlns:a16="http://schemas.microsoft.com/office/drawing/2014/main" xmlns="" id="{BD229FDF-42B7-436A-9E46-F7187DE9D6A4}"/>
                    </a:ext>
                  </a:extLst>
                </p:cNvPr>
                <p:cNvSpPr txBox="1"/>
                <p:nvPr/>
              </p:nvSpPr>
              <p:spPr>
                <a:xfrm>
                  <a:off x="894169" y="4944721"/>
                  <a:ext cx="403841" cy="20984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sz="9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!</a:t>
                  </a:r>
                </a:p>
              </p:txBody>
            </p:sp>
          </p:grpSp>
        </p:grpSp>
      </p:grpSp>
      <p:grpSp>
        <p:nvGrpSpPr>
          <p:cNvPr id="53" name="组合 52">
            <a:extLst>
              <a:ext uri="{FF2B5EF4-FFF2-40B4-BE49-F238E27FC236}">
                <a16:creationId xmlns:a16="http://schemas.microsoft.com/office/drawing/2014/main" xmlns="" id="{86181FD1-06D4-4AAD-A46C-1359C717DCBC}"/>
              </a:ext>
            </a:extLst>
          </p:cNvPr>
          <p:cNvGrpSpPr/>
          <p:nvPr/>
        </p:nvGrpSpPr>
        <p:grpSpPr>
          <a:xfrm>
            <a:off x="5381622" y="5172614"/>
            <a:ext cx="1450106" cy="839771"/>
            <a:chOff x="5441373" y="5172613"/>
            <a:chExt cx="1293775" cy="839771"/>
          </a:xfrm>
        </p:grpSpPr>
        <p:grpSp>
          <p:nvGrpSpPr>
            <p:cNvPr id="31" name="组合 30">
              <a:extLst>
                <a:ext uri="{FF2B5EF4-FFF2-40B4-BE49-F238E27FC236}">
                  <a16:creationId xmlns:a16="http://schemas.microsoft.com/office/drawing/2014/main" xmlns="" id="{8F96953F-A911-43ED-B13B-93DCC820B773}"/>
                </a:ext>
              </a:extLst>
            </p:cNvPr>
            <p:cNvGrpSpPr/>
            <p:nvPr/>
          </p:nvGrpSpPr>
          <p:grpSpPr>
            <a:xfrm>
              <a:off x="5441373" y="5172613"/>
              <a:ext cx="1293775" cy="839771"/>
              <a:chOff x="5441373" y="5172613"/>
              <a:chExt cx="1293775" cy="839771"/>
            </a:xfrm>
          </p:grpSpPr>
          <p:grpSp>
            <p:nvGrpSpPr>
              <p:cNvPr id="29" name="Group 6">
                <a:extLst>
                  <a:ext uri="{FF2B5EF4-FFF2-40B4-BE49-F238E27FC236}">
                    <a16:creationId xmlns:a16="http://schemas.microsoft.com/office/drawing/2014/main" xmlns="" id="{5C9E71A3-2757-405D-9861-7EAD4B91C77C}"/>
                  </a:ext>
                </a:extLst>
              </p:cNvPr>
              <p:cNvGrpSpPr/>
              <p:nvPr/>
            </p:nvGrpSpPr>
            <p:grpSpPr>
              <a:xfrm>
                <a:off x="5497113" y="5172613"/>
                <a:ext cx="1061319" cy="307623"/>
                <a:chOff x="1820676" y="2860487"/>
                <a:chExt cx="253377" cy="353219"/>
              </a:xfrm>
              <a:solidFill>
                <a:srgbClr val="EE3396"/>
              </a:solidFill>
            </p:grpSpPr>
            <p:sp>
              <p:nvSpPr>
                <p:cNvPr id="32" name="Right Triangle 30">
                  <a:extLst>
                    <a:ext uri="{FF2B5EF4-FFF2-40B4-BE49-F238E27FC236}">
                      <a16:creationId xmlns:a16="http://schemas.microsoft.com/office/drawing/2014/main" xmlns="" id="{415F80DE-6451-4CBC-89C2-E0C7330539CB}"/>
                    </a:ext>
                  </a:extLst>
                </p:cNvPr>
                <p:cNvSpPr/>
                <p:nvPr/>
              </p:nvSpPr>
              <p:spPr>
                <a:xfrm flipH="1">
                  <a:off x="1820676" y="2860487"/>
                  <a:ext cx="253377" cy="84212"/>
                </a:xfrm>
                <a:prstGeom prst="rt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C00000"/>
                    </a:solidFill>
                  </a:endParaRPr>
                </a:p>
              </p:txBody>
            </p:sp>
            <p:sp>
              <p:nvSpPr>
                <p:cNvPr id="33" name="Rectangle 31">
                  <a:extLst>
                    <a:ext uri="{FF2B5EF4-FFF2-40B4-BE49-F238E27FC236}">
                      <a16:creationId xmlns:a16="http://schemas.microsoft.com/office/drawing/2014/main" xmlns="" id="{FC333D1B-8632-46B3-9E93-10915C66BB25}"/>
                    </a:ext>
                  </a:extLst>
                </p:cNvPr>
                <p:cNvSpPr/>
                <p:nvPr/>
              </p:nvSpPr>
              <p:spPr>
                <a:xfrm>
                  <a:off x="1820676" y="2944701"/>
                  <a:ext cx="253377" cy="269005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rgbClr val="C00000"/>
                    </a:solidFill>
                  </a:endParaRPr>
                </a:p>
              </p:txBody>
            </p:sp>
          </p:grpSp>
          <p:pic>
            <p:nvPicPr>
              <p:cNvPr id="39" name="Picture 41">
                <a:extLst>
                  <a:ext uri="{FF2B5EF4-FFF2-40B4-BE49-F238E27FC236}">
                    <a16:creationId xmlns:a16="http://schemas.microsoft.com/office/drawing/2014/main" xmlns="" id="{F914FD88-5866-41F4-9D60-55FDB0CF2A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441373" y="5561053"/>
                <a:ext cx="1140060" cy="451331"/>
              </a:xfrm>
              <a:prstGeom prst="rect">
                <a:avLst/>
              </a:prstGeom>
            </p:spPr>
          </p:pic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xmlns="" id="{44E306CA-2636-4594-9AC5-81DC3A025C94}"/>
                  </a:ext>
                </a:extLst>
              </p:cNvPr>
              <p:cNvSpPr txBox="1"/>
              <p:nvPr/>
            </p:nvSpPr>
            <p:spPr>
              <a:xfrm>
                <a:off x="5443805" y="5217706"/>
                <a:ext cx="129134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200" b="1" dirty="0">
                    <a:solidFill>
                      <a:schemeClr val="bg1"/>
                    </a:solidFill>
                  </a:rPr>
                  <a:t>Lower fulcrum</a:t>
                </a:r>
              </a:p>
            </p:txBody>
          </p:sp>
        </p:grpSp>
        <p:cxnSp>
          <p:nvCxnSpPr>
            <p:cNvPr id="52" name="直接箭头连接符 51">
              <a:extLst>
                <a:ext uri="{FF2B5EF4-FFF2-40B4-BE49-F238E27FC236}">
                  <a16:creationId xmlns:a16="http://schemas.microsoft.com/office/drawing/2014/main" xmlns="" id="{937241DA-D8E1-430A-A712-0B77C7FA4B34}"/>
                </a:ext>
              </a:extLst>
            </p:cNvPr>
            <p:cNvCxnSpPr>
              <a:cxnSpLocks/>
            </p:cNvCxnSpPr>
            <p:nvPr/>
          </p:nvCxnSpPr>
          <p:spPr>
            <a:xfrm>
              <a:off x="6482343" y="5192910"/>
              <a:ext cx="0" cy="287326"/>
            </a:xfrm>
            <a:prstGeom prst="straightConnector1">
              <a:avLst/>
            </a:prstGeom>
            <a:ln w="28575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8" name="组合 117">
            <a:extLst>
              <a:ext uri="{FF2B5EF4-FFF2-40B4-BE49-F238E27FC236}">
                <a16:creationId xmlns:a16="http://schemas.microsoft.com/office/drawing/2014/main" xmlns="" id="{C2855758-A641-4912-8CFD-058BB40A5FDA}"/>
              </a:ext>
            </a:extLst>
          </p:cNvPr>
          <p:cNvGrpSpPr/>
          <p:nvPr/>
        </p:nvGrpSpPr>
        <p:grpSpPr>
          <a:xfrm>
            <a:off x="8913385" y="2570050"/>
            <a:ext cx="3038987" cy="2059278"/>
            <a:chOff x="9099593" y="2103408"/>
            <a:chExt cx="2569194" cy="1740937"/>
          </a:xfrm>
        </p:grpSpPr>
        <p:pic>
          <p:nvPicPr>
            <p:cNvPr id="54" name="图片 53">
              <a:extLst>
                <a:ext uri="{FF2B5EF4-FFF2-40B4-BE49-F238E27FC236}">
                  <a16:creationId xmlns:a16="http://schemas.microsoft.com/office/drawing/2014/main" xmlns="" id="{D6BDEE84-B35D-480A-B072-2AD11F7B99C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987204" y="2684403"/>
              <a:ext cx="660105" cy="272777"/>
            </a:xfrm>
            <a:prstGeom prst="rect">
              <a:avLst/>
            </a:prstGeom>
          </p:spPr>
        </p:pic>
        <p:pic>
          <p:nvPicPr>
            <p:cNvPr id="55" name="图片 61">
              <a:extLst>
                <a:ext uri="{FF2B5EF4-FFF2-40B4-BE49-F238E27FC236}">
                  <a16:creationId xmlns:a16="http://schemas.microsoft.com/office/drawing/2014/main" xmlns="" id="{8E175935-08A3-4581-9375-FFFAB11E0C3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099593" y="2806396"/>
              <a:ext cx="661047" cy="215239"/>
            </a:xfrm>
            <a:prstGeom prst="rect">
              <a:avLst/>
            </a:prstGeom>
          </p:spPr>
        </p:pic>
        <p:pic>
          <p:nvPicPr>
            <p:cNvPr id="56" name="Picture 17">
              <a:extLst>
                <a:ext uri="{FF2B5EF4-FFF2-40B4-BE49-F238E27FC236}">
                  <a16:creationId xmlns:a16="http://schemas.microsoft.com/office/drawing/2014/main" xmlns="" id="{DF8D6739-6874-4C0E-A658-5DA0735EE74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606833" y="3644587"/>
              <a:ext cx="638548" cy="162254"/>
            </a:xfrm>
            <a:prstGeom prst="rect">
              <a:avLst/>
            </a:prstGeom>
          </p:spPr>
        </p:pic>
        <p:pic>
          <p:nvPicPr>
            <p:cNvPr id="57" name="图片 56">
              <a:extLst>
                <a:ext uri="{FF2B5EF4-FFF2-40B4-BE49-F238E27FC236}">
                  <a16:creationId xmlns:a16="http://schemas.microsoft.com/office/drawing/2014/main" xmlns="" id="{A184DD15-30E3-46E1-8479-A47933B7859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908561" y="3652981"/>
              <a:ext cx="504659" cy="191364"/>
            </a:xfrm>
            <a:prstGeom prst="rect">
              <a:avLst/>
            </a:prstGeom>
          </p:spPr>
        </p:pic>
        <p:pic>
          <p:nvPicPr>
            <p:cNvPr id="58" name="图片 57">
              <a:extLst>
                <a:ext uri="{FF2B5EF4-FFF2-40B4-BE49-F238E27FC236}">
                  <a16:creationId xmlns:a16="http://schemas.microsoft.com/office/drawing/2014/main" xmlns="" id="{7FD609B4-380F-4DF2-8413-B91C4A175AF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295283" y="3295256"/>
              <a:ext cx="613278" cy="168410"/>
            </a:xfrm>
            <a:prstGeom prst="rect">
              <a:avLst/>
            </a:prstGeom>
          </p:spPr>
        </p:pic>
        <p:pic>
          <p:nvPicPr>
            <p:cNvPr id="59" name="图片 58">
              <a:extLst>
                <a:ext uri="{FF2B5EF4-FFF2-40B4-BE49-F238E27FC236}">
                  <a16:creationId xmlns:a16="http://schemas.microsoft.com/office/drawing/2014/main" xmlns="" id="{79566D9B-09C7-4FCC-B610-4AA182C5C77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749478" y="2115049"/>
              <a:ext cx="477290" cy="455445"/>
            </a:xfrm>
            <a:prstGeom prst="rect">
              <a:avLst/>
            </a:prstGeom>
          </p:spPr>
        </p:pic>
        <p:pic>
          <p:nvPicPr>
            <p:cNvPr id="60" name="图片 59">
              <a:extLst>
                <a:ext uri="{FF2B5EF4-FFF2-40B4-BE49-F238E27FC236}">
                  <a16:creationId xmlns:a16="http://schemas.microsoft.com/office/drawing/2014/main" xmlns="" id="{FE193A10-1F2E-48DA-917A-1D8B8ACA73F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687973" y="2103408"/>
              <a:ext cx="461022" cy="462923"/>
            </a:xfrm>
            <a:prstGeom prst="rect">
              <a:avLst/>
            </a:prstGeom>
          </p:spPr>
        </p:pic>
        <p:pic>
          <p:nvPicPr>
            <p:cNvPr id="61" name="图片 60">
              <a:extLst>
                <a:ext uri="{FF2B5EF4-FFF2-40B4-BE49-F238E27FC236}">
                  <a16:creationId xmlns:a16="http://schemas.microsoft.com/office/drawing/2014/main" xmlns="" id="{57FCA521-D60F-4EA9-9F0B-159FC38BE9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941001" y="3226722"/>
              <a:ext cx="727786" cy="230877"/>
            </a:xfrm>
            <a:prstGeom prst="rect">
              <a:avLst/>
            </a:prstGeom>
          </p:spPr>
        </p:pic>
        <p:pic>
          <p:nvPicPr>
            <p:cNvPr id="112" name="图片 111">
              <a:extLst>
                <a:ext uri="{FF2B5EF4-FFF2-40B4-BE49-F238E27FC236}">
                  <a16:creationId xmlns:a16="http://schemas.microsoft.com/office/drawing/2014/main" xmlns="" id="{3DCF1057-3747-49AE-B668-EEF273ABB4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176249" y="2767985"/>
              <a:ext cx="423159" cy="436219"/>
            </a:xfrm>
            <a:prstGeom prst="rect">
              <a:avLst/>
            </a:prstGeom>
          </p:spPr>
        </p:pic>
        <p:grpSp>
          <p:nvGrpSpPr>
            <p:cNvPr id="113" name="组合 112">
              <a:extLst>
                <a:ext uri="{FF2B5EF4-FFF2-40B4-BE49-F238E27FC236}">
                  <a16:creationId xmlns:a16="http://schemas.microsoft.com/office/drawing/2014/main" xmlns="" id="{0789C137-0C8D-416F-B738-5C5C4326029A}"/>
                </a:ext>
              </a:extLst>
            </p:cNvPr>
            <p:cNvGrpSpPr/>
            <p:nvPr/>
          </p:nvGrpSpPr>
          <p:grpSpPr>
            <a:xfrm>
              <a:off x="9877069" y="2525581"/>
              <a:ext cx="952904" cy="958977"/>
              <a:chOff x="1082660" y="3691220"/>
              <a:chExt cx="1407878" cy="1416850"/>
            </a:xfrm>
          </p:grpSpPr>
          <p:sp>
            <p:nvSpPr>
              <p:cNvPr id="114" name="AutoShape 5">
                <a:extLst>
                  <a:ext uri="{FF2B5EF4-FFF2-40B4-BE49-F238E27FC236}">
                    <a16:creationId xmlns:a16="http://schemas.microsoft.com/office/drawing/2014/main" xmlns="" id="{20F8FD44-5AB2-4C41-A93E-309138F16C46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rot="16054750">
                <a:off x="1192412" y="3691220"/>
                <a:ext cx="1296143" cy="1296143"/>
              </a:xfrm>
              <a:custGeom>
                <a:avLst/>
                <a:gdLst>
                  <a:gd name="G0" fmla="+- 0 0 0"/>
                  <a:gd name="G1" fmla="+- -3915913 0 0"/>
                  <a:gd name="G2" fmla="+- 0 0 -3915913"/>
                  <a:gd name="G3" fmla="+- 10800 0 0"/>
                  <a:gd name="G4" fmla="+- 0 0 0"/>
                  <a:gd name="T0" fmla="*/ 360 256 1"/>
                  <a:gd name="T1" fmla="*/ 0 256 1"/>
                  <a:gd name="G5" fmla="+- G2 T0 T1"/>
                  <a:gd name="G6" fmla="?: G2 G2 G5"/>
                  <a:gd name="G7" fmla="+- 0 0 G6"/>
                  <a:gd name="G8" fmla="+- 7330 0 0"/>
                  <a:gd name="G9" fmla="+- 0 0 -3915913"/>
                  <a:gd name="G10" fmla="+- 7330 0 2700"/>
                  <a:gd name="G11" fmla="cos G10 0"/>
                  <a:gd name="G12" fmla="sin G10 0"/>
                  <a:gd name="G13" fmla="cos 13500 0"/>
                  <a:gd name="G14" fmla="sin 13500 0"/>
                  <a:gd name="G15" fmla="+- G11 10800 0"/>
                  <a:gd name="G16" fmla="+- G12 10800 0"/>
                  <a:gd name="G17" fmla="+- G13 10800 0"/>
                  <a:gd name="G18" fmla="+- G14 10800 0"/>
                  <a:gd name="G19" fmla="*/ 7330 1 2"/>
                  <a:gd name="G20" fmla="+- G19 5400 0"/>
                  <a:gd name="G21" fmla="cos G20 0"/>
                  <a:gd name="G22" fmla="sin G20 0"/>
                  <a:gd name="G23" fmla="+- G21 10800 0"/>
                  <a:gd name="G24" fmla="+- G12 G23 G22"/>
                  <a:gd name="G25" fmla="+- G22 G23 G11"/>
                  <a:gd name="G26" fmla="cos 10800 0"/>
                  <a:gd name="G27" fmla="sin 10800 0"/>
                  <a:gd name="G28" fmla="cos 7330 0"/>
                  <a:gd name="G29" fmla="sin 7330 0"/>
                  <a:gd name="G30" fmla="+- G26 10800 0"/>
                  <a:gd name="G31" fmla="+- G27 10800 0"/>
                  <a:gd name="G32" fmla="+- G28 10800 0"/>
                  <a:gd name="G33" fmla="+- G29 10800 0"/>
                  <a:gd name="G34" fmla="+- G19 5400 0"/>
                  <a:gd name="G35" fmla="cos G34 -3915913"/>
                  <a:gd name="G36" fmla="sin G34 -3915913"/>
                  <a:gd name="G37" fmla="+/ -3915913 0 2"/>
                  <a:gd name="T2" fmla="*/ 180 256 1"/>
                  <a:gd name="T3" fmla="*/ 0 256 1"/>
                  <a:gd name="G38" fmla="+- G37 T2 T3"/>
                  <a:gd name="G39" fmla="?: G2 G37 G38"/>
                  <a:gd name="G40" fmla="cos 10800 G39"/>
                  <a:gd name="G41" fmla="sin 10800 G39"/>
                  <a:gd name="G42" fmla="cos 7330 G39"/>
                  <a:gd name="G43" fmla="sin 7330 G39"/>
                  <a:gd name="G44" fmla="+- G40 10800 0"/>
                  <a:gd name="G45" fmla="+- G41 10800 0"/>
                  <a:gd name="G46" fmla="+- G42 10800 0"/>
                  <a:gd name="G47" fmla="+- G43 10800 0"/>
                  <a:gd name="G48" fmla="+- G35 10800 0"/>
                  <a:gd name="G49" fmla="+- G36 10800 0"/>
                  <a:gd name="T4" fmla="*/ 20164 w 21600"/>
                  <a:gd name="T5" fmla="*/ 5420 h 21600"/>
                  <a:gd name="T6" fmla="*/ 15366 w 21600"/>
                  <a:gd name="T7" fmla="*/ 2969 h 21600"/>
                  <a:gd name="T8" fmla="*/ 17155 w 21600"/>
                  <a:gd name="T9" fmla="*/ 7148 h 21600"/>
                  <a:gd name="T10" fmla="*/ 24300 w 21600"/>
                  <a:gd name="T11" fmla="*/ 10800 h 21600"/>
                  <a:gd name="T12" fmla="*/ 19865 w 21600"/>
                  <a:gd name="T13" fmla="*/ 15235 h 21600"/>
                  <a:gd name="T14" fmla="*/ 15430 w 21600"/>
                  <a:gd name="T15" fmla="*/ 10800 h 21600"/>
                  <a:gd name="T16" fmla="*/ 3163 w 21600"/>
                  <a:gd name="T17" fmla="*/ 3163 h 21600"/>
                  <a:gd name="T18" fmla="*/ 18437 w 21600"/>
                  <a:gd name="T19" fmla="*/ 18437 h 21600"/>
                </a:gdLst>
                <a:ahLst/>
                <a:cxnLst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T16" t="T17" r="T18" b="T19"/>
                <a:pathLst>
                  <a:path w="21600" h="21600">
                    <a:moveTo>
                      <a:pt x="18130" y="10800"/>
                    </a:moveTo>
                    <a:cubicBezTo>
                      <a:pt x="18130" y="8192"/>
                      <a:pt x="16744" y="5781"/>
                      <a:pt x="14492" y="4467"/>
                    </a:cubicBezTo>
                    <a:lnTo>
                      <a:pt x="16240" y="1470"/>
                    </a:lnTo>
                    <a:cubicBezTo>
                      <a:pt x="19559" y="3405"/>
                      <a:pt x="21599" y="6958"/>
                      <a:pt x="21600" y="10799"/>
                    </a:cubicBezTo>
                    <a:lnTo>
                      <a:pt x="21600" y="10800"/>
                    </a:lnTo>
                    <a:lnTo>
                      <a:pt x="24300" y="10800"/>
                    </a:lnTo>
                    <a:lnTo>
                      <a:pt x="19865" y="15235"/>
                    </a:lnTo>
                    <a:lnTo>
                      <a:pt x="15430" y="10800"/>
                    </a:lnTo>
                    <a:lnTo>
                      <a:pt x="18130" y="1080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B050"/>
                  </a:gs>
                  <a:gs pos="63000">
                    <a:schemeClr val="accent1">
                      <a:lumMod val="40000"/>
                      <a:lumOff val="60000"/>
                    </a:schemeClr>
                  </a:gs>
                  <a:gs pos="100000">
                    <a:schemeClr val="bg1"/>
                  </a:gs>
                </a:gsLst>
                <a:lin ang="2700000" scaled="1"/>
              </a:gradFill>
              <a:ln w="9525">
                <a:noFill/>
                <a:miter lim="800000"/>
                <a:headEnd/>
                <a:tailEnd/>
              </a:ln>
              <a:effectLst/>
              <a:scene3d>
                <a:camera prst="perspectiveAbove" fov="7200000"/>
                <a:lightRig rig="legacyHarsh3" dir="b"/>
              </a:scene3d>
              <a:sp3d extrusionH="290500" prstMaterial="legacyMetal">
                <a:bevelT w="13500" h="13500" prst="angle"/>
                <a:bevelB w="13500" h="13500" prst="angle"/>
                <a:extrusionClr>
                  <a:srgbClr val="5EB52D"/>
                </a:extrusionClr>
              </a:sp3d>
            </p:spPr>
            <p:txBody>
              <a:bodyPr wrap="none" anchor="ctr">
                <a:flatTx/>
              </a:bodyPr>
              <a:lstStyle/>
              <a:p>
                <a:pPr algn="r" defTabSz="914364">
                  <a:defRPr/>
                </a:pPr>
                <a:endParaRPr lang="zh-CN" altLang="en-US" kern="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5" name="AutoShape 6">
                <a:extLst>
                  <a:ext uri="{FF2B5EF4-FFF2-40B4-BE49-F238E27FC236}">
                    <a16:creationId xmlns:a16="http://schemas.microsoft.com/office/drawing/2014/main" xmlns="" id="{58422BFB-617F-4D5A-AB86-DF9552DE3056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rot="10800000">
                <a:off x="1082660" y="3791747"/>
                <a:ext cx="1296143" cy="1296143"/>
              </a:xfrm>
              <a:custGeom>
                <a:avLst/>
                <a:gdLst>
                  <a:gd name="G0" fmla="+- 365983 0 0"/>
                  <a:gd name="G1" fmla="+- -3923966 0 0"/>
                  <a:gd name="G2" fmla="+- 365983 0 -3923966"/>
                  <a:gd name="G3" fmla="+- 10800 0 0"/>
                  <a:gd name="G4" fmla="+- 0 0 365983"/>
                  <a:gd name="T0" fmla="*/ 360 256 1"/>
                  <a:gd name="T1" fmla="*/ 0 256 1"/>
                  <a:gd name="G5" fmla="+- G2 T0 T1"/>
                  <a:gd name="G6" fmla="?: G2 G2 G5"/>
                  <a:gd name="G7" fmla="+- 0 0 G6"/>
                  <a:gd name="G8" fmla="+- 7367 0 0"/>
                  <a:gd name="G9" fmla="+- 0 0 -3923966"/>
                  <a:gd name="G10" fmla="+- 7367 0 2700"/>
                  <a:gd name="G11" fmla="cos G10 365983"/>
                  <a:gd name="G12" fmla="sin G10 365983"/>
                  <a:gd name="G13" fmla="cos 13500 365983"/>
                  <a:gd name="G14" fmla="sin 13500 365983"/>
                  <a:gd name="G15" fmla="+- G11 10800 0"/>
                  <a:gd name="G16" fmla="+- G12 10800 0"/>
                  <a:gd name="G17" fmla="+- G13 10800 0"/>
                  <a:gd name="G18" fmla="+- G14 10800 0"/>
                  <a:gd name="G19" fmla="*/ 7367 1 2"/>
                  <a:gd name="G20" fmla="+- G19 5400 0"/>
                  <a:gd name="G21" fmla="cos G20 365983"/>
                  <a:gd name="G22" fmla="sin G20 365983"/>
                  <a:gd name="G23" fmla="+- G21 10800 0"/>
                  <a:gd name="G24" fmla="+- G12 G23 G22"/>
                  <a:gd name="G25" fmla="+- G22 G23 G11"/>
                  <a:gd name="G26" fmla="cos 10800 365983"/>
                  <a:gd name="G27" fmla="sin 10800 365983"/>
                  <a:gd name="G28" fmla="cos 7367 365983"/>
                  <a:gd name="G29" fmla="sin 7367 365983"/>
                  <a:gd name="G30" fmla="+- G26 10800 0"/>
                  <a:gd name="G31" fmla="+- G27 10800 0"/>
                  <a:gd name="G32" fmla="+- G28 10800 0"/>
                  <a:gd name="G33" fmla="+- G29 10800 0"/>
                  <a:gd name="G34" fmla="+- G19 5400 0"/>
                  <a:gd name="G35" fmla="cos G34 -3923966"/>
                  <a:gd name="G36" fmla="sin G34 -3923966"/>
                  <a:gd name="G37" fmla="+/ -3923966 365983 2"/>
                  <a:gd name="T2" fmla="*/ 180 256 1"/>
                  <a:gd name="T3" fmla="*/ 0 256 1"/>
                  <a:gd name="G38" fmla="+- G37 T2 T3"/>
                  <a:gd name="G39" fmla="?: G2 G37 G38"/>
                  <a:gd name="G40" fmla="cos 10800 G39"/>
                  <a:gd name="G41" fmla="sin 10800 G39"/>
                  <a:gd name="G42" fmla="cos 7367 G39"/>
                  <a:gd name="G43" fmla="sin 7367 G39"/>
                  <a:gd name="G44" fmla="+- G40 10800 0"/>
                  <a:gd name="G45" fmla="+- G41 10800 0"/>
                  <a:gd name="G46" fmla="+- G42 10800 0"/>
                  <a:gd name="G47" fmla="+- G43 10800 0"/>
                  <a:gd name="G48" fmla="+- G35 10800 0"/>
                  <a:gd name="G49" fmla="+- G36 10800 0"/>
                  <a:gd name="T4" fmla="*/ 20410 w 21600"/>
                  <a:gd name="T5" fmla="*/ 5872 h 21600"/>
                  <a:gd name="T6" fmla="*/ 15359 w 21600"/>
                  <a:gd name="T7" fmla="*/ 2942 h 21600"/>
                  <a:gd name="T8" fmla="*/ 17355 w 21600"/>
                  <a:gd name="T9" fmla="*/ 7438 h 21600"/>
                  <a:gd name="T10" fmla="*/ 24235 w 21600"/>
                  <a:gd name="T11" fmla="*/ 12113 h 21600"/>
                  <a:gd name="T12" fmla="*/ 19411 w 21600"/>
                  <a:gd name="T13" fmla="*/ 16079 h 21600"/>
                  <a:gd name="T14" fmla="*/ 15444 w 21600"/>
                  <a:gd name="T15" fmla="*/ 11254 h 21600"/>
                  <a:gd name="T16" fmla="*/ 3163 w 21600"/>
                  <a:gd name="T17" fmla="*/ 3163 h 21600"/>
                  <a:gd name="T18" fmla="*/ 18437 w 21600"/>
                  <a:gd name="T19" fmla="*/ 18437 h 21600"/>
                </a:gdLst>
                <a:ahLst/>
                <a:cxnLst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T16" t="T17" r="T18" b="T19"/>
                <a:pathLst>
                  <a:path w="21600" h="21600">
                    <a:moveTo>
                      <a:pt x="18132" y="11516"/>
                    </a:moveTo>
                    <a:cubicBezTo>
                      <a:pt x="18155" y="11278"/>
                      <a:pt x="18167" y="11039"/>
                      <a:pt x="18167" y="10800"/>
                    </a:cubicBezTo>
                    <a:cubicBezTo>
                      <a:pt x="18167" y="8173"/>
                      <a:pt x="16768" y="5746"/>
                      <a:pt x="14497" y="4428"/>
                    </a:cubicBezTo>
                    <a:lnTo>
                      <a:pt x="16220" y="1458"/>
                    </a:lnTo>
                    <a:cubicBezTo>
                      <a:pt x="19550" y="3391"/>
                      <a:pt x="21600" y="6949"/>
                      <a:pt x="21600" y="10800"/>
                    </a:cubicBezTo>
                    <a:cubicBezTo>
                      <a:pt x="21600" y="11150"/>
                      <a:pt x="21582" y="11501"/>
                      <a:pt x="21548" y="11850"/>
                    </a:cubicBezTo>
                    <a:lnTo>
                      <a:pt x="24235" y="12113"/>
                    </a:lnTo>
                    <a:lnTo>
                      <a:pt x="19411" y="16079"/>
                    </a:lnTo>
                    <a:lnTo>
                      <a:pt x="15444" y="11254"/>
                    </a:lnTo>
                    <a:lnTo>
                      <a:pt x="18132" y="11516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C000"/>
                  </a:gs>
                  <a:gs pos="50000">
                    <a:srgbClr val="FFE2A7"/>
                  </a:gs>
                  <a:gs pos="100000">
                    <a:schemeClr val="bg1"/>
                  </a:gs>
                </a:gsLst>
                <a:lin ang="2700000" scaled="1"/>
              </a:gradFill>
              <a:ln w="9525">
                <a:noFill/>
                <a:miter lim="800000"/>
                <a:headEnd/>
                <a:tailEnd/>
              </a:ln>
              <a:effectLst/>
              <a:scene3d>
                <a:camera prst="perspectiveRight" fov="7200000">
                  <a:rot lat="0" lon="20700000" rev="0"/>
                </a:camera>
                <a:lightRig rig="legacyHarsh3" dir="b"/>
              </a:scene3d>
              <a:sp3d extrusionH="290500" prstMaterial="legacyMetal">
                <a:bevelB w="13500" h="13500" prst="angle"/>
                <a:extrusionClr>
                  <a:srgbClr val="AAAD25"/>
                </a:extrusionClr>
              </a:sp3d>
            </p:spPr>
            <p:txBody>
              <a:bodyPr wrap="none" anchor="ctr">
                <a:flatTx/>
              </a:bodyPr>
              <a:lstStyle/>
              <a:p>
                <a:pPr algn="r" defTabSz="914364">
                  <a:defRPr/>
                </a:pPr>
                <a:endParaRPr lang="zh-CN" altLang="en-US" kern="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6" name="AutoShape 7">
                <a:extLst>
                  <a:ext uri="{FF2B5EF4-FFF2-40B4-BE49-F238E27FC236}">
                    <a16:creationId xmlns:a16="http://schemas.microsoft.com/office/drawing/2014/main" xmlns="" id="{A983102F-011E-4F43-AAAA-E35E994E9C87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rot="5400000">
                <a:off x="1153937" y="3811927"/>
                <a:ext cx="1296143" cy="1296143"/>
              </a:xfrm>
              <a:custGeom>
                <a:avLst/>
                <a:gdLst>
                  <a:gd name="G0" fmla="+- 0 0 0"/>
                  <a:gd name="G1" fmla="+- -3863678 0 0"/>
                  <a:gd name="G2" fmla="+- 0 0 -3863678"/>
                  <a:gd name="G3" fmla="+- 10800 0 0"/>
                  <a:gd name="G4" fmla="+- 0 0 0"/>
                  <a:gd name="T0" fmla="*/ 360 256 1"/>
                  <a:gd name="T1" fmla="*/ 0 256 1"/>
                  <a:gd name="G5" fmla="+- G2 T0 T1"/>
                  <a:gd name="G6" fmla="?: G2 G2 G5"/>
                  <a:gd name="G7" fmla="+- 0 0 G6"/>
                  <a:gd name="G8" fmla="+- 7330 0 0"/>
                  <a:gd name="G9" fmla="+- 0 0 -3863678"/>
                  <a:gd name="G10" fmla="+- 7330 0 2700"/>
                  <a:gd name="G11" fmla="cos G10 0"/>
                  <a:gd name="G12" fmla="sin G10 0"/>
                  <a:gd name="G13" fmla="cos 13500 0"/>
                  <a:gd name="G14" fmla="sin 13500 0"/>
                  <a:gd name="G15" fmla="+- G11 10800 0"/>
                  <a:gd name="G16" fmla="+- G12 10800 0"/>
                  <a:gd name="G17" fmla="+- G13 10800 0"/>
                  <a:gd name="G18" fmla="+- G14 10800 0"/>
                  <a:gd name="G19" fmla="*/ 7330 1 2"/>
                  <a:gd name="G20" fmla="+- G19 5400 0"/>
                  <a:gd name="G21" fmla="cos G20 0"/>
                  <a:gd name="G22" fmla="sin G20 0"/>
                  <a:gd name="G23" fmla="+- G21 10800 0"/>
                  <a:gd name="G24" fmla="+- G12 G23 G22"/>
                  <a:gd name="G25" fmla="+- G22 G23 G11"/>
                  <a:gd name="G26" fmla="cos 10800 0"/>
                  <a:gd name="G27" fmla="sin 10800 0"/>
                  <a:gd name="G28" fmla="cos 7330 0"/>
                  <a:gd name="G29" fmla="sin 7330 0"/>
                  <a:gd name="G30" fmla="+- G26 10800 0"/>
                  <a:gd name="G31" fmla="+- G27 10800 0"/>
                  <a:gd name="G32" fmla="+- G28 10800 0"/>
                  <a:gd name="G33" fmla="+- G29 10800 0"/>
                  <a:gd name="G34" fmla="+- G19 5400 0"/>
                  <a:gd name="G35" fmla="cos G34 -3863678"/>
                  <a:gd name="G36" fmla="sin G34 -3863678"/>
                  <a:gd name="G37" fmla="+/ -3863678 0 2"/>
                  <a:gd name="T2" fmla="*/ 180 256 1"/>
                  <a:gd name="T3" fmla="*/ 0 256 1"/>
                  <a:gd name="G38" fmla="+- G37 T2 T3"/>
                  <a:gd name="G39" fmla="?: G2 G37 G38"/>
                  <a:gd name="G40" fmla="cos 10800 G39"/>
                  <a:gd name="G41" fmla="sin 10800 G39"/>
                  <a:gd name="G42" fmla="cos 7330 G39"/>
                  <a:gd name="G43" fmla="sin 7330 G39"/>
                  <a:gd name="G44" fmla="+- G40 10800 0"/>
                  <a:gd name="G45" fmla="+- G41 10800 0"/>
                  <a:gd name="G46" fmla="+- G42 10800 0"/>
                  <a:gd name="G47" fmla="+- G43 10800 0"/>
                  <a:gd name="G48" fmla="+- G35 10800 0"/>
                  <a:gd name="G49" fmla="+- G36 10800 0"/>
                  <a:gd name="T4" fmla="*/ 20201 w 21600"/>
                  <a:gd name="T5" fmla="*/ 5485 h 21600"/>
                  <a:gd name="T6" fmla="*/ 15474 w 21600"/>
                  <a:gd name="T7" fmla="*/ 3033 h 21600"/>
                  <a:gd name="T8" fmla="*/ 17181 w 21600"/>
                  <a:gd name="T9" fmla="*/ 7193 h 21600"/>
                  <a:gd name="T10" fmla="*/ 24300 w 21600"/>
                  <a:gd name="T11" fmla="*/ 10800 h 21600"/>
                  <a:gd name="T12" fmla="*/ 19865 w 21600"/>
                  <a:gd name="T13" fmla="*/ 15235 h 21600"/>
                  <a:gd name="T14" fmla="*/ 15430 w 21600"/>
                  <a:gd name="T15" fmla="*/ 10800 h 21600"/>
                  <a:gd name="T16" fmla="*/ 3163 w 21600"/>
                  <a:gd name="T17" fmla="*/ 3163 h 21600"/>
                  <a:gd name="T18" fmla="*/ 18437 w 21600"/>
                  <a:gd name="T19" fmla="*/ 18437 h 21600"/>
                </a:gdLst>
                <a:ahLst/>
                <a:cxnLst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T16" t="T17" r="T18" b="T19"/>
                <a:pathLst>
                  <a:path w="21600" h="21600">
                    <a:moveTo>
                      <a:pt x="18130" y="10800"/>
                    </a:moveTo>
                    <a:cubicBezTo>
                      <a:pt x="18130" y="8228"/>
                      <a:pt x="16782" y="5845"/>
                      <a:pt x="14580" y="4519"/>
                    </a:cubicBezTo>
                    <a:lnTo>
                      <a:pt x="16369" y="1546"/>
                    </a:lnTo>
                    <a:cubicBezTo>
                      <a:pt x="19615" y="3500"/>
                      <a:pt x="21599" y="7011"/>
                      <a:pt x="21600" y="10799"/>
                    </a:cubicBezTo>
                    <a:lnTo>
                      <a:pt x="21600" y="10800"/>
                    </a:lnTo>
                    <a:lnTo>
                      <a:pt x="24300" y="10800"/>
                    </a:lnTo>
                    <a:lnTo>
                      <a:pt x="19865" y="15235"/>
                    </a:lnTo>
                    <a:lnTo>
                      <a:pt x="15430" y="10800"/>
                    </a:lnTo>
                    <a:lnTo>
                      <a:pt x="18130" y="1080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3399FF"/>
                  </a:gs>
                  <a:gs pos="50000">
                    <a:srgbClr val="93AEE5"/>
                  </a:gs>
                  <a:gs pos="100000">
                    <a:srgbClr val="5983D7">
                      <a:gamma/>
                      <a:shade val="60392"/>
                      <a:invGamma/>
                    </a:srgbClr>
                  </a:gs>
                </a:gsLst>
                <a:lin ang="2700000" scaled="1"/>
              </a:gradFill>
              <a:ln w="9525">
                <a:noFill/>
                <a:miter lim="800000"/>
                <a:headEnd/>
                <a:tailEnd/>
              </a:ln>
              <a:effectLst/>
              <a:scene3d>
                <a:camera prst="perspectiveBelow" fov="7200000"/>
                <a:lightRig rig="legacyHarsh3" dir="b"/>
              </a:scene3d>
              <a:sp3d extrusionH="290500" prstMaterial="legacyMetal">
                <a:bevelT w="13500" h="13500" prst="angle"/>
                <a:bevelB w="13500" h="13500" prst="angle"/>
                <a:extrusionClr>
                  <a:srgbClr val="5983D7"/>
                </a:extrusionClr>
              </a:sp3d>
            </p:spPr>
            <p:txBody>
              <a:bodyPr wrap="none" anchor="ctr">
                <a:flatTx/>
              </a:bodyPr>
              <a:lstStyle/>
              <a:p>
                <a:pPr algn="r" defTabSz="914364">
                  <a:defRPr/>
                </a:pPr>
                <a:endParaRPr lang="zh-CN" altLang="en-US" ker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7" name="AutoShape 8">
                <a:extLst>
                  <a:ext uri="{FF2B5EF4-FFF2-40B4-BE49-F238E27FC236}">
                    <a16:creationId xmlns:a16="http://schemas.microsoft.com/office/drawing/2014/main" xmlns="" id="{13F3317E-494D-4F4E-9D9C-2919ABA63F40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94395" y="3758335"/>
                <a:ext cx="1296143" cy="1296143"/>
              </a:xfrm>
              <a:custGeom>
                <a:avLst/>
                <a:gdLst>
                  <a:gd name="G0" fmla="+- -68763 0 0"/>
                  <a:gd name="G1" fmla="+- -3981460 0 0"/>
                  <a:gd name="G2" fmla="+- -68763 0 -3981460"/>
                  <a:gd name="G3" fmla="+- 10800 0 0"/>
                  <a:gd name="G4" fmla="+- 0 0 -68763"/>
                  <a:gd name="T0" fmla="*/ 360 256 1"/>
                  <a:gd name="T1" fmla="*/ 0 256 1"/>
                  <a:gd name="G5" fmla="+- G2 T0 T1"/>
                  <a:gd name="G6" fmla="?: G2 G2 G5"/>
                  <a:gd name="G7" fmla="+- 0 0 G6"/>
                  <a:gd name="G8" fmla="+- 7263 0 0"/>
                  <a:gd name="G9" fmla="+- 0 0 -3981460"/>
                  <a:gd name="G10" fmla="+- 7263 0 2700"/>
                  <a:gd name="G11" fmla="cos G10 -68763"/>
                  <a:gd name="G12" fmla="sin G10 -68763"/>
                  <a:gd name="G13" fmla="cos 13500 -68763"/>
                  <a:gd name="G14" fmla="sin 13500 -68763"/>
                  <a:gd name="G15" fmla="+- G11 10800 0"/>
                  <a:gd name="G16" fmla="+- G12 10800 0"/>
                  <a:gd name="G17" fmla="+- G13 10800 0"/>
                  <a:gd name="G18" fmla="+- G14 10800 0"/>
                  <a:gd name="G19" fmla="*/ 7263 1 2"/>
                  <a:gd name="G20" fmla="+- G19 5400 0"/>
                  <a:gd name="G21" fmla="cos G20 -68763"/>
                  <a:gd name="G22" fmla="sin G20 -68763"/>
                  <a:gd name="G23" fmla="+- G21 10800 0"/>
                  <a:gd name="G24" fmla="+- G12 G23 G22"/>
                  <a:gd name="G25" fmla="+- G22 G23 G11"/>
                  <a:gd name="G26" fmla="cos 10800 -68763"/>
                  <a:gd name="G27" fmla="sin 10800 -68763"/>
                  <a:gd name="G28" fmla="cos 7263 -68763"/>
                  <a:gd name="G29" fmla="sin 7263 -68763"/>
                  <a:gd name="G30" fmla="+- G26 10800 0"/>
                  <a:gd name="G31" fmla="+- G27 10800 0"/>
                  <a:gd name="G32" fmla="+- G28 10800 0"/>
                  <a:gd name="G33" fmla="+- G29 10800 0"/>
                  <a:gd name="G34" fmla="+- G19 5400 0"/>
                  <a:gd name="G35" fmla="cos G34 -3981460"/>
                  <a:gd name="G36" fmla="sin G34 -3981460"/>
                  <a:gd name="G37" fmla="+/ -3981460 -68763 2"/>
                  <a:gd name="T2" fmla="*/ 180 256 1"/>
                  <a:gd name="T3" fmla="*/ 0 256 1"/>
                  <a:gd name="G38" fmla="+- G37 T2 T3"/>
                  <a:gd name="G39" fmla="?: G2 G37 G38"/>
                  <a:gd name="G40" fmla="cos 10800 G39"/>
                  <a:gd name="G41" fmla="sin 10800 G39"/>
                  <a:gd name="G42" fmla="cos 7263 G39"/>
                  <a:gd name="G43" fmla="sin 7263 G39"/>
                  <a:gd name="G44" fmla="+- G40 10800 0"/>
                  <a:gd name="G45" fmla="+- G41 10800 0"/>
                  <a:gd name="G46" fmla="+- G42 10800 0"/>
                  <a:gd name="G47" fmla="+- G43 10800 0"/>
                  <a:gd name="G48" fmla="+- G35 10800 0"/>
                  <a:gd name="G49" fmla="+- G36 10800 0"/>
                  <a:gd name="T4" fmla="*/ 20067 w 21600"/>
                  <a:gd name="T5" fmla="*/ 5253 h 21600"/>
                  <a:gd name="T6" fmla="*/ 15212 w 21600"/>
                  <a:gd name="T7" fmla="*/ 2919 h 21600"/>
                  <a:gd name="T8" fmla="*/ 17032 w 21600"/>
                  <a:gd name="T9" fmla="*/ 7070 h 21600"/>
                  <a:gd name="T10" fmla="*/ 24297 w 21600"/>
                  <a:gd name="T11" fmla="*/ 10552 h 21600"/>
                  <a:gd name="T12" fmla="*/ 19912 w 21600"/>
                  <a:gd name="T13" fmla="*/ 15102 h 21600"/>
                  <a:gd name="T14" fmla="*/ 15362 w 21600"/>
                  <a:gd name="T15" fmla="*/ 10716 h 21600"/>
                  <a:gd name="T16" fmla="*/ 3163 w 21600"/>
                  <a:gd name="T17" fmla="*/ 3163 h 21600"/>
                  <a:gd name="T18" fmla="*/ 18437 w 21600"/>
                  <a:gd name="T19" fmla="*/ 18437 h 21600"/>
                </a:gdLst>
                <a:ahLst/>
                <a:cxnLst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T16" t="T17" r="T18" b="T19"/>
                <a:pathLst>
                  <a:path w="21600" h="21600">
                    <a:moveTo>
                      <a:pt x="18061" y="10667"/>
                    </a:moveTo>
                    <a:cubicBezTo>
                      <a:pt x="18014" y="8086"/>
                      <a:pt x="16600" y="5724"/>
                      <a:pt x="14348" y="4462"/>
                    </a:cubicBezTo>
                    <a:lnTo>
                      <a:pt x="16076" y="1376"/>
                    </a:lnTo>
                    <a:cubicBezTo>
                      <a:pt x="19425" y="3252"/>
                      <a:pt x="21527" y="6764"/>
                      <a:pt x="21598" y="10602"/>
                    </a:cubicBezTo>
                    <a:lnTo>
                      <a:pt x="24297" y="10552"/>
                    </a:lnTo>
                    <a:lnTo>
                      <a:pt x="19912" y="15102"/>
                    </a:lnTo>
                    <a:lnTo>
                      <a:pt x="15362" y="10716"/>
                    </a:lnTo>
                    <a:lnTo>
                      <a:pt x="18061" y="10667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9933"/>
                  </a:gs>
                  <a:gs pos="50000">
                    <a:srgbClr val="FFAD69"/>
                  </a:gs>
                  <a:gs pos="100000">
                    <a:srgbClr val="F26D00">
                      <a:gamma/>
                      <a:shade val="60392"/>
                      <a:invGamma/>
                    </a:srgbClr>
                  </a:gs>
                </a:gsLst>
                <a:lin ang="2700000" scaled="1"/>
              </a:gradFill>
              <a:ln w="9525">
                <a:noFill/>
                <a:miter lim="800000"/>
                <a:headEnd/>
                <a:tailEnd/>
              </a:ln>
              <a:effectLst/>
              <a:scene3d>
                <a:camera prst="perspectiveLeft" fov="7200000">
                  <a:rot lat="0" lon="900000" rev="0"/>
                </a:camera>
                <a:lightRig rig="legacyHarsh3" dir="b"/>
              </a:scene3d>
              <a:sp3d extrusionH="290500" prstMaterial="legacyMetal">
                <a:bevelT w="13500" h="13500" prst="angle"/>
                <a:bevelB w="13500" h="13500" prst="angle"/>
                <a:extrusionClr>
                  <a:srgbClr val="F26D00"/>
                </a:extrusionClr>
              </a:sp3d>
            </p:spPr>
            <p:txBody>
              <a:bodyPr wrap="none" anchor="ctr">
                <a:flatTx/>
              </a:bodyPr>
              <a:lstStyle/>
              <a:p>
                <a:pPr algn="r" defTabSz="914364">
                  <a:defRPr/>
                </a:pPr>
                <a:endParaRPr lang="zh-CN" altLang="en-US" kern="0">
                  <a:solidFill>
                    <a:srgbClr val="000000"/>
                  </a:solidFill>
                </a:endParaRPr>
              </a:p>
            </p:txBody>
          </p:sp>
        </p:grpSp>
      </p:grpSp>
      <p:grpSp>
        <p:nvGrpSpPr>
          <p:cNvPr id="63" name="组合 134">
            <a:extLst>
              <a:ext uri="{FF2B5EF4-FFF2-40B4-BE49-F238E27FC236}">
                <a16:creationId xmlns="" xmlns:a16="http://schemas.microsoft.com/office/drawing/2014/main" id="{3C2ADEDC-DCA0-4C46-B459-DEACA477675A}"/>
              </a:ext>
            </a:extLst>
          </p:cNvPr>
          <p:cNvGrpSpPr/>
          <p:nvPr/>
        </p:nvGrpSpPr>
        <p:grpSpPr>
          <a:xfrm>
            <a:off x="2879019" y="6357184"/>
            <a:ext cx="6327512" cy="372030"/>
            <a:chOff x="597505" y="5876565"/>
            <a:chExt cx="3969800" cy="295468"/>
          </a:xfrm>
        </p:grpSpPr>
        <p:sp>
          <p:nvSpPr>
            <p:cNvPr id="64" name="文本框 93">
              <a:extLst>
                <a:ext uri="{FF2B5EF4-FFF2-40B4-BE49-F238E27FC236}">
                  <a16:creationId xmlns="" xmlns:a16="http://schemas.microsoft.com/office/drawing/2014/main" id="{8B8A7925-A973-4C63-A3C3-A40D3965390C}"/>
                </a:ext>
              </a:extLst>
            </p:cNvPr>
            <p:cNvSpPr txBox="1"/>
            <p:nvPr/>
          </p:nvSpPr>
          <p:spPr>
            <a:xfrm>
              <a:off x="1742450" y="5878708"/>
              <a:ext cx="2824855" cy="293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pc="3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长板</a:t>
              </a:r>
              <a:r>
                <a:rPr lang="zh-CN" altLang="en-US" sz="1500" spc="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足够长，延伸覆盖</a:t>
              </a:r>
              <a:r>
                <a:rPr lang="zh-CN" altLang="en-US" spc="3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更大的市场</a:t>
              </a:r>
            </a:p>
          </p:txBody>
        </p:sp>
        <p:sp>
          <p:nvSpPr>
            <p:cNvPr id="65" name="文本框 94">
              <a:extLst>
                <a:ext uri="{FF2B5EF4-FFF2-40B4-BE49-F238E27FC236}">
                  <a16:creationId xmlns="" xmlns:a16="http://schemas.microsoft.com/office/drawing/2014/main" id="{AD2204DA-E921-44F0-87F0-174BA0D211CF}"/>
                </a:ext>
              </a:extLst>
            </p:cNvPr>
            <p:cNvSpPr txBox="1"/>
            <p:nvPr/>
          </p:nvSpPr>
          <p:spPr>
            <a:xfrm>
              <a:off x="597505" y="5876565"/>
              <a:ext cx="1467050" cy="293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pc="3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降低支点</a:t>
              </a:r>
              <a:r>
                <a:rPr lang="en-US" altLang="zh-CN" spc="3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(</a:t>
              </a:r>
              <a:r>
                <a:rPr lang="zh-CN" altLang="en-US" spc="3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门槛</a:t>
              </a:r>
              <a:r>
                <a:rPr lang="en-US" altLang="zh-CN" spc="3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)</a:t>
              </a:r>
              <a:r>
                <a:rPr lang="zh-CN" altLang="en-US" sz="1500" spc="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让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455499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9">
            <a:extLst>
              <a:ext uri="{FF2B5EF4-FFF2-40B4-BE49-F238E27FC236}">
                <a16:creationId xmlns:a16="http://schemas.microsoft.com/office/drawing/2014/main" xmlns="" id="{9A582974-1F23-4A7F-A4BC-176EC922A14D}"/>
              </a:ext>
            </a:extLst>
          </p:cNvPr>
          <p:cNvSpPr/>
          <p:nvPr/>
        </p:nvSpPr>
        <p:spPr>
          <a:xfrm>
            <a:off x="1476433" y="1495450"/>
            <a:ext cx="9372599" cy="2270680"/>
          </a:xfrm>
          <a:prstGeom prst="rect">
            <a:avLst/>
          </a:prstGeom>
          <a:noFill/>
          <a:ln w="38100" cap="rnd">
            <a:solidFill>
              <a:schemeClr val="tx1"/>
            </a:solidFill>
            <a:prstDash val="solid"/>
            <a:rou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44"/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xmlns="" id="{352C25D2-2615-4A32-90AF-277A2FE0CAA1}"/>
              </a:ext>
            </a:extLst>
          </p:cNvPr>
          <p:cNvSpPr txBox="1"/>
          <p:nvPr/>
        </p:nvSpPr>
        <p:spPr>
          <a:xfrm>
            <a:off x="3700509" y="1999673"/>
            <a:ext cx="492444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300" spc="266" dirty="0" smtClean="0">
                <a:solidFill>
                  <a:srgbClr val="B4296A"/>
                </a:solidFill>
                <a:latin typeface="STHupo" charset="-122"/>
                <a:ea typeface="STHupo" charset="-122"/>
                <a:cs typeface="STHupo" charset="-122"/>
              </a:rPr>
              <a:t>What</a:t>
            </a:r>
            <a:r>
              <a:rPr lang="en-US" altLang="zh-CN" sz="3300" spc="266" dirty="0" smtClean="0">
                <a:solidFill>
                  <a:srgbClr val="B4296A"/>
                </a:solidFill>
                <a:latin typeface="STHupo" charset="-122"/>
                <a:ea typeface="STHupo" charset="-122"/>
                <a:cs typeface="STHupo" charset="-122"/>
              </a:rPr>
              <a:t>’New</a:t>
            </a:r>
            <a:r>
              <a:rPr lang="zh-CN" altLang="en-US" sz="3300" spc="266" dirty="0" smtClean="0">
                <a:solidFill>
                  <a:srgbClr val="B4296A"/>
                </a:solidFill>
                <a:latin typeface="STHupo" charset="-122"/>
                <a:ea typeface="STHupo" charset="-122"/>
                <a:cs typeface="STHupo" charset="-122"/>
              </a:rPr>
              <a:t>?</a:t>
            </a:r>
            <a:endParaRPr lang="zh-CN" altLang="en-US" sz="3300" spc="266" dirty="0">
              <a:solidFill>
                <a:srgbClr val="B4296A"/>
              </a:solidFill>
              <a:latin typeface="STHupo" charset="-122"/>
              <a:ea typeface="STHupo" charset="-122"/>
              <a:cs typeface="STHupo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xmlns="" id="{A50E97FA-FD06-4013-B9A3-E1425CE320B6}"/>
              </a:ext>
            </a:extLst>
          </p:cNvPr>
          <p:cNvSpPr/>
          <p:nvPr/>
        </p:nvSpPr>
        <p:spPr>
          <a:xfrm>
            <a:off x="2544938" y="2767485"/>
            <a:ext cx="723558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400" spc="266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The core technology development and applications</a:t>
            </a:r>
            <a:endParaRPr lang="zh-CN" altLang="en-US" sz="2400" dirty="0">
              <a:solidFill>
                <a:schemeClr val="tx1">
                  <a:lumMod val="50000"/>
                  <a:lumOff val="50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7" name="Rectangle 57">
            <a:extLst>
              <a:ext uri="{FF2B5EF4-FFF2-40B4-BE49-F238E27FC236}">
                <a16:creationId xmlns="" xmlns:a16="http://schemas.microsoft.com/office/drawing/2014/main" id="{A2971D4B-9271-49A7-B2DB-99EB28DFE538}"/>
              </a:ext>
            </a:extLst>
          </p:cNvPr>
          <p:cNvSpPr/>
          <p:nvPr/>
        </p:nvSpPr>
        <p:spPr>
          <a:xfrm>
            <a:off x="3325325" y="4163312"/>
            <a:ext cx="5674817" cy="6863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1680" spc="266" dirty="0">
                <a:latin typeface="微软雅黑 Light" panose="020B0502040204020203" pitchFamily="34" charset="-122"/>
              </a:rPr>
              <a:t>云计算时代 细分领域科技突破</a:t>
            </a:r>
            <a:endParaRPr lang="en-US" altLang="zh-CN" sz="1680" spc="266" dirty="0">
              <a:latin typeface="微软雅黑 Light" panose="020B0502040204020203" pitchFamily="34" charset="-122"/>
            </a:endParaRPr>
          </a:p>
          <a:p>
            <a:pPr algn="ctr">
              <a:spcBef>
                <a:spcPts val="600"/>
              </a:spcBef>
            </a:pPr>
            <a:r>
              <a:rPr lang="zh-CN" altLang="en-US" sz="1680" spc="266" dirty="0">
                <a:latin typeface="微软雅黑 Light" panose="020B0502040204020203" pitchFamily="34" charset="-122"/>
              </a:rPr>
              <a:t>大科技革新、小技术创新</a:t>
            </a:r>
            <a:endParaRPr lang="en-US" altLang="zh-CN" sz="1680" spc="266" dirty="0">
              <a:latin typeface="微软雅黑 Light" panose="020B0502040204020203" pitchFamily="34" charset="-122"/>
            </a:endParaRPr>
          </a:p>
        </p:txBody>
      </p:sp>
      <p:sp>
        <p:nvSpPr>
          <p:cNvPr id="8" name="Rectangle 57">
            <a:extLst>
              <a:ext uri="{FF2B5EF4-FFF2-40B4-BE49-F238E27FC236}">
                <a16:creationId xmlns="" xmlns:a16="http://schemas.microsoft.com/office/drawing/2014/main" id="{04F022CA-C8BA-4C18-9ECA-B331C6808724}"/>
              </a:ext>
            </a:extLst>
          </p:cNvPr>
          <p:cNvSpPr/>
          <p:nvPr/>
        </p:nvSpPr>
        <p:spPr>
          <a:xfrm>
            <a:off x="3325325" y="4953285"/>
            <a:ext cx="5674817" cy="6863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1680" spc="266" dirty="0">
                <a:latin typeface="微软雅黑 Light" panose="020B0502040204020203" pitchFamily="34" charset="-122"/>
              </a:rPr>
              <a:t>技术创新是拿来</a:t>
            </a:r>
            <a:r>
              <a:rPr lang="zh-CN" altLang="en-US" sz="1680" b="1" spc="266" dirty="0">
                <a:solidFill>
                  <a:srgbClr val="DB1284"/>
                </a:solidFill>
                <a:latin typeface="微软雅黑 Light" panose="020B0502040204020203" pitchFamily="34" charset="-122"/>
              </a:rPr>
              <a:t>用</a:t>
            </a:r>
            <a:r>
              <a:rPr lang="zh-CN" altLang="en-US" sz="1680" spc="266" dirty="0">
                <a:latin typeface="微软雅黑 Light" panose="020B0502040204020203" pitchFamily="34" charset="-122"/>
              </a:rPr>
              <a:t>而不是看</a:t>
            </a:r>
            <a:endParaRPr lang="en-US" altLang="zh-CN" sz="1680" spc="266" dirty="0">
              <a:latin typeface="微软雅黑 Light" panose="020B0502040204020203" pitchFamily="34" charset="-122"/>
            </a:endParaRPr>
          </a:p>
          <a:p>
            <a:pPr algn="ctr">
              <a:spcBef>
                <a:spcPts val="600"/>
              </a:spcBef>
            </a:pPr>
            <a:r>
              <a:rPr lang="zh-CN" altLang="en-US" sz="1680" spc="266" dirty="0">
                <a:latin typeface="微软雅黑 Light" panose="020B0502040204020203" pitchFamily="34" charset="-122"/>
              </a:rPr>
              <a:t>契合需求，创新才有</a:t>
            </a:r>
            <a:r>
              <a:rPr lang="zh-CN" altLang="en-US" sz="1680" b="1" spc="266" dirty="0">
                <a:solidFill>
                  <a:srgbClr val="DB1284"/>
                </a:solidFill>
                <a:latin typeface="微软雅黑 Light" panose="020B0502040204020203" pitchFamily="34" charset="-122"/>
              </a:rPr>
              <a:t>价值</a:t>
            </a:r>
            <a:endParaRPr lang="ko-KR" altLang="en-US" sz="1680" b="1" spc="266" dirty="0">
              <a:solidFill>
                <a:srgbClr val="DB1284"/>
              </a:solidFill>
              <a:latin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170706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xmlns="" id="{15C4029C-1DDC-488E-92EF-3A77EC0A42CB}"/>
              </a:ext>
            </a:extLst>
          </p:cNvPr>
          <p:cNvGrpSpPr/>
          <p:nvPr/>
        </p:nvGrpSpPr>
        <p:grpSpPr>
          <a:xfrm>
            <a:off x="2106481" y="1388359"/>
            <a:ext cx="1080000" cy="1127660"/>
            <a:chOff x="2241205" y="5551111"/>
            <a:chExt cx="1080000" cy="112766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xmlns="" id="{08FB2EA5-2C72-4859-BD93-8D53EBD3210D}"/>
                </a:ext>
              </a:extLst>
            </p:cNvPr>
            <p:cNvGrpSpPr/>
            <p:nvPr/>
          </p:nvGrpSpPr>
          <p:grpSpPr>
            <a:xfrm>
              <a:off x="2444750" y="5621962"/>
              <a:ext cx="648104" cy="689073"/>
              <a:chOff x="942065" y="4784257"/>
              <a:chExt cx="589292" cy="626543"/>
            </a:xfrm>
          </p:grpSpPr>
          <p:sp>
            <p:nvSpPr>
              <p:cNvPr id="7" name="Freeform 201">
                <a:extLst>
                  <a:ext uri="{FF2B5EF4-FFF2-40B4-BE49-F238E27FC236}">
                    <a16:creationId xmlns:a16="http://schemas.microsoft.com/office/drawing/2014/main" xmlns="" id="{9E9D5351-7FD5-4E5A-8876-3A6B2460D8F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42065" y="4784257"/>
                <a:ext cx="589292" cy="626543"/>
              </a:xfrm>
              <a:custGeom>
                <a:avLst/>
                <a:gdLst>
                  <a:gd name="T0" fmla="*/ 1496 w 1504"/>
                  <a:gd name="T1" fmla="*/ 259 h 1504"/>
                  <a:gd name="T2" fmla="*/ 1476 w 1504"/>
                  <a:gd name="T3" fmla="*/ 253 h 1504"/>
                  <a:gd name="T4" fmla="*/ 1352 w 1504"/>
                  <a:gd name="T5" fmla="*/ 263 h 1504"/>
                  <a:gd name="T6" fmla="*/ 769 w 1504"/>
                  <a:gd name="T7" fmla="*/ 8 h 1504"/>
                  <a:gd name="T8" fmla="*/ 752 w 1504"/>
                  <a:gd name="T9" fmla="*/ 0 h 1504"/>
                  <a:gd name="T10" fmla="*/ 735 w 1504"/>
                  <a:gd name="T11" fmla="*/ 8 h 1504"/>
                  <a:gd name="T12" fmla="*/ 152 w 1504"/>
                  <a:gd name="T13" fmla="*/ 263 h 1504"/>
                  <a:gd name="T14" fmla="*/ 28 w 1504"/>
                  <a:gd name="T15" fmla="*/ 253 h 1504"/>
                  <a:gd name="T16" fmla="*/ 8 w 1504"/>
                  <a:gd name="T17" fmla="*/ 259 h 1504"/>
                  <a:gd name="T18" fmla="*/ 0 w 1504"/>
                  <a:gd name="T19" fmla="*/ 278 h 1504"/>
                  <a:gd name="T20" fmla="*/ 132 w 1504"/>
                  <a:gd name="T21" fmla="*/ 895 h 1504"/>
                  <a:gd name="T22" fmla="*/ 386 w 1504"/>
                  <a:gd name="T23" fmla="*/ 1270 h 1504"/>
                  <a:gd name="T24" fmla="*/ 745 w 1504"/>
                  <a:gd name="T25" fmla="*/ 1503 h 1504"/>
                  <a:gd name="T26" fmla="*/ 752 w 1504"/>
                  <a:gd name="T27" fmla="*/ 1504 h 1504"/>
                  <a:gd name="T28" fmla="*/ 759 w 1504"/>
                  <a:gd name="T29" fmla="*/ 1503 h 1504"/>
                  <a:gd name="T30" fmla="*/ 1118 w 1504"/>
                  <a:gd name="T31" fmla="*/ 1270 h 1504"/>
                  <a:gd name="T32" fmla="*/ 1372 w 1504"/>
                  <a:gd name="T33" fmla="*/ 895 h 1504"/>
                  <a:gd name="T34" fmla="*/ 1504 w 1504"/>
                  <a:gd name="T35" fmla="*/ 278 h 1504"/>
                  <a:gd name="T36" fmla="*/ 1496 w 1504"/>
                  <a:gd name="T37" fmla="*/ 259 h 1504"/>
                  <a:gd name="T38" fmla="*/ 1086 w 1504"/>
                  <a:gd name="T39" fmla="*/ 1234 h 1504"/>
                  <a:gd name="T40" fmla="*/ 752 w 1504"/>
                  <a:gd name="T41" fmla="*/ 1455 h 1504"/>
                  <a:gd name="T42" fmla="*/ 420 w 1504"/>
                  <a:gd name="T43" fmla="*/ 1236 h 1504"/>
                  <a:gd name="T44" fmla="*/ 49 w 1504"/>
                  <a:gd name="T45" fmla="*/ 305 h 1504"/>
                  <a:gd name="T46" fmla="*/ 152 w 1504"/>
                  <a:gd name="T47" fmla="*/ 311 h 1504"/>
                  <a:gd name="T48" fmla="*/ 488 w 1504"/>
                  <a:gd name="T49" fmla="*/ 239 h 1504"/>
                  <a:gd name="T50" fmla="*/ 752 w 1504"/>
                  <a:gd name="T51" fmla="*/ 59 h 1504"/>
                  <a:gd name="T52" fmla="*/ 1016 w 1504"/>
                  <a:gd name="T53" fmla="*/ 239 h 1504"/>
                  <a:gd name="T54" fmla="*/ 1352 w 1504"/>
                  <a:gd name="T55" fmla="*/ 311 h 1504"/>
                  <a:gd name="T56" fmla="*/ 1455 w 1504"/>
                  <a:gd name="T57" fmla="*/ 305 h 1504"/>
                  <a:gd name="T58" fmla="*/ 1086 w 1504"/>
                  <a:gd name="T59" fmla="*/ 1234 h 1504"/>
                  <a:gd name="T60" fmla="*/ 1086 w 1504"/>
                  <a:gd name="T61" fmla="*/ 1234 h 1504"/>
                  <a:gd name="T62" fmla="*/ 1086 w 1504"/>
                  <a:gd name="T63" fmla="*/ 1234 h 15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504" h="1504">
                    <a:moveTo>
                      <a:pt x="1496" y="259"/>
                    </a:moveTo>
                    <a:cubicBezTo>
                      <a:pt x="1490" y="254"/>
                      <a:pt x="1483" y="252"/>
                      <a:pt x="1476" y="253"/>
                    </a:cubicBezTo>
                    <a:cubicBezTo>
                      <a:pt x="1435" y="260"/>
                      <a:pt x="1393" y="263"/>
                      <a:pt x="1352" y="263"/>
                    </a:cubicBezTo>
                    <a:cubicBezTo>
                      <a:pt x="1135" y="263"/>
                      <a:pt x="928" y="173"/>
                      <a:pt x="769" y="8"/>
                    </a:cubicBezTo>
                    <a:cubicBezTo>
                      <a:pt x="765" y="3"/>
                      <a:pt x="759" y="0"/>
                      <a:pt x="752" y="0"/>
                    </a:cubicBezTo>
                    <a:cubicBezTo>
                      <a:pt x="745" y="0"/>
                      <a:pt x="739" y="3"/>
                      <a:pt x="735" y="8"/>
                    </a:cubicBezTo>
                    <a:cubicBezTo>
                      <a:pt x="576" y="173"/>
                      <a:pt x="369" y="263"/>
                      <a:pt x="152" y="263"/>
                    </a:cubicBezTo>
                    <a:cubicBezTo>
                      <a:pt x="111" y="263"/>
                      <a:pt x="69" y="260"/>
                      <a:pt x="28" y="253"/>
                    </a:cubicBezTo>
                    <a:cubicBezTo>
                      <a:pt x="21" y="252"/>
                      <a:pt x="14" y="254"/>
                      <a:pt x="8" y="259"/>
                    </a:cubicBezTo>
                    <a:cubicBezTo>
                      <a:pt x="3" y="264"/>
                      <a:pt x="0" y="271"/>
                      <a:pt x="0" y="278"/>
                    </a:cubicBezTo>
                    <a:cubicBezTo>
                      <a:pt x="9" y="508"/>
                      <a:pt x="54" y="716"/>
                      <a:pt x="132" y="895"/>
                    </a:cubicBezTo>
                    <a:cubicBezTo>
                      <a:pt x="196" y="1039"/>
                      <a:pt x="281" y="1165"/>
                      <a:pt x="386" y="1270"/>
                    </a:cubicBezTo>
                    <a:cubicBezTo>
                      <a:pt x="565" y="1448"/>
                      <a:pt x="738" y="1501"/>
                      <a:pt x="745" y="1503"/>
                    </a:cubicBezTo>
                    <a:cubicBezTo>
                      <a:pt x="747" y="1504"/>
                      <a:pt x="750" y="1504"/>
                      <a:pt x="752" y="1504"/>
                    </a:cubicBezTo>
                    <a:cubicBezTo>
                      <a:pt x="754" y="1504"/>
                      <a:pt x="757" y="1504"/>
                      <a:pt x="759" y="1503"/>
                    </a:cubicBezTo>
                    <a:cubicBezTo>
                      <a:pt x="766" y="1501"/>
                      <a:pt x="939" y="1448"/>
                      <a:pt x="1118" y="1270"/>
                    </a:cubicBezTo>
                    <a:cubicBezTo>
                      <a:pt x="1223" y="1165"/>
                      <a:pt x="1308" y="1039"/>
                      <a:pt x="1372" y="895"/>
                    </a:cubicBezTo>
                    <a:cubicBezTo>
                      <a:pt x="1450" y="716"/>
                      <a:pt x="1495" y="508"/>
                      <a:pt x="1504" y="278"/>
                    </a:cubicBezTo>
                    <a:cubicBezTo>
                      <a:pt x="1504" y="271"/>
                      <a:pt x="1501" y="264"/>
                      <a:pt x="1496" y="259"/>
                    </a:cubicBezTo>
                    <a:close/>
                    <a:moveTo>
                      <a:pt x="1086" y="1234"/>
                    </a:moveTo>
                    <a:cubicBezTo>
                      <a:pt x="935" y="1385"/>
                      <a:pt x="785" y="1443"/>
                      <a:pt x="752" y="1455"/>
                    </a:cubicBezTo>
                    <a:cubicBezTo>
                      <a:pt x="719" y="1444"/>
                      <a:pt x="571" y="1386"/>
                      <a:pt x="420" y="1236"/>
                    </a:cubicBezTo>
                    <a:cubicBezTo>
                      <a:pt x="264" y="1081"/>
                      <a:pt x="75" y="795"/>
                      <a:pt x="49" y="305"/>
                    </a:cubicBezTo>
                    <a:cubicBezTo>
                      <a:pt x="84" y="309"/>
                      <a:pt x="118" y="311"/>
                      <a:pt x="152" y="311"/>
                    </a:cubicBezTo>
                    <a:cubicBezTo>
                      <a:pt x="268" y="311"/>
                      <a:pt x="381" y="287"/>
                      <a:pt x="488" y="239"/>
                    </a:cubicBezTo>
                    <a:cubicBezTo>
                      <a:pt x="586" y="196"/>
                      <a:pt x="674" y="135"/>
                      <a:pt x="752" y="59"/>
                    </a:cubicBezTo>
                    <a:cubicBezTo>
                      <a:pt x="830" y="135"/>
                      <a:pt x="918" y="196"/>
                      <a:pt x="1016" y="239"/>
                    </a:cubicBezTo>
                    <a:cubicBezTo>
                      <a:pt x="1124" y="287"/>
                      <a:pt x="1236" y="311"/>
                      <a:pt x="1352" y="311"/>
                    </a:cubicBezTo>
                    <a:cubicBezTo>
                      <a:pt x="1386" y="311"/>
                      <a:pt x="1420" y="309"/>
                      <a:pt x="1455" y="305"/>
                    </a:cubicBezTo>
                    <a:cubicBezTo>
                      <a:pt x="1429" y="793"/>
                      <a:pt x="1241" y="1079"/>
                      <a:pt x="1086" y="1234"/>
                    </a:cubicBezTo>
                    <a:close/>
                    <a:moveTo>
                      <a:pt x="1086" y="1234"/>
                    </a:moveTo>
                    <a:cubicBezTo>
                      <a:pt x="1086" y="1234"/>
                      <a:pt x="1086" y="1234"/>
                      <a:pt x="1086" y="1234"/>
                    </a:cubicBezTo>
                  </a:path>
                </a:pathLst>
              </a:custGeom>
              <a:solidFill>
                <a:srgbClr val="EF56A0"/>
              </a:solidFill>
              <a:ln w="12700">
                <a:solidFill>
                  <a:srgbClr val="EF56A0"/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xmlns="" id="{1FA5F9A1-10FB-4DCD-959D-921C9A146459}"/>
                  </a:ext>
                </a:extLst>
              </p:cNvPr>
              <p:cNvSpPr/>
              <p:nvPr/>
            </p:nvSpPr>
            <p:spPr>
              <a:xfrm>
                <a:off x="1002868" y="4948229"/>
                <a:ext cx="216000" cy="144000"/>
              </a:xfrm>
              <a:prstGeom prst="rect">
                <a:avLst/>
              </a:prstGeom>
              <a:solidFill>
                <a:srgbClr val="EF56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8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Syst.</a:t>
                </a:r>
                <a:endParaRPr lang="zh-CN" altLang="en-US" sz="8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xmlns="" id="{9F22AD67-B3A3-4668-A833-E4522022BACD}"/>
                  </a:ext>
                </a:extLst>
              </p:cNvPr>
              <p:cNvSpPr/>
              <p:nvPr/>
            </p:nvSpPr>
            <p:spPr>
              <a:xfrm>
                <a:off x="1248137" y="4941699"/>
                <a:ext cx="216000" cy="144000"/>
              </a:xfrm>
              <a:prstGeom prst="rect">
                <a:avLst/>
              </a:prstGeom>
              <a:solidFill>
                <a:srgbClr val="EF56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8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App.</a:t>
                </a:r>
                <a:endParaRPr lang="zh-CN" altLang="en-US" sz="8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xmlns="" id="{DCCE78C3-FF4E-4770-A2E0-3F70FBAE995B}"/>
                  </a:ext>
                </a:extLst>
              </p:cNvPr>
              <p:cNvSpPr/>
              <p:nvPr/>
            </p:nvSpPr>
            <p:spPr>
              <a:xfrm>
                <a:off x="1111009" y="5126512"/>
                <a:ext cx="252000" cy="144000"/>
              </a:xfrm>
              <a:prstGeom prst="rect">
                <a:avLst/>
              </a:prstGeom>
              <a:solidFill>
                <a:srgbClr val="EF56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8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D</a:t>
                </a:r>
                <a:r>
                  <a:rPr lang="zh-CN" altLang="en-US" sz="8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ata</a:t>
                </a:r>
                <a:endParaRPr lang="zh-CN" altLang="en-US" sz="8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5" name="矩形 4">
              <a:extLst>
                <a:ext uri="{FF2B5EF4-FFF2-40B4-BE49-F238E27FC236}">
                  <a16:creationId xmlns:a16="http://schemas.microsoft.com/office/drawing/2014/main" xmlns="" id="{9643E52B-B3B1-460A-A5AB-D3D773E69224}"/>
                </a:ext>
              </a:extLst>
            </p:cNvPr>
            <p:cNvSpPr/>
            <p:nvPr/>
          </p:nvSpPr>
          <p:spPr>
            <a:xfrm>
              <a:off x="2249006" y="5551111"/>
              <a:ext cx="1065600" cy="976076"/>
            </a:xfrm>
            <a:prstGeom prst="rect">
              <a:avLst/>
            </a:prstGeom>
            <a:noFill/>
            <a:ln>
              <a:solidFill>
                <a:srgbClr val="EF56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xmlns="" id="{FA4D4350-AE2D-40E4-840B-B20782317B9C}"/>
                </a:ext>
              </a:extLst>
            </p:cNvPr>
            <p:cNvSpPr/>
            <p:nvPr/>
          </p:nvSpPr>
          <p:spPr>
            <a:xfrm>
              <a:off x="2241205" y="6426771"/>
              <a:ext cx="1080000" cy="252000"/>
            </a:xfrm>
            <a:prstGeom prst="rect">
              <a:avLst/>
            </a:prstGeom>
            <a:solidFill>
              <a:srgbClr val="EF56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zh-CN" altLang="en-US" sz="800" b="1" spc="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Block-level protection</a:t>
              </a:r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xmlns="" id="{4EEB3F37-D947-4F89-8979-E1CB882A4EED}"/>
              </a:ext>
            </a:extLst>
          </p:cNvPr>
          <p:cNvGrpSpPr/>
          <p:nvPr/>
        </p:nvGrpSpPr>
        <p:grpSpPr>
          <a:xfrm>
            <a:off x="6932698" y="1388359"/>
            <a:ext cx="1076581" cy="1127660"/>
            <a:chOff x="8522968" y="5528992"/>
            <a:chExt cx="1076581" cy="1127660"/>
          </a:xfrm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xmlns="" id="{C1EE77F7-C3AC-4258-84FB-689609703835}"/>
                </a:ext>
              </a:extLst>
            </p:cNvPr>
            <p:cNvSpPr/>
            <p:nvPr/>
          </p:nvSpPr>
          <p:spPr>
            <a:xfrm>
              <a:off x="8530349" y="5528992"/>
              <a:ext cx="1069200" cy="976076"/>
            </a:xfrm>
            <a:prstGeom prst="rect">
              <a:avLst/>
            </a:prstGeom>
            <a:noFill/>
            <a:ln>
              <a:solidFill>
                <a:srgbClr val="EF56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xmlns="" id="{EDF7F198-76A1-4234-BD68-C557B9017AF8}"/>
                </a:ext>
              </a:extLst>
            </p:cNvPr>
            <p:cNvSpPr/>
            <p:nvPr/>
          </p:nvSpPr>
          <p:spPr>
            <a:xfrm>
              <a:off x="8522968" y="6404652"/>
              <a:ext cx="1076581" cy="252000"/>
            </a:xfrm>
            <a:prstGeom prst="rect">
              <a:avLst/>
            </a:prstGeom>
            <a:solidFill>
              <a:srgbClr val="EF56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zh-CN" altLang="en-US" sz="800" b="1" spc="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Decoupling </a:t>
              </a:r>
              <a:r>
                <a:rPr lang="en-US" altLang="zh-CN" sz="800" b="1" spc="1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S</a:t>
              </a:r>
              <a:r>
                <a:rPr lang="zh-CN" altLang="en-US" sz="800" b="1" spc="1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torage</a:t>
              </a:r>
              <a:endParaRPr lang="zh-CN" altLang="en-US" sz="800" b="1" spc="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xmlns="" id="{43840A23-F971-4383-877F-511E7C83E318}"/>
                </a:ext>
              </a:extLst>
            </p:cNvPr>
            <p:cNvGrpSpPr/>
            <p:nvPr/>
          </p:nvGrpSpPr>
          <p:grpSpPr>
            <a:xfrm>
              <a:off x="8756193" y="5693017"/>
              <a:ext cx="629227" cy="583555"/>
              <a:chOff x="9419631" y="4616491"/>
              <a:chExt cx="1816090" cy="1684269"/>
            </a:xfrm>
          </p:grpSpPr>
          <p:grpSp>
            <p:nvGrpSpPr>
              <p:cNvPr id="15" name="组合 14">
                <a:extLst>
                  <a:ext uri="{FF2B5EF4-FFF2-40B4-BE49-F238E27FC236}">
                    <a16:creationId xmlns:a16="http://schemas.microsoft.com/office/drawing/2014/main" xmlns="" id="{F75DD56B-7AE4-400E-81F6-CEEB531A0E97}"/>
                  </a:ext>
                </a:extLst>
              </p:cNvPr>
              <p:cNvGrpSpPr/>
              <p:nvPr/>
            </p:nvGrpSpPr>
            <p:grpSpPr>
              <a:xfrm>
                <a:off x="9419631" y="4616491"/>
                <a:ext cx="1816090" cy="1684269"/>
                <a:chOff x="10166661" y="4995001"/>
                <a:chExt cx="1549044" cy="1436607"/>
              </a:xfrm>
            </p:grpSpPr>
            <p:sp>
              <p:nvSpPr>
                <p:cNvPr id="17" name="Freeform 69">
                  <a:extLst>
                    <a:ext uri="{FF2B5EF4-FFF2-40B4-BE49-F238E27FC236}">
                      <a16:creationId xmlns:a16="http://schemas.microsoft.com/office/drawing/2014/main" xmlns="" id="{5DAEE638-D692-4F52-9296-880698B20831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0166661" y="4995001"/>
                  <a:ext cx="1549044" cy="1436607"/>
                </a:xfrm>
                <a:custGeom>
                  <a:avLst/>
                  <a:gdLst>
                    <a:gd name="T0" fmla="*/ 1214 w 1337"/>
                    <a:gd name="T1" fmla="*/ 538 h 1275"/>
                    <a:gd name="T2" fmla="*/ 884 w 1337"/>
                    <a:gd name="T3" fmla="*/ 853 h 1275"/>
                    <a:gd name="T4" fmla="*/ 569 w 1337"/>
                    <a:gd name="T5" fmla="*/ 1183 h 1275"/>
                    <a:gd name="T6" fmla="*/ 123 w 1337"/>
                    <a:gd name="T7" fmla="*/ 1183 h 1275"/>
                    <a:gd name="T8" fmla="*/ 388 w 1337"/>
                    <a:gd name="T9" fmla="*/ 472 h 1275"/>
                    <a:gd name="T10" fmla="*/ 503 w 1337"/>
                    <a:gd name="T11" fmla="*/ 357 h 1275"/>
                    <a:gd name="T12" fmla="*/ 991 w 1337"/>
                    <a:gd name="T13" fmla="*/ 0 h 1275"/>
                    <a:gd name="T14" fmla="*/ 1214 w 1337"/>
                    <a:gd name="T15" fmla="*/ 92 h 1275"/>
                    <a:gd name="T16" fmla="*/ 1180 w 1337"/>
                    <a:gd name="T17" fmla="*/ 126 h 1275"/>
                    <a:gd name="T18" fmla="*/ 991 w 1337"/>
                    <a:gd name="T19" fmla="*/ 48 h 1275"/>
                    <a:gd name="T20" fmla="*/ 540 w 1337"/>
                    <a:gd name="T21" fmla="*/ 388 h 1275"/>
                    <a:gd name="T22" fmla="*/ 881 w 1337"/>
                    <a:gd name="T23" fmla="*/ 205 h 1275"/>
                    <a:gd name="T24" fmla="*/ 991 w 1337"/>
                    <a:gd name="T25" fmla="*/ 160 h 1275"/>
                    <a:gd name="T26" fmla="*/ 1146 w 1337"/>
                    <a:gd name="T27" fmla="*/ 315 h 1275"/>
                    <a:gd name="T28" fmla="*/ 836 w 1337"/>
                    <a:gd name="T29" fmla="*/ 689 h 1275"/>
                    <a:gd name="T30" fmla="*/ 726 w 1337"/>
                    <a:gd name="T31" fmla="*/ 735 h 1275"/>
                    <a:gd name="T32" fmla="*/ 572 w 1337"/>
                    <a:gd name="T33" fmla="*/ 595 h 1275"/>
                    <a:gd name="T34" fmla="*/ 477 w 1337"/>
                    <a:gd name="T35" fmla="*/ 677 h 1275"/>
                    <a:gd name="T36" fmla="*/ 643 w 1337"/>
                    <a:gd name="T37" fmla="*/ 833 h 1275"/>
                    <a:gd name="T38" fmla="*/ 915 w 1337"/>
                    <a:gd name="T39" fmla="*/ 769 h 1275"/>
                    <a:gd name="T40" fmla="*/ 1098 w 1337"/>
                    <a:gd name="T41" fmla="*/ 315 h 1275"/>
                    <a:gd name="T42" fmla="*/ 991 w 1337"/>
                    <a:gd name="T43" fmla="*/ 208 h 1275"/>
                    <a:gd name="T44" fmla="*/ 915 w 1337"/>
                    <a:gd name="T45" fmla="*/ 239 h 1275"/>
                    <a:gd name="T46" fmla="*/ 834 w 1337"/>
                    <a:gd name="T47" fmla="*/ 472 h 1275"/>
                    <a:gd name="T48" fmla="*/ 1067 w 1337"/>
                    <a:gd name="T49" fmla="*/ 391 h 1275"/>
                    <a:gd name="T50" fmla="*/ 802 w 1337"/>
                    <a:gd name="T51" fmla="*/ 655 h 1275"/>
                    <a:gd name="T52" fmla="*/ 800 w 1337"/>
                    <a:gd name="T53" fmla="*/ 506 h 1275"/>
                    <a:gd name="T54" fmla="*/ 482 w 1337"/>
                    <a:gd name="T55" fmla="*/ 461 h 1275"/>
                    <a:gd name="T56" fmla="*/ 157 w 1337"/>
                    <a:gd name="T57" fmla="*/ 771 h 1275"/>
                    <a:gd name="T58" fmla="*/ 535 w 1337"/>
                    <a:gd name="T59" fmla="*/ 1149 h 1275"/>
                    <a:gd name="T60" fmla="*/ 726 w 1337"/>
                    <a:gd name="T61" fmla="*/ 895 h 1275"/>
                    <a:gd name="T62" fmla="*/ 456 w 1337"/>
                    <a:gd name="T63" fmla="*/ 1070 h 1275"/>
                    <a:gd name="T64" fmla="*/ 346 w 1337"/>
                    <a:gd name="T65" fmla="*/ 1115 h 1275"/>
                    <a:gd name="T66" fmla="*/ 236 w 1337"/>
                    <a:gd name="T67" fmla="*/ 850 h 1275"/>
                    <a:gd name="T68" fmla="*/ 593 w 1337"/>
                    <a:gd name="T69" fmla="*/ 541 h 1275"/>
                    <a:gd name="T70" fmla="*/ 765 w 1337"/>
                    <a:gd name="T71" fmla="*/ 679 h 1275"/>
                    <a:gd name="T72" fmla="*/ 718 w 1337"/>
                    <a:gd name="T73" fmla="*/ 686 h 1275"/>
                    <a:gd name="T74" fmla="*/ 619 w 1337"/>
                    <a:gd name="T75" fmla="*/ 588 h 1275"/>
                    <a:gd name="T76" fmla="*/ 718 w 1337"/>
                    <a:gd name="T77" fmla="*/ 686 h 1275"/>
                    <a:gd name="T78" fmla="*/ 592 w 1337"/>
                    <a:gd name="T79" fmla="*/ 865 h 1275"/>
                    <a:gd name="T80" fmla="*/ 441 w 1337"/>
                    <a:gd name="T81" fmla="*/ 713 h 1275"/>
                    <a:gd name="T82" fmla="*/ 270 w 1337"/>
                    <a:gd name="T83" fmla="*/ 1036 h 1275"/>
                    <a:gd name="T84" fmla="*/ 346 w 1337"/>
                    <a:gd name="T85" fmla="*/ 1067 h 1275"/>
                    <a:gd name="T86" fmla="*/ 422 w 1337"/>
                    <a:gd name="T87" fmla="*/ 1036 h 12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1337" h="1275">
                      <a:moveTo>
                        <a:pt x="1214" y="92"/>
                      </a:moveTo>
                      <a:cubicBezTo>
                        <a:pt x="1337" y="215"/>
                        <a:pt x="1337" y="415"/>
                        <a:pt x="1214" y="538"/>
                      </a:cubicBezTo>
                      <a:cubicBezTo>
                        <a:pt x="949" y="802"/>
                        <a:pt x="949" y="802"/>
                        <a:pt x="949" y="802"/>
                      </a:cubicBezTo>
                      <a:cubicBezTo>
                        <a:pt x="930" y="822"/>
                        <a:pt x="908" y="839"/>
                        <a:pt x="884" y="853"/>
                      </a:cubicBezTo>
                      <a:cubicBezTo>
                        <a:pt x="870" y="876"/>
                        <a:pt x="853" y="898"/>
                        <a:pt x="834" y="918"/>
                      </a:cubicBezTo>
                      <a:cubicBezTo>
                        <a:pt x="569" y="1183"/>
                        <a:pt x="569" y="1183"/>
                        <a:pt x="569" y="1183"/>
                      </a:cubicBezTo>
                      <a:cubicBezTo>
                        <a:pt x="508" y="1244"/>
                        <a:pt x="427" y="1275"/>
                        <a:pt x="346" y="1275"/>
                      </a:cubicBezTo>
                      <a:cubicBezTo>
                        <a:pt x="265" y="1275"/>
                        <a:pt x="185" y="1244"/>
                        <a:pt x="123" y="1183"/>
                      </a:cubicBezTo>
                      <a:cubicBezTo>
                        <a:pt x="0" y="1060"/>
                        <a:pt x="0" y="860"/>
                        <a:pt x="123" y="737"/>
                      </a:cubicBezTo>
                      <a:cubicBezTo>
                        <a:pt x="388" y="472"/>
                        <a:pt x="388" y="472"/>
                        <a:pt x="388" y="472"/>
                      </a:cubicBezTo>
                      <a:cubicBezTo>
                        <a:pt x="408" y="453"/>
                        <a:pt x="429" y="436"/>
                        <a:pt x="453" y="422"/>
                      </a:cubicBezTo>
                      <a:cubicBezTo>
                        <a:pt x="467" y="398"/>
                        <a:pt x="484" y="376"/>
                        <a:pt x="503" y="357"/>
                      </a:cubicBezTo>
                      <a:cubicBezTo>
                        <a:pt x="768" y="92"/>
                        <a:pt x="768" y="92"/>
                        <a:pt x="768" y="92"/>
                      </a:cubicBezTo>
                      <a:cubicBezTo>
                        <a:pt x="828" y="33"/>
                        <a:pt x="907" y="0"/>
                        <a:pt x="991" y="0"/>
                      </a:cubicBezTo>
                      <a:cubicBezTo>
                        <a:pt x="991" y="0"/>
                        <a:pt x="991" y="0"/>
                        <a:pt x="991" y="0"/>
                      </a:cubicBezTo>
                      <a:cubicBezTo>
                        <a:pt x="1075" y="0"/>
                        <a:pt x="1154" y="33"/>
                        <a:pt x="1214" y="92"/>
                      </a:cubicBezTo>
                      <a:close/>
                      <a:moveTo>
                        <a:pt x="1180" y="504"/>
                      </a:moveTo>
                      <a:cubicBezTo>
                        <a:pt x="1284" y="400"/>
                        <a:pt x="1284" y="230"/>
                        <a:pt x="1180" y="126"/>
                      </a:cubicBezTo>
                      <a:cubicBezTo>
                        <a:pt x="1130" y="76"/>
                        <a:pt x="1062" y="48"/>
                        <a:pt x="991" y="48"/>
                      </a:cubicBezTo>
                      <a:cubicBezTo>
                        <a:pt x="991" y="48"/>
                        <a:pt x="991" y="48"/>
                        <a:pt x="991" y="48"/>
                      </a:cubicBezTo>
                      <a:cubicBezTo>
                        <a:pt x="920" y="48"/>
                        <a:pt x="852" y="75"/>
                        <a:pt x="802" y="126"/>
                      </a:cubicBezTo>
                      <a:cubicBezTo>
                        <a:pt x="540" y="388"/>
                        <a:pt x="540" y="388"/>
                        <a:pt x="540" y="388"/>
                      </a:cubicBezTo>
                      <a:cubicBezTo>
                        <a:pt x="591" y="376"/>
                        <a:pt x="644" y="377"/>
                        <a:pt x="695" y="391"/>
                      </a:cubicBezTo>
                      <a:cubicBezTo>
                        <a:pt x="881" y="205"/>
                        <a:pt x="881" y="205"/>
                        <a:pt x="881" y="205"/>
                      </a:cubicBezTo>
                      <a:cubicBezTo>
                        <a:pt x="911" y="176"/>
                        <a:pt x="950" y="160"/>
                        <a:pt x="991" y="160"/>
                      </a:cubicBezTo>
                      <a:cubicBezTo>
                        <a:pt x="991" y="160"/>
                        <a:pt x="991" y="160"/>
                        <a:pt x="991" y="160"/>
                      </a:cubicBezTo>
                      <a:cubicBezTo>
                        <a:pt x="1033" y="160"/>
                        <a:pt x="1072" y="176"/>
                        <a:pt x="1101" y="205"/>
                      </a:cubicBezTo>
                      <a:cubicBezTo>
                        <a:pt x="1130" y="234"/>
                        <a:pt x="1146" y="273"/>
                        <a:pt x="1146" y="315"/>
                      </a:cubicBezTo>
                      <a:cubicBezTo>
                        <a:pt x="1146" y="356"/>
                        <a:pt x="1130" y="395"/>
                        <a:pt x="1101" y="425"/>
                      </a:cubicBezTo>
                      <a:cubicBezTo>
                        <a:pt x="836" y="689"/>
                        <a:pt x="836" y="689"/>
                        <a:pt x="836" y="689"/>
                      </a:cubicBezTo>
                      <a:cubicBezTo>
                        <a:pt x="811" y="714"/>
                        <a:pt x="779" y="730"/>
                        <a:pt x="744" y="734"/>
                      </a:cubicBezTo>
                      <a:cubicBezTo>
                        <a:pt x="738" y="734"/>
                        <a:pt x="732" y="735"/>
                        <a:pt x="726" y="735"/>
                      </a:cubicBezTo>
                      <a:cubicBezTo>
                        <a:pt x="685" y="735"/>
                        <a:pt x="646" y="719"/>
                        <a:pt x="617" y="689"/>
                      </a:cubicBezTo>
                      <a:cubicBezTo>
                        <a:pt x="591" y="664"/>
                        <a:pt x="575" y="630"/>
                        <a:pt x="572" y="595"/>
                      </a:cubicBezTo>
                      <a:cubicBezTo>
                        <a:pt x="558" y="600"/>
                        <a:pt x="546" y="609"/>
                        <a:pt x="535" y="619"/>
                      </a:cubicBezTo>
                      <a:cubicBezTo>
                        <a:pt x="477" y="677"/>
                        <a:pt x="477" y="677"/>
                        <a:pt x="477" y="677"/>
                      </a:cubicBezTo>
                      <a:cubicBezTo>
                        <a:pt x="491" y="711"/>
                        <a:pt x="511" y="742"/>
                        <a:pt x="537" y="769"/>
                      </a:cubicBezTo>
                      <a:cubicBezTo>
                        <a:pt x="567" y="798"/>
                        <a:pt x="603" y="820"/>
                        <a:pt x="643" y="833"/>
                      </a:cubicBezTo>
                      <a:cubicBezTo>
                        <a:pt x="713" y="856"/>
                        <a:pt x="790" y="849"/>
                        <a:pt x="855" y="814"/>
                      </a:cubicBezTo>
                      <a:cubicBezTo>
                        <a:pt x="877" y="802"/>
                        <a:pt x="897" y="787"/>
                        <a:pt x="915" y="769"/>
                      </a:cubicBezTo>
                      <a:lnTo>
                        <a:pt x="1180" y="504"/>
                      </a:lnTo>
                      <a:close/>
                      <a:moveTo>
                        <a:pt x="1098" y="315"/>
                      </a:moveTo>
                      <a:cubicBezTo>
                        <a:pt x="1098" y="286"/>
                        <a:pt x="1087" y="259"/>
                        <a:pt x="1067" y="239"/>
                      </a:cubicBezTo>
                      <a:cubicBezTo>
                        <a:pt x="1047" y="219"/>
                        <a:pt x="1020" y="208"/>
                        <a:pt x="991" y="208"/>
                      </a:cubicBezTo>
                      <a:cubicBezTo>
                        <a:pt x="991" y="208"/>
                        <a:pt x="991" y="208"/>
                        <a:pt x="991" y="208"/>
                      </a:cubicBezTo>
                      <a:cubicBezTo>
                        <a:pt x="962" y="208"/>
                        <a:pt x="935" y="219"/>
                        <a:pt x="915" y="239"/>
                      </a:cubicBezTo>
                      <a:cubicBezTo>
                        <a:pt x="745" y="410"/>
                        <a:pt x="745" y="410"/>
                        <a:pt x="745" y="410"/>
                      </a:cubicBezTo>
                      <a:cubicBezTo>
                        <a:pt x="778" y="425"/>
                        <a:pt x="808" y="446"/>
                        <a:pt x="834" y="472"/>
                      </a:cubicBezTo>
                      <a:cubicBezTo>
                        <a:pt x="860" y="498"/>
                        <a:pt x="881" y="528"/>
                        <a:pt x="896" y="561"/>
                      </a:cubicBezTo>
                      <a:cubicBezTo>
                        <a:pt x="1067" y="391"/>
                        <a:pt x="1067" y="391"/>
                        <a:pt x="1067" y="391"/>
                      </a:cubicBezTo>
                      <a:cubicBezTo>
                        <a:pt x="1087" y="370"/>
                        <a:pt x="1098" y="344"/>
                        <a:pt x="1098" y="315"/>
                      </a:cubicBezTo>
                      <a:close/>
                      <a:moveTo>
                        <a:pt x="802" y="655"/>
                      </a:moveTo>
                      <a:cubicBezTo>
                        <a:pt x="860" y="598"/>
                        <a:pt x="860" y="598"/>
                        <a:pt x="860" y="598"/>
                      </a:cubicBezTo>
                      <a:cubicBezTo>
                        <a:pt x="846" y="563"/>
                        <a:pt x="826" y="533"/>
                        <a:pt x="800" y="506"/>
                      </a:cubicBezTo>
                      <a:cubicBezTo>
                        <a:pt x="770" y="476"/>
                        <a:pt x="734" y="454"/>
                        <a:pt x="694" y="441"/>
                      </a:cubicBezTo>
                      <a:cubicBezTo>
                        <a:pt x="624" y="418"/>
                        <a:pt x="547" y="425"/>
                        <a:pt x="482" y="461"/>
                      </a:cubicBezTo>
                      <a:cubicBezTo>
                        <a:pt x="460" y="473"/>
                        <a:pt x="440" y="488"/>
                        <a:pt x="422" y="506"/>
                      </a:cubicBezTo>
                      <a:cubicBezTo>
                        <a:pt x="157" y="771"/>
                        <a:pt x="157" y="771"/>
                        <a:pt x="157" y="771"/>
                      </a:cubicBezTo>
                      <a:cubicBezTo>
                        <a:pt x="53" y="875"/>
                        <a:pt x="53" y="1045"/>
                        <a:pt x="157" y="1149"/>
                      </a:cubicBezTo>
                      <a:cubicBezTo>
                        <a:pt x="261" y="1253"/>
                        <a:pt x="431" y="1253"/>
                        <a:pt x="535" y="1149"/>
                      </a:cubicBezTo>
                      <a:cubicBezTo>
                        <a:pt x="797" y="887"/>
                        <a:pt x="797" y="887"/>
                        <a:pt x="797" y="887"/>
                      </a:cubicBezTo>
                      <a:cubicBezTo>
                        <a:pt x="774" y="892"/>
                        <a:pt x="750" y="895"/>
                        <a:pt x="726" y="895"/>
                      </a:cubicBezTo>
                      <a:cubicBezTo>
                        <a:pt x="698" y="895"/>
                        <a:pt x="670" y="891"/>
                        <a:pt x="642" y="883"/>
                      </a:cubicBezTo>
                      <a:cubicBezTo>
                        <a:pt x="456" y="1070"/>
                        <a:pt x="456" y="1070"/>
                        <a:pt x="456" y="1070"/>
                      </a:cubicBezTo>
                      <a:cubicBezTo>
                        <a:pt x="441" y="1084"/>
                        <a:pt x="424" y="1096"/>
                        <a:pt x="406" y="1103"/>
                      </a:cubicBezTo>
                      <a:cubicBezTo>
                        <a:pt x="387" y="1111"/>
                        <a:pt x="367" y="1115"/>
                        <a:pt x="346" y="1115"/>
                      </a:cubicBezTo>
                      <a:cubicBezTo>
                        <a:pt x="305" y="1115"/>
                        <a:pt x="266" y="1099"/>
                        <a:pt x="236" y="1070"/>
                      </a:cubicBezTo>
                      <a:cubicBezTo>
                        <a:pt x="176" y="1009"/>
                        <a:pt x="176" y="911"/>
                        <a:pt x="236" y="850"/>
                      </a:cubicBezTo>
                      <a:cubicBezTo>
                        <a:pt x="501" y="585"/>
                        <a:pt x="501" y="585"/>
                        <a:pt x="501" y="585"/>
                      </a:cubicBezTo>
                      <a:cubicBezTo>
                        <a:pt x="526" y="561"/>
                        <a:pt x="559" y="545"/>
                        <a:pt x="593" y="541"/>
                      </a:cubicBezTo>
                      <a:cubicBezTo>
                        <a:pt x="641" y="535"/>
                        <a:pt x="687" y="552"/>
                        <a:pt x="721" y="585"/>
                      </a:cubicBezTo>
                      <a:cubicBezTo>
                        <a:pt x="746" y="611"/>
                        <a:pt x="762" y="644"/>
                        <a:pt x="765" y="679"/>
                      </a:cubicBezTo>
                      <a:cubicBezTo>
                        <a:pt x="779" y="674"/>
                        <a:pt x="791" y="666"/>
                        <a:pt x="802" y="655"/>
                      </a:cubicBezTo>
                      <a:close/>
                      <a:moveTo>
                        <a:pt x="718" y="686"/>
                      </a:moveTo>
                      <a:cubicBezTo>
                        <a:pt x="716" y="661"/>
                        <a:pt x="705" y="637"/>
                        <a:pt x="687" y="619"/>
                      </a:cubicBezTo>
                      <a:cubicBezTo>
                        <a:pt x="668" y="601"/>
                        <a:pt x="645" y="590"/>
                        <a:pt x="619" y="588"/>
                      </a:cubicBezTo>
                      <a:cubicBezTo>
                        <a:pt x="621" y="613"/>
                        <a:pt x="632" y="637"/>
                        <a:pt x="650" y="655"/>
                      </a:cubicBezTo>
                      <a:cubicBezTo>
                        <a:pt x="669" y="674"/>
                        <a:pt x="692" y="684"/>
                        <a:pt x="718" y="686"/>
                      </a:cubicBezTo>
                      <a:close/>
                      <a:moveTo>
                        <a:pt x="422" y="1036"/>
                      </a:moveTo>
                      <a:cubicBezTo>
                        <a:pt x="592" y="865"/>
                        <a:pt x="592" y="865"/>
                        <a:pt x="592" y="865"/>
                      </a:cubicBezTo>
                      <a:cubicBezTo>
                        <a:pt x="559" y="850"/>
                        <a:pt x="530" y="829"/>
                        <a:pt x="503" y="802"/>
                      </a:cubicBezTo>
                      <a:cubicBezTo>
                        <a:pt x="477" y="776"/>
                        <a:pt x="456" y="746"/>
                        <a:pt x="441" y="713"/>
                      </a:cubicBezTo>
                      <a:cubicBezTo>
                        <a:pt x="270" y="884"/>
                        <a:pt x="270" y="884"/>
                        <a:pt x="270" y="884"/>
                      </a:cubicBezTo>
                      <a:cubicBezTo>
                        <a:pt x="228" y="926"/>
                        <a:pt x="228" y="994"/>
                        <a:pt x="270" y="1036"/>
                      </a:cubicBezTo>
                      <a:cubicBezTo>
                        <a:pt x="280" y="1046"/>
                        <a:pt x="292" y="1054"/>
                        <a:pt x="305" y="1059"/>
                      </a:cubicBezTo>
                      <a:cubicBezTo>
                        <a:pt x="318" y="1064"/>
                        <a:pt x="332" y="1067"/>
                        <a:pt x="346" y="1067"/>
                      </a:cubicBezTo>
                      <a:cubicBezTo>
                        <a:pt x="375" y="1067"/>
                        <a:pt x="402" y="1056"/>
                        <a:pt x="422" y="1036"/>
                      </a:cubicBezTo>
                      <a:close/>
                      <a:moveTo>
                        <a:pt x="422" y="1036"/>
                      </a:moveTo>
                      <a:cubicBezTo>
                        <a:pt x="422" y="1036"/>
                        <a:pt x="422" y="1036"/>
                        <a:pt x="422" y="1036"/>
                      </a:cubicBezTo>
                    </a:path>
                  </a:pathLst>
                </a:custGeom>
                <a:solidFill>
                  <a:srgbClr val="EF56A0"/>
                </a:solidFill>
                <a:ln>
                  <a:noFill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18" name="Freeform 71">
                  <a:extLst>
                    <a:ext uri="{FF2B5EF4-FFF2-40B4-BE49-F238E27FC236}">
                      <a16:creationId xmlns:a16="http://schemas.microsoft.com/office/drawing/2014/main" xmlns="" id="{CCD2430B-12E5-47A5-B75F-F976B91F26CE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0227104" y="5456870"/>
                  <a:ext cx="934963" cy="941125"/>
                </a:xfrm>
                <a:custGeom>
                  <a:avLst/>
                  <a:gdLst>
                    <a:gd name="T0" fmla="*/ 807 w 807"/>
                    <a:gd name="T1" fmla="*/ 180 h 835"/>
                    <a:gd name="T2" fmla="*/ 749 w 807"/>
                    <a:gd name="T3" fmla="*/ 237 h 835"/>
                    <a:gd name="T4" fmla="*/ 712 w 807"/>
                    <a:gd name="T5" fmla="*/ 261 h 835"/>
                    <a:gd name="T6" fmla="*/ 668 w 807"/>
                    <a:gd name="T7" fmla="*/ 167 h 835"/>
                    <a:gd name="T8" fmla="*/ 540 w 807"/>
                    <a:gd name="T9" fmla="*/ 123 h 835"/>
                    <a:gd name="T10" fmla="*/ 448 w 807"/>
                    <a:gd name="T11" fmla="*/ 167 h 835"/>
                    <a:gd name="T12" fmla="*/ 183 w 807"/>
                    <a:gd name="T13" fmla="*/ 432 h 835"/>
                    <a:gd name="T14" fmla="*/ 183 w 807"/>
                    <a:gd name="T15" fmla="*/ 652 h 835"/>
                    <a:gd name="T16" fmla="*/ 293 w 807"/>
                    <a:gd name="T17" fmla="*/ 697 h 835"/>
                    <a:gd name="T18" fmla="*/ 353 w 807"/>
                    <a:gd name="T19" fmla="*/ 685 h 835"/>
                    <a:gd name="T20" fmla="*/ 403 w 807"/>
                    <a:gd name="T21" fmla="*/ 652 h 835"/>
                    <a:gd name="T22" fmla="*/ 589 w 807"/>
                    <a:gd name="T23" fmla="*/ 465 h 835"/>
                    <a:gd name="T24" fmla="*/ 673 w 807"/>
                    <a:gd name="T25" fmla="*/ 477 h 835"/>
                    <a:gd name="T26" fmla="*/ 744 w 807"/>
                    <a:gd name="T27" fmla="*/ 469 h 835"/>
                    <a:gd name="T28" fmla="*/ 482 w 807"/>
                    <a:gd name="T29" fmla="*/ 731 h 835"/>
                    <a:gd name="T30" fmla="*/ 104 w 807"/>
                    <a:gd name="T31" fmla="*/ 731 h 835"/>
                    <a:gd name="T32" fmla="*/ 104 w 807"/>
                    <a:gd name="T33" fmla="*/ 353 h 835"/>
                    <a:gd name="T34" fmla="*/ 369 w 807"/>
                    <a:gd name="T35" fmla="*/ 88 h 835"/>
                    <a:gd name="T36" fmla="*/ 429 w 807"/>
                    <a:gd name="T37" fmla="*/ 43 h 835"/>
                    <a:gd name="T38" fmla="*/ 641 w 807"/>
                    <a:gd name="T39" fmla="*/ 23 h 835"/>
                    <a:gd name="T40" fmla="*/ 747 w 807"/>
                    <a:gd name="T41" fmla="*/ 88 h 835"/>
                    <a:gd name="T42" fmla="*/ 807 w 807"/>
                    <a:gd name="T43" fmla="*/ 180 h 835"/>
                    <a:gd name="T44" fmla="*/ 807 w 807"/>
                    <a:gd name="T45" fmla="*/ 180 h 835"/>
                    <a:gd name="T46" fmla="*/ 807 w 807"/>
                    <a:gd name="T47" fmla="*/ 180 h 8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807" h="835">
                      <a:moveTo>
                        <a:pt x="807" y="180"/>
                      </a:moveTo>
                      <a:cubicBezTo>
                        <a:pt x="749" y="237"/>
                        <a:pt x="749" y="237"/>
                        <a:pt x="749" y="237"/>
                      </a:cubicBezTo>
                      <a:cubicBezTo>
                        <a:pt x="738" y="248"/>
                        <a:pt x="726" y="256"/>
                        <a:pt x="712" y="261"/>
                      </a:cubicBezTo>
                      <a:cubicBezTo>
                        <a:pt x="709" y="226"/>
                        <a:pt x="693" y="193"/>
                        <a:pt x="668" y="167"/>
                      </a:cubicBezTo>
                      <a:cubicBezTo>
                        <a:pt x="634" y="134"/>
                        <a:pt x="588" y="117"/>
                        <a:pt x="540" y="123"/>
                      </a:cubicBezTo>
                      <a:cubicBezTo>
                        <a:pt x="506" y="127"/>
                        <a:pt x="473" y="143"/>
                        <a:pt x="448" y="167"/>
                      </a:cubicBezTo>
                      <a:cubicBezTo>
                        <a:pt x="183" y="432"/>
                        <a:pt x="183" y="432"/>
                        <a:pt x="183" y="432"/>
                      </a:cubicBezTo>
                      <a:cubicBezTo>
                        <a:pt x="123" y="493"/>
                        <a:pt x="123" y="591"/>
                        <a:pt x="183" y="652"/>
                      </a:cubicBezTo>
                      <a:cubicBezTo>
                        <a:pt x="213" y="681"/>
                        <a:pt x="252" y="697"/>
                        <a:pt x="293" y="697"/>
                      </a:cubicBezTo>
                      <a:cubicBezTo>
                        <a:pt x="314" y="697"/>
                        <a:pt x="334" y="693"/>
                        <a:pt x="353" y="685"/>
                      </a:cubicBezTo>
                      <a:cubicBezTo>
                        <a:pt x="371" y="678"/>
                        <a:pt x="388" y="666"/>
                        <a:pt x="403" y="652"/>
                      </a:cubicBezTo>
                      <a:cubicBezTo>
                        <a:pt x="589" y="465"/>
                        <a:pt x="589" y="465"/>
                        <a:pt x="589" y="465"/>
                      </a:cubicBezTo>
                      <a:cubicBezTo>
                        <a:pt x="617" y="473"/>
                        <a:pt x="645" y="477"/>
                        <a:pt x="673" y="477"/>
                      </a:cubicBezTo>
                      <a:cubicBezTo>
                        <a:pt x="697" y="477"/>
                        <a:pt x="721" y="474"/>
                        <a:pt x="744" y="469"/>
                      </a:cubicBezTo>
                      <a:cubicBezTo>
                        <a:pt x="482" y="731"/>
                        <a:pt x="482" y="731"/>
                        <a:pt x="482" y="731"/>
                      </a:cubicBezTo>
                      <a:cubicBezTo>
                        <a:pt x="378" y="835"/>
                        <a:pt x="208" y="835"/>
                        <a:pt x="104" y="731"/>
                      </a:cubicBezTo>
                      <a:cubicBezTo>
                        <a:pt x="0" y="627"/>
                        <a:pt x="0" y="457"/>
                        <a:pt x="104" y="353"/>
                      </a:cubicBezTo>
                      <a:cubicBezTo>
                        <a:pt x="369" y="88"/>
                        <a:pt x="369" y="88"/>
                        <a:pt x="369" y="88"/>
                      </a:cubicBezTo>
                      <a:cubicBezTo>
                        <a:pt x="387" y="70"/>
                        <a:pt x="407" y="55"/>
                        <a:pt x="429" y="43"/>
                      </a:cubicBezTo>
                      <a:cubicBezTo>
                        <a:pt x="494" y="7"/>
                        <a:pt x="571" y="0"/>
                        <a:pt x="641" y="23"/>
                      </a:cubicBezTo>
                      <a:cubicBezTo>
                        <a:pt x="681" y="36"/>
                        <a:pt x="717" y="58"/>
                        <a:pt x="747" y="88"/>
                      </a:cubicBezTo>
                      <a:cubicBezTo>
                        <a:pt x="773" y="115"/>
                        <a:pt x="793" y="145"/>
                        <a:pt x="807" y="180"/>
                      </a:cubicBezTo>
                      <a:close/>
                      <a:moveTo>
                        <a:pt x="807" y="180"/>
                      </a:moveTo>
                      <a:cubicBezTo>
                        <a:pt x="807" y="180"/>
                        <a:pt x="807" y="180"/>
                        <a:pt x="807" y="180"/>
                      </a:cubicBezTo>
                    </a:path>
                  </a:pathLst>
                </a:custGeom>
                <a:solidFill>
                  <a:srgbClr val="EF56A0"/>
                </a:solidFill>
                <a:ln>
                  <a:solidFill>
                    <a:srgbClr val="EF56A0"/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19" name="椭圆 18">
                  <a:extLst>
                    <a:ext uri="{FF2B5EF4-FFF2-40B4-BE49-F238E27FC236}">
                      <a16:creationId xmlns:a16="http://schemas.microsoft.com/office/drawing/2014/main" xmlns="" id="{1EBB12E4-B935-4BC9-84A7-2CA7CC273A4E}"/>
                    </a:ext>
                  </a:extLst>
                </p:cNvPr>
                <p:cNvSpPr/>
                <p:nvPr/>
              </p:nvSpPr>
              <p:spPr>
                <a:xfrm>
                  <a:off x="10905682" y="5663230"/>
                  <a:ext cx="701077" cy="652807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pic>
            <p:nvPicPr>
              <p:cNvPr id="16" name="图形 15">
                <a:extLst>
                  <a:ext uri="{FF2B5EF4-FFF2-40B4-BE49-F238E27FC236}">
                    <a16:creationId xmlns:a16="http://schemas.microsoft.com/office/drawing/2014/main" xmlns="" id="{A613D0A7-81CA-45C3-9227-FA98A317FD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p:blipFill>
            <p:spPr>
              <a:xfrm>
                <a:off x="10367253" y="5417579"/>
                <a:ext cx="747688" cy="747687"/>
              </a:xfrm>
              <a:prstGeom prst="rect">
                <a:avLst/>
              </a:prstGeom>
            </p:spPr>
          </p:pic>
        </p:grp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xmlns="" id="{8C8A8E24-E4BF-483B-AC61-DAED2DDAA633}"/>
              </a:ext>
            </a:extLst>
          </p:cNvPr>
          <p:cNvGrpSpPr/>
          <p:nvPr/>
        </p:nvGrpSpPr>
        <p:grpSpPr>
          <a:xfrm>
            <a:off x="4281541" y="1361998"/>
            <a:ext cx="1080351" cy="1154021"/>
            <a:chOff x="7170362" y="5506472"/>
            <a:chExt cx="1080351" cy="1154021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xmlns="" id="{2EAB9AB0-97A5-4A20-BB53-446C5F0B8222}"/>
                </a:ext>
              </a:extLst>
            </p:cNvPr>
            <p:cNvSpPr/>
            <p:nvPr/>
          </p:nvSpPr>
          <p:spPr>
            <a:xfrm>
              <a:off x="7170362" y="5532833"/>
              <a:ext cx="1069200" cy="976076"/>
            </a:xfrm>
            <a:prstGeom prst="rect">
              <a:avLst/>
            </a:prstGeom>
            <a:noFill/>
            <a:ln>
              <a:solidFill>
                <a:srgbClr val="EF56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xmlns="" id="{DF7EAEBC-6FBF-4584-B913-34129346B77F}"/>
                </a:ext>
              </a:extLst>
            </p:cNvPr>
            <p:cNvSpPr/>
            <p:nvPr/>
          </p:nvSpPr>
          <p:spPr>
            <a:xfrm>
              <a:off x="7170362" y="6408493"/>
              <a:ext cx="1080351" cy="252000"/>
            </a:xfrm>
            <a:prstGeom prst="rect">
              <a:avLst/>
            </a:prstGeom>
            <a:solidFill>
              <a:srgbClr val="EF56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zh-CN" altLang="en-US" sz="800" b="1" spc="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智能适配</a:t>
              </a:r>
            </a:p>
          </p:txBody>
        </p:sp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xmlns="" id="{4DF60470-73C4-46AA-9723-E9EF3C921965}"/>
                </a:ext>
              </a:extLst>
            </p:cNvPr>
            <p:cNvGrpSpPr/>
            <p:nvPr/>
          </p:nvGrpSpPr>
          <p:grpSpPr>
            <a:xfrm>
              <a:off x="7239986" y="5506472"/>
              <a:ext cx="917152" cy="917152"/>
              <a:chOff x="9195750" y="4698849"/>
              <a:chExt cx="1184207" cy="1184207"/>
            </a:xfrm>
          </p:grpSpPr>
          <p:pic>
            <p:nvPicPr>
              <p:cNvPr id="24" name="图形 23" descr="网络">
                <a:extLst>
                  <a:ext uri="{FF2B5EF4-FFF2-40B4-BE49-F238E27FC236}">
                    <a16:creationId xmlns:a16="http://schemas.microsoft.com/office/drawing/2014/main" xmlns="" id="{5DB7F32F-5278-4237-8FF1-18D7EAC6B8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/>
              </a:stretch>
            </p:blipFill>
            <p:spPr>
              <a:xfrm>
                <a:off x="9195750" y="4698849"/>
                <a:ext cx="1184207" cy="1184207"/>
              </a:xfrm>
              <a:prstGeom prst="rect">
                <a:avLst/>
              </a:prstGeom>
            </p:spPr>
          </p:pic>
          <p:grpSp>
            <p:nvGrpSpPr>
              <p:cNvPr id="25" name="组合 24">
                <a:extLst>
                  <a:ext uri="{FF2B5EF4-FFF2-40B4-BE49-F238E27FC236}">
                    <a16:creationId xmlns:a16="http://schemas.microsoft.com/office/drawing/2014/main" xmlns="" id="{FB13F14B-9142-42DC-BE33-20ACFCD61B49}"/>
                  </a:ext>
                </a:extLst>
              </p:cNvPr>
              <p:cNvGrpSpPr/>
              <p:nvPr/>
            </p:nvGrpSpPr>
            <p:grpSpPr>
              <a:xfrm>
                <a:off x="9581938" y="5114419"/>
                <a:ext cx="438437" cy="432162"/>
                <a:chOff x="9695179" y="6156871"/>
                <a:chExt cx="488390" cy="481400"/>
              </a:xfrm>
            </p:grpSpPr>
            <p:sp>
              <p:nvSpPr>
                <p:cNvPr id="27" name="椭圆 26">
                  <a:extLst>
                    <a:ext uri="{FF2B5EF4-FFF2-40B4-BE49-F238E27FC236}">
                      <a16:creationId xmlns:a16="http://schemas.microsoft.com/office/drawing/2014/main" xmlns="" id="{57D62C5F-90D8-4ADC-88EA-A43858A030FB}"/>
                    </a:ext>
                  </a:extLst>
                </p:cNvPr>
                <p:cNvSpPr/>
                <p:nvPr/>
              </p:nvSpPr>
              <p:spPr>
                <a:xfrm>
                  <a:off x="9695179" y="6156871"/>
                  <a:ext cx="481400" cy="4814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8" name="Freeform 31">
                  <a:extLst>
                    <a:ext uri="{FF2B5EF4-FFF2-40B4-BE49-F238E27FC236}">
                      <a16:creationId xmlns:a16="http://schemas.microsoft.com/office/drawing/2014/main" xmlns="" id="{3EE9182F-D334-4276-8053-9D3E07D130E5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9695204" y="6169015"/>
                  <a:ext cx="488365" cy="463088"/>
                </a:xfrm>
                <a:custGeom>
                  <a:avLst/>
                  <a:gdLst>
                    <a:gd name="T0" fmla="*/ 664 w 804"/>
                    <a:gd name="T1" fmla="*/ 316 h 805"/>
                    <a:gd name="T2" fmla="*/ 727 w 804"/>
                    <a:gd name="T3" fmla="*/ 201 h 805"/>
                    <a:gd name="T4" fmla="*/ 635 w 804"/>
                    <a:gd name="T5" fmla="*/ 75 h 805"/>
                    <a:gd name="T6" fmla="*/ 526 w 804"/>
                    <a:gd name="T7" fmla="*/ 156 h 805"/>
                    <a:gd name="T8" fmla="*/ 489 w 804"/>
                    <a:gd name="T9" fmla="*/ 30 h 805"/>
                    <a:gd name="T10" fmla="*/ 402 w 804"/>
                    <a:gd name="T11" fmla="*/ 0 h 805"/>
                    <a:gd name="T12" fmla="*/ 315 w 804"/>
                    <a:gd name="T13" fmla="*/ 30 h 805"/>
                    <a:gd name="T14" fmla="*/ 278 w 804"/>
                    <a:gd name="T15" fmla="*/ 156 h 805"/>
                    <a:gd name="T16" fmla="*/ 169 w 804"/>
                    <a:gd name="T17" fmla="*/ 75 h 805"/>
                    <a:gd name="T18" fmla="*/ 77 w 804"/>
                    <a:gd name="T19" fmla="*/ 201 h 805"/>
                    <a:gd name="T20" fmla="*/ 140 w 804"/>
                    <a:gd name="T21" fmla="*/ 316 h 805"/>
                    <a:gd name="T22" fmla="*/ 5 w 804"/>
                    <a:gd name="T23" fmla="*/ 336 h 805"/>
                    <a:gd name="T24" fmla="*/ 5 w 804"/>
                    <a:gd name="T25" fmla="*/ 470 h 805"/>
                    <a:gd name="T26" fmla="*/ 140 w 804"/>
                    <a:gd name="T27" fmla="*/ 490 h 805"/>
                    <a:gd name="T28" fmla="*/ 77 w 804"/>
                    <a:gd name="T29" fmla="*/ 605 h 805"/>
                    <a:gd name="T30" fmla="*/ 169 w 804"/>
                    <a:gd name="T31" fmla="*/ 731 h 805"/>
                    <a:gd name="T32" fmla="*/ 278 w 804"/>
                    <a:gd name="T33" fmla="*/ 650 h 805"/>
                    <a:gd name="T34" fmla="*/ 315 w 804"/>
                    <a:gd name="T35" fmla="*/ 776 h 805"/>
                    <a:gd name="T36" fmla="*/ 402 w 804"/>
                    <a:gd name="T37" fmla="*/ 805 h 805"/>
                    <a:gd name="T38" fmla="*/ 489 w 804"/>
                    <a:gd name="T39" fmla="*/ 776 h 805"/>
                    <a:gd name="T40" fmla="*/ 526 w 804"/>
                    <a:gd name="T41" fmla="*/ 650 h 805"/>
                    <a:gd name="T42" fmla="*/ 635 w 804"/>
                    <a:gd name="T43" fmla="*/ 731 h 805"/>
                    <a:gd name="T44" fmla="*/ 727 w 804"/>
                    <a:gd name="T45" fmla="*/ 605 h 805"/>
                    <a:gd name="T46" fmla="*/ 664 w 804"/>
                    <a:gd name="T47" fmla="*/ 490 h 805"/>
                    <a:gd name="T48" fmla="*/ 799 w 804"/>
                    <a:gd name="T49" fmla="*/ 470 h 805"/>
                    <a:gd name="T50" fmla="*/ 799 w 804"/>
                    <a:gd name="T51" fmla="*/ 336 h 805"/>
                    <a:gd name="T52" fmla="*/ 754 w 804"/>
                    <a:gd name="T53" fmla="*/ 442 h 805"/>
                    <a:gd name="T54" fmla="*/ 623 w 804"/>
                    <a:gd name="T55" fmla="*/ 460 h 805"/>
                    <a:gd name="T56" fmla="*/ 602 w 804"/>
                    <a:gd name="T57" fmla="*/ 548 h 805"/>
                    <a:gd name="T58" fmla="*/ 623 w 804"/>
                    <a:gd name="T59" fmla="*/ 679 h 805"/>
                    <a:gd name="T60" fmla="*/ 518 w 804"/>
                    <a:gd name="T61" fmla="*/ 599 h 805"/>
                    <a:gd name="T62" fmla="*/ 441 w 804"/>
                    <a:gd name="T63" fmla="*/ 647 h 805"/>
                    <a:gd name="T64" fmla="*/ 363 w 804"/>
                    <a:gd name="T65" fmla="*/ 755 h 805"/>
                    <a:gd name="T66" fmla="*/ 345 w 804"/>
                    <a:gd name="T67" fmla="*/ 624 h 805"/>
                    <a:gd name="T68" fmla="*/ 257 w 804"/>
                    <a:gd name="T69" fmla="*/ 603 h 805"/>
                    <a:gd name="T70" fmla="*/ 125 w 804"/>
                    <a:gd name="T71" fmla="*/ 624 h 805"/>
                    <a:gd name="T72" fmla="*/ 205 w 804"/>
                    <a:gd name="T73" fmla="*/ 519 h 805"/>
                    <a:gd name="T74" fmla="*/ 158 w 804"/>
                    <a:gd name="T75" fmla="*/ 442 h 805"/>
                    <a:gd name="T76" fmla="*/ 48 w 804"/>
                    <a:gd name="T77" fmla="*/ 403 h 805"/>
                    <a:gd name="T78" fmla="*/ 158 w 804"/>
                    <a:gd name="T79" fmla="*/ 364 h 805"/>
                    <a:gd name="T80" fmla="*/ 205 w 804"/>
                    <a:gd name="T81" fmla="*/ 287 h 805"/>
                    <a:gd name="T82" fmla="*/ 125 w 804"/>
                    <a:gd name="T83" fmla="*/ 181 h 805"/>
                    <a:gd name="T84" fmla="*/ 257 w 804"/>
                    <a:gd name="T85" fmla="*/ 202 h 805"/>
                    <a:gd name="T86" fmla="*/ 345 w 804"/>
                    <a:gd name="T87" fmla="*/ 182 h 805"/>
                    <a:gd name="T88" fmla="*/ 363 w 804"/>
                    <a:gd name="T89" fmla="*/ 51 h 805"/>
                    <a:gd name="T90" fmla="*/ 441 w 804"/>
                    <a:gd name="T91" fmla="*/ 158 h 805"/>
                    <a:gd name="T92" fmla="*/ 518 w 804"/>
                    <a:gd name="T93" fmla="*/ 206 h 805"/>
                    <a:gd name="T94" fmla="*/ 623 w 804"/>
                    <a:gd name="T95" fmla="*/ 126 h 805"/>
                    <a:gd name="T96" fmla="*/ 602 w 804"/>
                    <a:gd name="T97" fmla="*/ 258 h 805"/>
                    <a:gd name="T98" fmla="*/ 623 w 804"/>
                    <a:gd name="T99" fmla="*/ 346 h 805"/>
                    <a:gd name="T100" fmla="*/ 754 w 804"/>
                    <a:gd name="T101" fmla="*/ 364 h 805"/>
                    <a:gd name="T102" fmla="*/ 754 w 804"/>
                    <a:gd name="T103" fmla="*/ 442 h 805"/>
                    <a:gd name="T104" fmla="*/ 754 w 804"/>
                    <a:gd name="T105" fmla="*/ 442 h 8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804" h="805">
                      <a:moveTo>
                        <a:pt x="775" y="316"/>
                      </a:moveTo>
                      <a:cubicBezTo>
                        <a:pt x="664" y="316"/>
                        <a:pt x="664" y="316"/>
                        <a:pt x="664" y="316"/>
                      </a:cubicBezTo>
                      <a:cubicBezTo>
                        <a:pt x="660" y="303"/>
                        <a:pt x="655" y="291"/>
                        <a:pt x="649" y="279"/>
                      </a:cubicBezTo>
                      <a:cubicBezTo>
                        <a:pt x="727" y="201"/>
                        <a:pt x="727" y="201"/>
                        <a:pt x="727" y="201"/>
                      </a:cubicBezTo>
                      <a:cubicBezTo>
                        <a:pt x="736" y="192"/>
                        <a:pt x="737" y="179"/>
                        <a:pt x="730" y="170"/>
                      </a:cubicBezTo>
                      <a:cubicBezTo>
                        <a:pt x="704" y="133"/>
                        <a:pt x="672" y="101"/>
                        <a:pt x="635" y="75"/>
                      </a:cubicBezTo>
                      <a:cubicBezTo>
                        <a:pt x="626" y="68"/>
                        <a:pt x="612" y="69"/>
                        <a:pt x="604" y="77"/>
                      </a:cubicBezTo>
                      <a:cubicBezTo>
                        <a:pt x="526" y="156"/>
                        <a:pt x="526" y="156"/>
                        <a:pt x="526" y="156"/>
                      </a:cubicBezTo>
                      <a:cubicBezTo>
                        <a:pt x="514" y="150"/>
                        <a:pt x="502" y="145"/>
                        <a:pt x="489" y="140"/>
                      </a:cubicBezTo>
                      <a:cubicBezTo>
                        <a:pt x="489" y="30"/>
                        <a:pt x="489" y="30"/>
                        <a:pt x="489" y="30"/>
                      </a:cubicBezTo>
                      <a:cubicBezTo>
                        <a:pt x="489" y="18"/>
                        <a:pt x="481" y="8"/>
                        <a:pt x="469" y="6"/>
                      </a:cubicBezTo>
                      <a:cubicBezTo>
                        <a:pt x="447" y="2"/>
                        <a:pt x="424" y="0"/>
                        <a:pt x="402" y="0"/>
                      </a:cubicBezTo>
                      <a:cubicBezTo>
                        <a:pt x="380" y="0"/>
                        <a:pt x="357" y="2"/>
                        <a:pt x="335" y="6"/>
                      </a:cubicBezTo>
                      <a:cubicBezTo>
                        <a:pt x="323" y="8"/>
                        <a:pt x="315" y="18"/>
                        <a:pt x="315" y="30"/>
                      </a:cubicBezTo>
                      <a:cubicBezTo>
                        <a:pt x="315" y="140"/>
                        <a:pt x="315" y="140"/>
                        <a:pt x="315" y="140"/>
                      </a:cubicBezTo>
                      <a:cubicBezTo>
                        <a:pt x="302" y="145"/>
                        <a:pt x="290" y="150"/>
                        <a:pt x="278" y="156"/>
                      </a:cubicBezTo>
                      <a:cubicBezTo>
                        <a:pt x="200" y="77"/>
                        <a:pt x="200" y="77"/>
                        <a:pt x="200" y="77"/>
                      </a:cubicBezTo>
                      <a:cubicBezTo>
                        <a:pt x="192" y="69"/>
                        <a:pt x="179" y="68"/>
                        <a:pt x="169" y="75"/>
                      </a:cubicBezTo>
                      <a:cubicBezTo>
                        <a:pt x="132" y="101"/>
                        <a:pt x="100" y="133"/>
                        <a:pt x="74" y="170"/>
                      </a:cubicBezTo>
                      <a:cubicBezTo>
                        <a:pt x="67" y="179"/>
                        <a:pt x="68" y="192"/>
                        <a:pt x="77" y="201"/>
                      </a:cubicBezTo>
                      <a:cubicBezTo>
                        <a:pt x="155" y="279"/>
                        <a:pt x="155" y="279"/>
                        <a:pt x="155" y="279"/>
                      </a:cubicBezTo>
                      <a:cubicBezTo>
                        <a:pt x="149" y="291"/>
                        <a:pt x="144" y="303"/>
                        <a:pt x="140" y="316"/>
                      </a:cubicBezTo>
                      <a:cubicBezTo>
                        <a:pt x="29" y="316"/>
                        <a:pt x="29" y="316"/>
                        <a:pt x="29" y="316"/>
                      </a:cubicBezTo>
                      <a:cubicBezTo>
                        <a:pt x="17" y="316"/>
                        <a:pt x="7" y="324"/>
                        <a:pt x="5" y="336"/>
                      </a:cubicBezTo>
                      <a:cubicBezTo>
                        <a:pt x="2" y="358"/>
                        <a:pt x="0" y="381"/>
                        <a:pt x="0" y="403"/>
                      </a:cubicBezTo>
                      <a:cubicBezTo>
                        <a:pt x="0" y="425"/>
                        <a:pt x="2" y="447"/>
                        <a:pt x="5" y="470"/>
                      </a:cubicBezTo>
                      <a:cubicBezTo>
                        <a:pt x="7" y="481"/>
                        <a:pt x="17" y="490"/>
                        <a:pt x="29" y="490"/>
                      </a:cubicBezTo>
                      <a:cubicBezTo>
                        <a:pt x="140" y="490"/>
                        <a:pt x="140" y="490"/>
                        <a:pt x="140" y="490"/>
                      </a:cubicBezTo>
                      <a:cubicBezTo>
                        <a:pt x="144" y="502"/>
                        <a:pt x="149" y="515"/>
                        <a:pt x="155" y="526"/>
                      </a:cubicBezTo>
                      <a:cubicBezTo>
                        <a:pt x="77" y="605"/>
                        <a:pt x="77" y="605"/>
                        <a:pt x="77" y="605"/>
                      </a:cubicBezTo>
                      <a:cubicBezTo>
                        <a:pt x="68" y="613"/>
                        <a:pt x="67" y="626"/>
                        <a:pt x="74" y="636"/>
                      </a:cubicBezTo>
                      <a:cubicBezTo>
                        <a:pt x="100" y="672"/>
                        <a:pt x="132" y="704"/>
                        <a:pt x="169" y="731"/>
                      </a:cubicBezTo>
                      <a:cubicBezTo>
                        <a:pt x="179" y="737"/>
                        <a:pt x="192" y="736"/>
                        <a:pt x="200" y="728"/>
                      </a:cubicBezTo>
                      <a:cubicBezTo>
                        <a:pt x="278" y="650"/>
                        <a:pt x="278" y="650"/>
                        <a:pt x="278" y="650"/>
                      </a:cubicBezTo>
                      <a:cubicBezTo>
                        <a:pt x="290" y="656"/>
                        <a:pt x="302" y="661"/>
                        <a:pt x="315" y="665"/>
                      </a:cubicBezTo>
                      <a:cubicBezTo>
                        <a:pt x="315" y="776"/>
                        <a:pt x="315" y="776"/>
                        <a:pt x="315" y="776"/>
                      </a:cubicBezTo>
                      <a:cubicBezTo>
                        <a:pt x="315" y="787"/>
                        <a:pt x="323" y="797"/>
                        <a:pt x="335" y="799"/>
                      </a:cubicBezTo>
                      <a:cubicBezTo>
                        <a:pt x="357" y="803"/>
                        <a:pt x="380" y="805"/>
                        <a:pt x="402" y="805"/>
                      </a:cubicBezTo>
                      <a:cubicBezTo>
                        <a:pt x="424" y="805"/>
                        <a:pt x="447" y="803"/>
                        <a:pt x="469" y="799"/>
                      </a:cubicBezTo>
                      <a:cubicBezTo>
                        <a:pt x="481" y="797"/>
                        <a:pt x="489" y="787"/>
                        <a:pt x="489" y="776"/>
                      </a:cubicBezTo>
                      <a:cubicBezTo>
                        <a:pt x="489" y="665"/>
                        <a:pt x="489" y="665"/>
                        <a:pt x="489" y="665"/>
                      </a:cubicBezTo>
                      <a:cubicBezTo>
                        <a:pt x="502" y="661"/>
                        <a:pt x="514" y="656"/>
                        <a:pt x="526" y="650"/>
                      </a:cubicBezTo>
                      <a:cubicBezTo>
                        <a:pt x="604" y="728"/>
                        <a:pt x="604" y="728"/>
                        <a:pt x="604" y="728"/>
                      </a:cubicBezTo>
                      <a:cubicBezTo>
                        <a:pt x="612" y="736"/>
                        <a:pt x="626" y="737"/>
                        <a:pt x="635" y="731"/>
                      </a:cubicBezTo>
                      <a:cubicBezTo>
                        <a:pt x="672" y="704"/>
                        <a:pt x="704" y="672"/>
                        <a:pt x="730" y="636"/>
                      </a:cubicBezTo>
                      <a:cubicBezTo>
                        <a:pt x="737" y="626"/>
                        <a:pt x="736" y="613"/>
                        <a:pt x="727" y="605"/>
                      </a:cubicBezTo>
                      <a:cubicBezTo>
                        <a:pt x="649" y="526"/>
                        <a:pt x="649" y="526"/>
                        <a:pt x="649" y="526"/>
                      </a:cubicBezTo>
                      <a:cubicBezTo>
                        <a:pt x="655" y="515"/>
                        <a:pt x="660" y="502"/>
                        <a:pt x="664" y="490"/>
                      </a:cubicBezTo>
                      <a:cubicBezTo>
                        <a:pt x="775" y="490"/>
                        <a:pt x="775" y="490"/>
                        <a:pt x="775" y="490"/>
                      </a:cubicBezTo>
                      <a:cubicBezTo>
                        <a:pt x="787" y="490"/>
                        <a:pt x="797" y="481"/>
                        <a:pt x="799" y="470"/>
                      </a:cubicBezTo>
                      <a:cubicBezTo>
                        <a:pt x="802" y="447"/>
                        <a:pt x="804" y="425"/>
                        <a:pt x="804" y="403"/>
                      </a:cubicBezTo>
                      <a:cubicBezTo>
                        <a:pt x="804" y="381"/>
                        <a:pt x="802" y="358"/>
                        <a:pt x="799" y="336"/>
                      </a:cubicBezTo>
                      <a:cubicBezTo>
                        <a:pt x="797" y="324"/>
                        <a:pt x="787" y="316"/>
                        <a:pt x="775" y="316"/>
                      </a:cubicBezTo>
                      <a:close/>
                      <a:moveTo>
                        <a:pt x="754" y="442"/>
                      </a:moveTo>
                      <a:cubicBezTo>
                        <a:pt x="646" y="442"/>
                        <a:pt x="646" y="442"/>
                        <a:pt x="646" y="442"/>
                      </a:cubicBezTo>
                      <a:cubicBezTo>
                        <a:pt x="635" y="442"/>
                        <a:pt x="626" y="449"/>
                        <a:pt x="623" y="460"/>
                      </a:cubicBezTo>
                      <a:cubicBezTo>
                        <a:pt x="618" y="480"/>
                        <a:pt x="610" y="500"/>
                        <a:pt x="599" y="519"/>
                      </a:cubicBezTo>
                      <a:cubicBezTo>
                        <a:pt x="593" y="528"/>
                        <a:pt x="595" y="540"/>
                        <a:pt x="602" y="548"/>
                      </a:cubicBezTo>
                      <a:cubicBezTo>
                        <a:pt x="679" y="624"/>
                        <a:pt x="679" y="624"/>
                        <a:pt x="679" y="624"/>
                      </a:cubicBezTo>
                      <a:cubicBezTo>
                        <a:pt x="662" y="644"/>
                        <a:pt x="644" y="663"/>
                        <a:pt x="623" y="679"/>
                      </a:cubicBezTo>
                      <a:cubicBezTo>
                        <a:pt x="547" y="603"/>
                        <a:pt x="547" y="603"/>
                        <a:pt x="547" y="603"/>
                      </a:cubicBezTo>
                      <a:cubicBezTo>
                        <a:pt x="539" y="595"/>
                        <a:pt x="527" y="594"/>
                        <a:pt x="518" y="599"/>
                      </a:cubicBezTo>
                      <a:cubicBezTo>
                        <a:pt x="499" y="610"/>
                        <a:pt x="480" y="618"/>
                        <a:pt x="459" y="624"/>
                      </a:cubicBezTo>
                      <a:cubicBezTo>
                        <a:pt x="448" y="626"/>
                        <a:pt x="441" y="636"/>
                        <a:pt x="441" y="647"/>
                      </a:cubicBezTo>
                      <a:cubicBezTo>
                        <a:pt x="441" y="755"/>
                        <a:pt x="441" y="755"/>
                        <a:pt x="441" y="755"/>
                      </a:cubicBezTo>
                      <a:cubicBezTo>
                        <a:pt x="415" y="758"/>
                        <a:pt x="389" y="758"/>
                        <a:pt x="363" y="755"/>
                      </a:cubicBezTo>
                      <a:cubicBezTo>
                        <a:pt x="363" y="647"/>
                        <a:pt x="363" y="647"/>
                        <a:pt x="363" y="647"/>
                      </a:cubicBezTo>
                      <a:cubicBezTo>
                        <a:pt x="363" y="636"/>
                        <a:pt x="356" y="626"/>
                        <a:pt x="345" y="624"/>
                      </a:cubicBezTo>
                      <a:cubicBezTo>
                        <a:pt x="324" y="618"/>
                        <a:pt x="305" y="610"/>
                        <a:pt x="286" y="599"/>
                      </a:cubicBezTo>
                      <a:cubicBezTo>
                        <a:pt x="277" y="594"/>
                        <a:pt x="265" y="595"/>
                        <a:pt x="257" y="603"/>
                      </a:cubicBezTo>
                      <a:cubicBezTo>
                        <a:pt x="181" y="679"/>
                        <a:pt x="181" y="679"/>
                        <a:pt x="181" y="679"/>
                      </a:cubicBezTo>
                      <a:cubicBezTo>
                        <a:pt x="160" y="663"/>
                        <a:pt x="142" y="644"/>
                        <a:pt x="125" y="624"/>
                      </a:cubicBezTo>
                      <a:cubicBezTo>
                        <a:pt x="202" y="548"/>
                        <a:pt x="202" y="548"/>
                        <a:pt x="202" y="548"/>
                      </a:cubicBezTo>
                      <a:cubicBezTo>
                        <a:pt x="209" y="540"/>
                        <a:pt x="211" y="528"/>
                        <a:pt x="205" y="519"/>
                      </a:cubicBezTo>
                      <a:cubicBezTo>
                        <a:pt x="194" y="500"/>
                        <a:pt x="186" y="480"/>
                        <a:pt x="181" y="460"/>
                      </a:cubicBezTo>
                      <a:cubicBezTo>
                        <a:pt x="178" y="449"/>
                        <a:pt x="169" y="442"/>
                        <a:pt x="158" y="442"/>
                      </a:cubicBezTo>
                      <a:cubicBezTo>
                        <a:pt x="50" y="442"/>
                        <a:pt x="50" y="442"/>
                        <a:pt x="50" y="442"/>
                      </a:cubicBezTo>
                      <a:cubicBezTo>
                        <a:pt x="48" y="429"/>
                        <a:pt x="48" y="416"/>
                        <a:pt x="48" y="403"/>
                      </a:cubicBezTo>
                      <a:cubicBezTo>
                        <a:pt x="48" y="390"/>
                        <a:pt x="48" y="377"/>
                        <a:pt x="50" y="364"/>
                      </a:cubicBezTo>
                      <a:cubicBezTo>
                        <a:pt x="158" y="364"/>
                        <a:pt x="158" y="364"/>
                        <a:pt x="158" y="364"/>
                      </a:cubicBezTo>
                      <a:cubicBezTo>
                        <a:pt x="169" y="364"/>
                        <a:pt x="178" y="356"/>
                        <a:pt x="181" y="346"/>
                      </a:cubicBezTo>
                      <a:cubicBezTo>
                        <a:pt x="186" y="325"/>
                        <a:pt x="194" y="305"/>
                        <a:pt x="205" y="287"/>
                      </a:cubicBezTo>
                      <a:cubicBezTo>
                        <a:pt x="211" y="277"/>
                        <a:pt x="209" y="265"/>
                        <a:pt x="202" y="258"/>
                      </a:cubicBezTo>
                      <a:cubicBezTo>
                        <a:pt x="125" y="181"/>
                        <a:pt x="125" y="181"/>
                        <a:pt x="125" y="181"/>
                      </a:cubicBezTo>
                      <a:cubicBezTo>
                        <a:pt x="142" y="161"/>
                        <a:pt x="160" y="142"/>
                        <a:pt x="181" y="126"/>
                      </a:cubicBezTo>
                      <a:cubicBezTo>
                        <a:pt x="257" y="202"/>
                        <a:pt x="257" y="202"/>
                        <a:pt x="257" y="202"/>
                      </a:cubicBezTo>
                      <a:cubicBezTo>
                        <a:pt x="265" y="210"/>
                        <a:pt x="277" y="212"/>
                        <a:pt x="286" y="206"/>
                      </a:cubicBezTo>
                      <a:cubicBezTo>
                        <a:pt x="305" y="195"/>
                        <a:pt x="324" y="187"/>
                        <a:pt x="345" y="182"/>
                      </a:cubicBezTo>
                      <a:cubicBezTo>
                        <a:pt x="356" y="179"/>
                        <a:pt x="363" y="169"/>
                        <a:pt x="363" y="158"/>
                      </a:cubicBezTo>
                      <a:cubicBezTo>
                        <a:pt x="363" y="51"/>
                        <a:pt x="363" y="51"/>
                        <a:pt x="363" y="51"/>
                      </a:cubicBezTo>
                      <a:cubicBezTo>
                        <a:pt x="389" y="48"/>
                        <a:pt x="415" y="48"/>
                        <a:pt x="441" y="51"/>
                      </a:cubicBezTo>
                      <a:cubicBezTo>
                        <a:pt x="441" y="158"/>
                        <a:pt x="441" y="158"/>
                        <a:pt x="441" y="158"/>
                      </a:cubicBezTo>
                      <a:cubicBezTo>
                        <a:pt x="441" y="169"/>
                        <a:pt x="448" y="179"/>
                        <a:pt x="459" y="182"/>
                      </a:cubicBezTo>
                      <a:cubicBezTo>
                        <a:pt x="480" y="187"/>
                        <a:pt x="499" y="195"/>
                        <a:pt x="518" y="206"/>
                      </a:cubicBezTo>
                      <a:cubicBezTo>
                        <a:pt x="527" y="212"/>
                        <a:pt x="539" y="210"/>
                        <a:pt x="547" y="202"/>
                      </a:cubicBezTo>
                      <a:cubicBezTo>
                        <a:pt x="623" y="126"/>
                        <a:pt x="623" y="126"/>
                        <a:pt x="623" y="126"/>
                      </a:cubicBezTo>
                      <a:cubicBezTo>
                        <a:pt x="644" y="142"/>
                        <a:pt x="662" y="161"/>
                        <a:pt x="679" y="181"/>
                      </a:cubicBezTo>
                      <a:cubicBezTo>
                        <a:pt x="602" y="258"/>
                        <a:pt x="602" y="258"/>
                        <a:pt x="602" y="258"/>
                      </a:cubicBezTo>
                      <a:cubicBezTo>
                        <a:pt x="595" y="265"/>
                        <a:pt x="593" y="277"/>
                        <a:pt x="599" y="287"/>
                      </a:cubicBezTo>
                      <a:cubicBezTo>
                        <a:pt x="610" y="305"/>
                        <a:pt x="618" y="325"/>
                        <a:pt x="623" y="346"/>
                      </a:cubicBezTo>
                      <a:cubicBezTo>
                        <a:pt x="626" y="356"/>
                        <a:pt x="635" y="364"/>
                        <a:pt x="646" y="364"/>
                      </a:cubicBezTo>
                      <a:cubicBezTo>
                        <a:pt x="754" y="364"/>
                        <a:pt x="754" y="364"/>
                        <a:pt x="754" y="364"/>
                      </a:cubicBezTo>
                      <a:cubicBezTo>
                        <a:pt x="756" y="377"/>
                        <a:pt x="756" y="390"/>
                        <a:pt x="756" y="403"/>
                      </a:cubicBezTo>
                      <a:cubicBezTo>
                        <a:pt x="756" y="416"/>
                        <a:pt x="756" y="429"/>
                        <a:pt x="754" y="442"/>
                      </a:cubicBezTo>
                      <a:close/>
                      <a:moveTo>
                        <a:pt x="754" y="442"/>
                      </a:moveTo>
                      <a:cubicBezTo>
                        <a:pt x="754" y="442"/>
                        <a:pt x="754" y="442"/>
                        <a:pt x="754" y="442"/>
                      </a:cubicBezTo>
                    </a:path>
                  </a:pathLst>
                </a:custGeom>
                <a:solidFill>
                  <a:srgbClr val="EF56A0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</p:grpSp>
          <p:sp>
            <p:nvSpPr>
              <p:cNvPr id="26" name="Freeform 30">
                <a:extLst>
                  <a:ext uri="{FF2B5EF4-FFF2-40B4-BE49-F238E27FC236}">
                    <a16:creationId xmlns:a16="http://schemas.microsoft.com/office/drawing/2014/main" xmlns="" id="{15D20E01-E3DE-41B1-B827-EC83336D1AF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97979" y="5226237"/>
                <a:ext cx="214368" cy="212041"/>
              </a:xfrm>
              <a:custGeom>
                <a:avLst/>
                <a:gdLst>
                  <a:gd name="T0" fmla="*/ 150 w 300"/>
                  <a:gd name="T1" fmla="*/ 0 h 300"/>
                  <a:gd name="T2" fmla="*/ 0 w 300"/>
                  <a:gd name="T3" fmla="*/ 150 h 300"/>
                  <a:gd name="T4" fmla="*/ 150 w 300"/>
                  <a:gd name="T5" fmla="*/ 300 h 300"/>
                  <a:gd name="T6" fmla="*/ 300 w 300"/>
                  <a:gd name="T7" fmla="*/ 150 h 300"/>
                  <a:gd name="T8" fmla="*/ 150 w 300"/>
                  <a:gd name="T9" fmla="*/ 0 h 300"/>
                  <a:gd name="T10" fmla="*/ 150 w 300"/>
                  <a:gd name="T11" fmla="*/ 252 h 300"/>
                  <a:gd name="T12" fmla="*/ 48 w 300"/>
                  <a:gd name="T13" fmla="*/ 150 h 300"/>
                  <a:gd name="T14" fmla="*/ 150 w 300"/>
                  <a:gd name="T15" fmla="*/ 48 h 300"/>
                  <a:gd name="T16" fmla="*/ 252 w 300"/>
                  <a:gd name="T17" fmla="*/ 150 h 300"/>
                  <a:gd name="T18" fmla="*/ 150 w 300"/>
                  <a:gd name="T19" fmla="*/ 252 h 300"/>
                  <a:gd name="T20" fmla="*/ 150 w 300"/>
                  <a:gd name="T21" fmla="*/ 252 h 300"/>
                  <a:gd name="T22" fmla="*/ 150 w 300"/>
                  <a:gd name="T23" fmla="*/ 252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00" h="300">
                    <a:moveTo>
                      <a:pt x="150" y="0"/>
                    </a:moveTo>
                    <a:cubicBezTo>
                      <a:pt x="67" y="0"/>
                      <a:pt x="0" y="67"/>
                      <a:pt x="0" y="150"/>
                    </a:cubicBezTo>
                    <a:cubicBezTo>
                      <a:pt x="0" y="232"/>
                      <a:pt x="67" y="300"/>
                      <a:pt x="150" y="300"/>
                    </a:cubicBezTo>
                    <a:cubicBezTo>
                      <a:pt x="233" y="300"/>
                      <a:pt x="300" y="232"/>
                      <a:pt x="300" y="150"/>
                    </a:cubicBezTo>
                    <a:cubicBezTo>
                      <a:pt x="300" y="67"/>
                      <a:pt x="233" y="0"/>
                      <a:pt x="150" y="0"/>
                    </a:cubicBezTo>
                    <a:close/>
                    <a:moveTo>
                      <a:pt x="150" y="252"/>
                    </a:moveTo>
                    <a:cubicBezTo>
                      <a:pt x="94" y="252"/>
                      <a:pt x="48" y="206"/>
                      <a:pt x="48" y="150"/>
                    </a:cubicBezTo>
                    <a:cubicBezTo>
                      <a:pt x="48" y="93"/>
                      <a:pt x="94" y="48"/>
                      <a:pt x="150" y="48"/>
                    </a:cubicBezTo>
                    <a:cubicBezTo>
                      <a:pt x="206" y="48"/>
                      <a:pt x="252" y="93"/>
                      <a:pt x="252" y="150"/>
                    </a:cubicBezTo>
                    <a:cubicBezTo>
                      <a:pt x="252" y="206"/>
                      <a:pt x="206" y="252"/>
                      <a:pt x="150" y="252"/>
                    </a:cubicBezTo>
                    <a:close/>
                    <a:moveTo>
                      <a:pt x="150" y="252"/>
                    </a:moveTo>
                    <a:cubicBezTo>
                      <a:pt x="150" y="252"/>
                      <a:pt x="150" y="252"/>
                      <a:pt x="150" y="252"/>
                    </a:cubicBezTo>
                  </a:path>
                </a:pathLst>
              </a:custGeom>
              <a:solidFill>
                <a:srgbClr val="EF56A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</p:grpSp>
      <p:grpSp>
        <p:nvGrpSpPr>
          <p:cNvPr id="45" name="组合 44">
            <a:extLst>
              <a:ext uri="{FF2B5EF4-FFF2-40B4-BE49-F238E27FC236}">
                <a16:creationId xmlns:a16="http://schemas.microsoft.com/office/drawing/2014/main" xmlns="" id="{33332D3F-D091-4ECA-8F65-2C3111227AE0}"/>
              </a:ext>
            </a:extLst>
          </p:cNvPr>
          <p:cNvGrpSpPr/>
          <p:nvPr/>
        </p:nvGrpSpPr>
        <p:grpSpPr>
          <a:xfrm>
            <a:off x="9231638" y="1367311"/>
            <a:ext cx="1083600" cy="1127660"/>
            <a:chOff x="8740470" y="1401817"/>
            <a:chExt cx="1083600" cy="1127660"/>
          </a:xfrm>
        </p:grpSpPr>
        <p:sp>
          <p:nvSpPr>
            <p:cNvPr id="30" name="矩形 29">
              <a:extLst>
                <a:ext uri="{FF2B5EF4-FFF2-40B4-BE49-F238E27FC236}">
                  <a16:creationId xmlns:a16="http://schemas.microsoft.com/office/drawing/2014/main" xmlns="" id="{C56A28B5-61C6-4002-9299-D7FF8375D704}"/>
                </a:ext>
              </a:extLst>
            </p:cNvPr>
            <p:cNvSpPr/>
            <p:nvPr/>
          </p:nvSpPr>
          <p:spPr>
            <a:xfrm>
              <a:off x="8747851" y="1401817"/>
              <a:ext cx="1069200" cy="976076"/>
            </a:xfrm>
            <a:prstGeom prst="rect">
              <a:avLst/>
            </a:prstGeom>
            <a:noFill/>
            <a:ln>
              <a:solidFill>
                <a:srgbClr val="EF56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xmlns="" id="{934A79FC-D128-460D-8C05-61D7B57A7451}"/>
                </a:ext>
              </a:extLst>
            </p:cNvPr>
            <p:cNvSpPr/>
            <p:nvPr/>
          </p:nvSpPr>
          <p:spPr>
            <a:xfrm>
              <a:off x="8740470" y="2277477"/>
              <a:ext cx="1083600" cy="252000"/>
            </a:xfrm>
            <a:prstGeom prst="rect">
              <a:avLst/>
            </a:prstGeom>
            <a:solidFill>
              <a:srgbClr val="EF56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8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HyperGate</a:t>
              </a:r>
              <a:endParaRPr lang="zh-CN" altLang="en-US" sz="8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44" name="组合 43">
              <a:extLst>
                <a:ext uri="{FF2B5EF4-FFF2-40B4-BE49-F238E27FC236}">
                  <a16:creationId xmlns:a16="http://schemas.microsoft.com/office/drawing/2014/main" xmlns="" id="{F2451D71-628E-4E77-A38C-20CE1D449CC6}"/>
                </a:ext>
              </a:extLst>
            </p:cNvPr>
            <p:cNvGrpSpPr/>
            <p:nvPr/>
          </p:nvGrpSpPr>
          <p:grpSpPr>
            <a:xfrm>
              <a:off x="8901993" y="1550325"/>
              <a:ext cx="803180" cy="837713"/>
              <a:chOff x="6178881" y="4158964"/>
              <a:chExt cx="838648" cy="850934"/>
            </a:xfrm>
          </p:grpSpPr>
          <p:pic>
            <p:nvPicPr>
              <p:cNvPr id="42" name="图形 41">
                <a:extLst>
                  <a:ext uri="{FF2B5EF4-FFF2-40B4-BE49-F238E27FC236}">
                    <a16:creationId xmlns:a16="http://schemas.microsoft.com/office/drawing/2014/main" xmlns="" id="{9B558CB7-63E3-4253-889A-F25AA24E61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xmlns="" r:embed="rId7"/>
                  </a:ext>
                </a:extLst>
              </a:blip>
              <a:stretch>
                <a:fillRect/>
              </a:stretch>
            </p:blipFill>
            <p:spPr>
              <a:xfrm>
                <a:off x="6178881" y="4158964"/>
                <a:ext cx="838648" cy="497948"/>
              </a:xfrm>
              <a:prstGeom prst="rect">
                <a:avLst/>
              </a:prstGeom>
            </p:spPr>
          </p:pic>
          <p:sp>
            <p:nvSpPr>
              <p:cNvPr id="43" name="矩形 42">
                <a:extLst>
                  <a:ext uri="{FF2B5EF4-FFF2-40B4-BE49-F238E27FC236}">
                    <a16:creationId xmlns:a16="http://schemas.microsoft.com/office/drawing/2014/main" xmlns="" id="{08537D32-A63C-4530-B2B4-BD0DF16588D4}"/>
                  </a:ext>
                </a:extLst>
              </p:cNvPr>
              <p:cNvSpPr/>
              <p:nvPr/>
            </p:nvSpPr>
            <p:spPr>
              <a:xfrm>
                <a:off x="6448911" y="4598894"/>
                <a:ext cx="301513" cy="923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41" name="图形 40" descr="Wi-Fi">
                <a:extLst>
                  <a:ext uri="{FF2B5EF4-FFF2-40B4-BE49-F238E27FC236}">
                    <a16:creationId xmlns:a16="http://schemas.microsoft.com/office/drawing/2014/main" xmlns="" id="{03C369AB-49A2-42AE-828A-6F71436F40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xmlns="" r:embed="rId9"/>
                  </a:ext>
                </a:extLst>
              </a:blip>
              <a:stretch>
                <a:fillRect/>
              </a:stretch>
            </p:blipFill>
            <p:spPr>
              <a:xfrm rot="10800000">
                <a:off x="6239685" y="4303925"/>
                <a:ext cx="717039" cy="705973"/>
              </a:xfrm>
              <a:prstGeom prst="rect">
                <a:avLst/>
              </a:prstGeom>
            </p:spPr>
          </p:pic>
        </p:grpSp>
      </p:grpSp>
      <p:sp>
        <p:nvSpPr>
          <p:cNvPr id="53" name="文本框 52">
            <a:extLst>
              <a:ext uri="{FF2B5EF4-FFF2-40B4-BE49-F238E27FC236}">
                <a16:creationId xmlns:a16="http://schemas.microsoft.com/office/drawing/2014/main" xmlns="" id="{D73D0643-B42F-4C29-8E04-87AFB23E8D35}"/>
              </a:ext>
            </a:extLst>
          </p:cNvPr>
          <p:cNvSpPr txBox="1"/>
          <p:nvPr/>
        </p:nvSpPr>
        <p:spPr>
          <a:xfrm>
            <a:off x="1917023" y="2824035"/>
            <a:ext cx="2165180" cy="6642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7800" indent="-177800">
              <a:lnSpc>
                <a:spcPts val="1700"/>
              </a:lnSpc>
              <a:spcBef>
                <a:spcPts val="300"/>
              </a:spcBef>
              <a:buFont typeface="Wingdings" panose="05000000000000000000" pitchFamily="2" charset="2"/>
              <a:buChar char="ü"/>
            </a:pPr>
            <a:r>
              <a:rPr lang="zh-CN" altLang="en-US" sz="900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中国首家自主</a:t>
            </a:r>
            <a:r>
              <a:rPr lang="zh-CN" altLang="en-US" sz="900" dirty="0" smtClean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研发</a:t>
            </a:r>
            <a:endParaRPr lang="en-US" altLang="zh-CN" sz="900" dirty="0" smtClean="0">
              <a:solidFill>
                <a:schemeClr val="accent5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7800" indent="-177800">
              <a:spcBef>
                <a:spcPts val="300"/>
              </a:spcBef>
              <a:buFont typeface="Wingdings" panose="05000000000000000000" pitchFamily="2" charset="2"/>
              <a:buChar char="ü"/>
            </a:pPr>
            <a:r>
              <a:rPr lang="en-US" altLang="zh-CN" sz="900" dirty="0" smtClean="0">
                <a:latin typeface="Microsoft YaHei" charset="-122"/>
                <a:ea typeface="Microsoft YaHei" charset="-122"/>
                <a:cs typeface="Microsoft YaHei" charset="-122"/>
              </a:rPr>
              <a:t>B</a:t>
            </a:r>
            <a:r>
              <a:rPr lang="zh-CN" altLang="en-US" sz="900" dirty="0" smtClean="0">
                <a:latin typeface="Microsoft YaHei" charset="-122"/>
                <a:ea typeface="Microsoft YaHei" charset="-122"/>
                <a:cs typeface="Microsoft YaHei" charset="-122"/>
              </a:rPr>
              <a:t>lock-level protection</a:t>
            </a:r>
            <a:endParaRPr lang="en-US" altLang="zh-CN" sz="9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177800" indent="-177800">
              <a:spcBef>
                <a:spcPts val="300"/>
              </a:spcBef>
              <a:buFont typeface="Wingdings" panose="05000000000000000000" pitchFamily="2" charset="2"/>
              <a:buChar char="ü"/>
            </a:pPr>
            <a:r>
              <a:rPr lang="en-US" altLang="zh-CN" sz="900" dirty="0" smtClean="0">
                <a:latin typeface="Microsoft YaHei" charset="-122"/>
                <a:ea typeface="Microsoft YaHei" charset="-122"/>
                <a:cs typeface="Microsoft YaHei" charset="-122"/>
              </a:rPr>
              <a:t>Supports P / </a:t>
            </a:r>
            <a:r>
              <a:rPr lang="en-US" altLang="zh-CN" sz="900" dirty="0">
                <a:latin typeface="Microsoft YaHei" charset="-122"/>
                <a:ea typeface="Microsoft YaHei" charset="-122"/>
                <a:cs typeface="Microsoft YaHei" charset="-122"/>
              </a:rPr>
              <a:t>V / C / C +</a:t>
            </a: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xmlns="" id="{94CBC3C4-1F82-4A84-9373-C03325B8873F}"/>
              </a:ext>
            </a:extLst>
          </p:cNvPr>
          <p:cNvSpPr txBox="1"/>
          <p:nvPr/>
        </p:nvSpPr>
        <p:spPr>
          <a:xfrm>
            <a:off x="2013437" y="4304162"/>
            <a:ext cx="15557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altLang="zh-CN" sz="900" dirty="0">
                <a:solidFill>
                  <a:schemeClr val="accent5">
                    <a:lumMod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B</a:t>
            </a:r>
            <a:r>
              <a:rPr lang="zh-CN" altLang="en-US" sz="900" dirty="0" smtClean="0">
                <a:solidFill>
                  <a:schemeClr val="accent5">
                    <a:lumMod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usiness-</a:t>
            </a:r>
            <a:r>
              <a:rPr lang="zh-CN" altLang="en-US" sz="900" dirty="0">
                <a:solidFill>
                  <a:schemeClr val="accent5">
                    <a:lumMod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class </a:t>
            </a:r>
            <a:r>
              <a:rPr lang="en-US" altLang="zh-CN" sz="900" dirty="0" smtClean="0">
                <a:solidFill>
                  <a:schemeClr val="accent5">
                    <a:lumMod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R</a:t>
            </a:r>
            <a:r>
              <a:rPr lang="zh-CN" altLang="en-US" sz="900" dirty="0" smtClean="0">
                <a:solidFill>
                  <a:schemeClr val="accent5">
                    <a:lumMod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ecovery</a:t>
            </a:r>
            <a:r>
              <a:rPr lang="en-US" altLang="zh-CN" sz="900" dirty="0" smtClean="0">
                <a:solidFill>
                  <a:schemeClr val="accent5">
                    <a:lumMod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 in seconds</a:t>
            </a:r>
            <a:endParaRPr lang="en-US" altLang="zh-CN" sz="900" dirty="0">
              <a:solidFill>
                <a:schemeClr val="accent5">
                  <a:lumMod val="75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ctr">
              <a:spcBef>
                <a:spcPts val="600"/>
              </a:spcBef>
            </a:pPr>
            <a:r>
              <a:rPr lang="zh-CN" altLang="en-US" sz="9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9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Prerequisite</a:t>
            </a:r>
            <a:r>
              <a:rPr lang="zh-CN" altLang="en-US" sz="9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sz="9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xmlns="" id="{5E99F137-8F3E-4844-8B60-E6612A81420D}"/>
              </a:ext>
            </a:extLst>
          </p:cNvPr>
          <p:cNvSpPr txBox="1"/>
          <p:nvPr/>
        </p:nvSpPr>
        <p:spPr>
          <a:xfrm>
            <a:off x="1981792" y="5524105"/>
            <a:ext cx="2178266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zh-CN" sz="900" dirty="0" smtClean="0">
                <a:latin typeface="Microsoft YaHei" charset="-122"/>
                <a:ea typeface="Microsoft YaHei" charset="-122"/>
                <a:cs typeface="Microsoft YaHei" charset="-122"/>
              </a:rPr>
              <a:t>China</a:t>
            </a:r>
            <a:r>
              <a:rPr lang="zh-CN" altLang="en-US" sz="900" dirty="0" smtClean="0">
                <a:latin typeface="Microsoft YaHei" charset="-122"/>
                <a:ea typeface="Microsoft YaHei" charset="-122"/>
                <a:cs typeface="Microsoft YaHei" charset="-122"/>
              </a:rPr>
              <a:t>: </a:t>
            </a:r>
            <a:r>
              <a:rPr lang="en-US" altLang="zh-CN" sz="900" dirty="0" err="1" smtClean="0">
                <a:latin typeface="Microsoft YaHei" charset="-122"/>
                <a:ea typeface="Microsoft YaHei" charset="-122"/>
                <a:cs typeface="Microsoft YaHei" charset="-122"/>
              </a:rPr>
              <a:t>Datasure</a:t>
            </a:r>
            <a:r>
              <a:rPr lang="en-US" altLang="zh-CN" sz="900" dirty="0" smtClean="0">
                <a:latin typeface="Microsoft YaHei" charset="-122"/>
                <a:ea typeface="Microsoft YaHei" charset="-122"/>
                <a:cs typeface="Microsoft YaHei" charset="-122"/>
              </a:rPr>
              <a:t> (OEM </a:t>
            </a:r>
            <a:r>
              <a:rPr lang="zh-CN" altLang="en-US" sz="900" dirty="0" smtClean="0">
                <a:latin typeface="Microsoft YaHei" charset="-122"/>
                <a:ea typeface="Microsoft YaHei" charset="-122"/>
                <a:cs typeface="Microsoft YaHei" charset="-122"/>
              </a:rPr>
              <a:t>FalconStor</a:t>
            </a:r>
            <a:r>
              <a:rPr lang="en-US" altLang="zh-CN" sz="900" dirty="0" smtClean="0">
                <a:latin typeface="Microsoft YaHei" charset="-122"/>
                <a:ea typeface="Microsoft YaHei" charset="-122"/>
                <a:cs typeface="Microsoft YaHei" charset="-122"/>
              </a:rPr>
              <a:t>)</a:t>
            </a:r>
          </a:p>
          <a:p>
            <a:pPr>
              <a:spcBef>
                <a:spcPts val="600"/>
              </a:spcBef>
            </a:pPr>
            <a:r>
              <a:rPr lang="en-US" altLang="zh-CN" sz="900" dirty="0" smtClean="0">
                <a:latin typeface="Microsoft YaHei" charset="-122"/>
                <a:ea typeface="Microsoft YaHei" charset="-122"/>
                <a:cs typeface="Microsoft YaHei" charset="-122"/>
              </a:rPr>
              <a:t>Overseas</a:t>
            </a:r>
            <a:r>
              <a:rPr lang="zh-CN" altLang="en-US" sz="900" dirty="0" smtClean="0">
                <a:latin typeface="Microsoft YaHei" charset="-122"/>
                <a:ea typeface="Microsoft YaHei" charset="-122"/>
                <a:cs typeface="Microsoft YaHei" charset="-122"/>
              </a:rPr>
              <a:t>: </a:t>
            </a:r>
            <a:r>
              <a:rPr lang="zh-CN" altLang="en-US" sz="900" dirty="0">
                <a:latin typeface="Microsoft YaHei" charset="-122"/>
                <a:ea typeface="Microsoft YaHei" charset="-122"/>
                <a:cs typeface="Microsoft YaHei" charset="-122"/>
              </a:rPr>
              <a:t>FalconStor </a:t>
            </a:r>
            <a:endParaRPr lang="en-US" altLang="zh-CN" sz="9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spcBef>
                <a:spcPts val="600"/>
              </a:spcBef>
            </a:pPr>
            <a:r>
              <a:rPr lang="en-US" altLang="zh-CN" sz="900" dirty="0">
                <a:latin typeface="Microsoft YaHei" charset="-122"/>
                <a:ea typeface="Microsoft YaHei" charset="-122"/>
                <a:cs typeface="Microsoft YaHei" charset="-122"/>
              </a:rPr>
              <a:t>(</a:t>
            </a:r>
            <a:r>
              <a:rPr lang="zh-CN" altLang="en-US" sz="900" dirty="0">
                <a:latin typeface="Microsoft YaHei" charset="-122"/>
                <a:ea typeface="Microsoft YaHei" charset="-122"/>
                <a:cs typeface="Microsoft YaHei" charset="-122"/>
              </a:rPr>
              <a:t>Cloud platforms are not supported)</a:t>
            </a: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xmlns="" id="{463438B9-D142-4F4D-ADA8-E8FD8D3E0233}"/>
              </a:ext>
            </a:extLst>
          </p:cNvPr>
          <p:cNvSpPr txBox="1"/>
          <p:nvPr/>
        </p:nvSpPr>
        <p:spPr>
          <a:xfrm>
            <a:off x="3974195" y="2863330"/>
            <a:ext cx="2061783" cy="487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7800" indent="-177800">
              <a:lnSpc>
                <a:spcPts val="1700"/>
              </a:lnSpc>
              <a:spcBef>
                <a:spcPts val="300"/>
              </a:spcBef>
              <a:buFont typeface="Wingdings" panose="05000000000000000000" pitchFamily="2" charset="2"/>
              <a:buChar char="ü"/>
            </a:pPr>
            <a:r>
              <a:rPr lang="zh-CN" altLang="en-US" sz="900" dirty="0">
                <a:solidFill>
                  <a:schemeClr val="accent5">
                    <a:lumMod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Exclusive </a:t>
            </a:r>
            <a:r>
              <a:rPr lang="en-US" altLang="zh-CN" sz="900" dirty="0" smtClean="0">
                <a:solidFill>
                  <a:schemeClr val="accent5">
                    <a:lumMod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P</a:t>
            </a:r>
            <a:r>
              <a:rPr lang="zh-CN" altLang="en-US" sz="900" dirty="0" smtClean="0">
                <a:solidFill>
                  <a:schemeClr val="accent5">
                    <a:lumMod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atented </a:t>
            </a:r>
            <a:r>
              <a:rPr lang="en-US" altLang="zh-CN" sz="900" dirty="0">
                <a:solidFill>
                  <a:schemeClr val="accent5">
                    <a:lumMod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T</a:t>
            </a:r>
            <a:r>
              <a:rPr lang="zh-CN" altLang="en-US" sz="900" dirty="0" smtClean="0">
                <a:solidFill>
                  <a:schemeClr val="accent5">
                    <a:lumMod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echnology</a:t>
            </a:r>
            <a:endParaRPr lang="en-US" altLang="zh-CN" sz="900" dirty="0">
              <a:solidFill>
                <a:schemeClr val="accent5">
                  <a:lumMod val="75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177800" indent="-177800">
              <a:spcBef>
                <a:spcPts val="300"/>
              </a:spcBef>
              <a:buFont typeface="Wingdings" panose="05000000000000000000" pitchFamily="2" charset="2"/>
              <a:buChar char="ü"/>
            </a:pPr>
            <a:r>
              <a:rPr lang="zh-CN" altLang="en-US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各种架构智能适配</a:t>
            </a:r>
            <a:endParaRPr lang="en-US" altLang="zh-CN" sz="9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xmlns="" id="{0314FB4D-1413-4556-9097-7DF829D5FCFE}"/>
              </a:ext>
            </a:extLst>
          </p:cNvPr>
          <p:cNvSpPr txBox="1"/>
          <p:nvPr/>
        </p:nvSpPr>
        <p:spPr>
          <a:xfrm>
            <a:off x="3834953" y="4231385"/>
            <a:ext cx="18371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altLang="zh-CN" sz="900" dirty="0">
                <a:solidFill>
                  <a:schemeClr val="accent5">
                    <a:lumMod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Any to Any</a:t>
            </a:r>
          </a:p>
          <a:p>
            <a:pPr algn="ctr">
              <a:spcBef>
                <a:spcPts val="600"/>
              </a:spcBef>
            </a:pPr>
            <a:r>
              <a:rPr lang="en-US" altLang="zh-CN" sz="900" dirty="0" smtClean="0">
                <a:solidFill>
                  <a:schemeClr val="accent5">
                    <a:lumMod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Cross</a:t>
            </a:r>
            <a:r>
              <a:rPr lang="zh-CN" altLang="en-US" sz="900" dirty="0" smtClean="0">
                <a:solidFill>
                  <a:schemeClr val="accent5">
                    <a:lumMod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-platform</a:t>
            </a:r>
            <a:r>
              <a:rPr lang="en-US" altLang="zh-CN" sz="900" dirty="0" smtClean="0">
                <a:solidFill>
                  <a:schemeClr val="accent5">
                    <a:lumMod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/>
            </a:r>
            <a:br>
              <a:rPr lang="en-US" altLang="zh-CN" sz="900" dirty="0" smtClean="0">
                <a:solidFill>
                  <a:schemeClr val="accent5">
                    <a:lumMod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</a:br>
            <a:r>
              <a:rPr lang="en-US" altLang="zh-CN" sz="900" dirty="0" smtClean="0">
                <a:solidFill>
                  <a:schemeClr val="accent5">
                    <a:lumMod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C</a:t>
            </a:r>
            <a:r>
              <a:rPr lang="zh-CN" altLang="en-US" sz="900" dirty="0" smtClean="0">
                <a:solidFill>
                  <a:schemeClr val="accent5">
                    <a:lumMod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ross</a:t>
            </a:r>
            <a:r>
              <a:rPr lang="en-US" altLang="zh-CN" sz="900" dirty="0" smtClean="0">
                <a:solidFill>
                  <a:schemeClr val="accent5">
                    <a:lumMod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-</a:t>
            </a:r>
            <a:r>
              <a:rPr lang="zh-CN" altLang="en-US" sz="900" dirty="0" smtClean="0">
                <a:solidFill>
                  <a:schemeClr val="accent5">
                    <a:lumMod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architecture</a:t>
            </a:r>
            <a:endParaRPr lang="zh-CN" altLang="en-US" sz="900" dirty="0">
              <a:solidFill>
                <a:schemeClr val="accent5">
                  <a:lumMod val="75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xmlns="" id="{1FD389FC-D30B-4A10-A888-B7CC629637AB}"/>
              </a:ext>
            </a:extLst>
          </p:cNvPr>
          <p:cNvSpPr txBox="1"/>
          <p:nvPr/>
        </p:nvSpPr>
        <p:spPr>
          <a:xfrm>
            <a:off x="4161677" y="5497810"/>
            <a:ext cx="2184434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zh-CN" sz="900" dirty="0" smtClean="0">
                <a:latin typeface="Microsoft YaHei" charset="-122"/>
                <a:ea typeface="Microsoft YaHei" charset="-122"/>
                <a:cs typeface="Microsoft YaHei" charset="-122"/>
              </a:rPr>
              <a:t>China</a:t>
            </a:r>
            <a:r>
              <a:rPr lang="zh-CN" altLang="en-US" sz="900" dirty="0" smtClean="0">
                <a:latin typeface="Microsoft YaHei" charset="-122"/>
                <a:ea typeface="Microsoft YaHei" charset="-122"/>
                <a:cs typeface="Microsoft YaHei" charset="-122"/>
              </a:rPr>
              <a:t>: </a:t>
            </a:r>
            <a:r>
              <a:rPr lang="zh-CN" altLang="en-US" sz="900" dirty="0">
                <a:latin typeface="Microsoft YaHei" charset="-122"/>
                <a:ea typeface="Microsoft YaHei" charset="-122"/>
                <a:cs typeface="Microsoft YaHei" charset="-122"/>
              </a:rPr>
              <a:t>None</a:t>
            </a:r>
            <a:endParaRPr lang="en-US" altLang="zh-CN" sz="9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spcBef>
                <a:spcPts val="600"/>
              </a:spcBef>
            </a:pPr>
            <a:r>
              <a:rPr lang="en-US" altLang="zh-CN" sz="900" dirty="0" smtClean="0">
                <a:latin typeface="Microsoft YaHei" charset="-122"/>
                <a:ea typeface="Microsoft YaHei" charset="-122"/>
                <a:cs typeface="Microsoft YaHei" charset="-122"/>
              </a:rPr>
              <a:t>Overseas</a:t>
            </a:r>
            <a:r>
              <a:rPr lang="zh-CN" altLang="en-US" sz="900" dirty="0" smtClean="0">
                <a:latin typeface="Microsoft YaHei" charset="-122"/>
                <a:ea typeface="Microsoft YaHei" charset="-122"/>
                <a:cs typeface="Microsoft YaHei" charset="-122"/>
              </a:rPr>
              <a:t>:</a:t>
            </a:r>
            <a:r>
              <a:rPr lang="en-US" altLang="zh-CN" sz="900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sz="900" dirty="0" err="1" smtClean="0">
                <a:latin typeface="Microsoft YaHei" charset="-122"/>
                <a:ea typeface="Microsoft YaHei" charset="-122"/>
                <a:cs typeface="Microsoft YaHei" charset="-122"/>
              </a:rPr>
              <a:t>CloudEndure</a:t>
            </a:r>
            <a:endParaRPr lang="en-US" altLang="zh-CN" sz="9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spcBef>
                <a:spcPts val="600"/>
              </a:spcBef>
            </a:pPr>
            <a:r>
              <a:rPr lang="en-US" altLang="zh-CN" sz="900" dirty="0" smtClean="0">
                <a:latin typeface="Microsoft YaHei" charset="-122"/>
                <a:ea typeface="Microsoft YaHei" charset="-122"/>
                <a:cs typeface="Microsoft YaHei" charset="-122"/>
              </a:rPr>
              <a:t>(Same</a:t>
            </a:r>
            <a:r>
              <a:rPr lang="zh-CN" altLang="en-US" sz="900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zh-CN" altLang="en-US" sz="900" dirty="0">
                <a:latin typeface="Microsoft YaHei" charset="-122"/>
                <a:ea typeface="Microsoft YaHei" charset="-122"/>
                <a:cs typeface="Microsoft YaHei" charset="-122"/>
              </a:rPr>
              <a:t>results, unknown technology)</a:t>
            </a:r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xmlns="" id="{164EC068-7397-4736-99A3-CF2D360DB7FD}"/>
              </a:ext>
            </a:extLst>
          </p:cNvPr>
          <p:cNvSpPr txBox="1"/>
          <p:nvPr/>
        </p:nvSpPr>
        <p:spPr>
          <a:xfrm>
            <a:off x="6617165" y="2863330"/>
            <a:ext cx="205631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7800" indent="-177800">
              <a:lnSpc>
                <a:spcPts val="1700"/>
              </a:lnSpc>
              <a:spcBef>
                <a:spcPts val="300"/>
              </a:spcBef>
              <a:buFont typeface="Wingdings" panose="05000000000000000000" pitchFamily="2" charset="2"/>
              <a:buChar char="ü"/>
            </a:pPr>
            <a:r>
              <a:rPr lang="zh-CN" altLang="en-US" sz="900" dirty="0">
                <a:solidFill>
                  <a:schemeClr val="accent5">
                    <a:lumMod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Exclusive </a:t>
            </a:r>
            <a:r>
              <a:rPr lang="en-US" altLang="zh-CN" sz="900" dirty="0">
                <a:solidFill>
                  <a:schemeClr val="accent5">
                    <a:lumMod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P</a:t>
            </a:r>
            <a:r>
              <a:rPr lang="zh-CN" altLang="en-US" sz="900" dirty="0">
                <a:solidFill>
                  <a:schemeClr val="accent5">
                    <a:lumMod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atented </a:t>
            </a:r>
            <a:r>
              <a:rPr lang="en-US" altLang="zh-CN" sz="900" dirty="0">
                <a:solidFill>
                  <a:schemeClr val="accent5">
                    <a:lumMod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T</a:t>
            </a:r>
            <a:r>
              <a:rPr lang="zh-CN" altLang="en-US" sz="900" dirty="0">
                <a:solidFill>
                  <a:schemeClr val="accent5">
                    <a:lumMod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echnology</a:t>
            </a:r>
            <a:endParaRPr lang="en-US" altLang="zh-CN" sz="900" dirty="0">
              <a:solidFill>
                <a:schemeClr val="accent5">
                  <a:lumMod val="75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177800" indent="-177800">
              <a:lnSpc>
                <a:spcPts val="1700"/>
              </a:lnSpc>
              <a:spcBef>
                <a:spcPts val="300"/>
              </a:spcBef>
              <a:buFont typeface="Wingdings" panose="05000000000000000000" pitchFamily="2" charset="2"/>
              <a:buChar char="ü"/>
            </a:pPr>
            <a:r>
              <a:rPr lang="zh-CN" altLang="en-US" sz="900" dirty="0">
                <a:latin typeface="Microsoft YaHei" charset="-122"/>
                <a:ea typeface="Microsoft YaHei" charset="-122"/>
                <a:cs typeface="Microsoft YaHei" charset="-122"/>
              </a:rPr>
              <a:t>Relieve </a:t>
            </a:r>
            <a:r>
              <a:rPr lang="en-US" altLang="zh-CN" sz="900" dirty="0">
                <a:latin typeface="Microsoft YaHei" charset="-122"/>
                <a:ea typeface="Microsoft YaHei" charset="-122"/>
                <a:cs typeface="Microsoft YaHei" charset="-122"/>
              </a:rPr>
              <a:t>S</a:t>
            </a:r>
            <a:r>
              <a:rPr lang="zh-CN" altLang="en-US" sz="900" dirty="0">
                <a:latin typeface="Microsoft YaHei" charset="-122"/>
                <a:ea typeface="Microsoft YaHei" charset="-122"/>
                <a:cs typeface="Microsoft YaHei" charset="-122"/>
              </a:rPr>
              <a:t>oftware and </a:t>
            </a:r>
            <a:r>
              <a:rPr lang="en-US" altLang="zh-CN" sz="900" dirty="0">
                <a:latin typeface="Microsoft YaHei" charset="-122"/>
                <a:ea typeface="Microsoft YaHei" charset="-122"/>
                <a:cs typeface="Microsoft YaHei" charset="-122"/>
              </a:rPr>
              <a:t>H</a:t>
            </a:r>
            <a:r>
              <a:rPr lang="zh-CN" altLang="en-US" sz="900" dirty="0">
                <a:latin typeface="Microsoft YaHei" charset="-122"/>
                <a:ea typeface="Microsoft YaHei" charset="-122"/>
                <a:cs typeface="Microsoft YaHei" charset="-122"/>
              </a:rPr>
              <a:t>ardware binding</a:t>
            </a:r>
            <a:endParaRPr lang="en-US" altLang="zh-CN" sz="9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xmlns="" id="{68FC095A-98F6-47FB-BBAC-7D8BD92F7DB2}"/>
              </a:ext>
            </a:extLst>
          </p:cNvPr>
          <p:cNvSpPr txBox="1"/>
          <p:nvPr/>
        </p:nvSpPr>
        <p:spPr>
          <a:xfrm>
            <a:off x="6617165" y="4231385"/>
            <a:ext cx="1837143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7800" indent="-177800"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en-US" altLang="zh-CN" sz="900" dirty="0">
                <a:solidFill>
                  <a:schemeClr val="accent5">
                    <a:lumMod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C</a:t>
            </a:r>
            <a:r>
              <a:rPr lang="en-US" altLang="zh-CN" sz="900" dirty="0" smtClean="0">
                <a:solidFill>
                  <a:schemeClr val="accent5">
                    <a:lumMod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ompatible with any </a:t>
            </a:r>
            <a:r>
              <a:rPr lang="zh-CN" altLang="en-US" sz="900" dirty="0" smtClean="0">
                <a:solidFill>
                  <a:schemeClr val="accent5">
                    <a:lumMod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storage</a:t>
            </a:r>
            <a:r>
              <a:rPr lang="en-US" altLang="zh-CN" sz="900" dirty="0" smtClean="0">
                <a:solidFill>
                  <a:schemeClr val="accent5">
                    <a:lumMod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 hardware</a:t>
            </a:r>
            <a:endParaRPr lang="en-US" altLang="zh-CN" sz="900" dirty="0">
              <a:solidFill>
                <a:schemeClr val="accent5">
                  <a:lumMod val="75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177800" indent="-177800"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zh-CN" altLang="en-US" sz="900" dirty="0">
                <a:latin typeface="Microsoft YaHei" charset="-122"/>
                <a:ea typeface="Microsoft YaHei" charset="-122"/>
                <a:cs typeface="Microsoft YaHei" charset="-122"/>
              </a:rPr>
              <a:t>Optimize hardware assets investment</a:t>
            </a:r>
            <a:endParaRPr lang="en-US" altLang="zh-CN" sz="9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xmlns="" id="{69BF22A4-4183-469D-B4E4-FB42F6CD56A9}"/>
              </a:ext>
            </a:extLst>
          </p:cNvPr>
          <p:cNvSpPr txBox="1"/>
          <p:nvPr/>
        </p:nvSpPr>
        <p:spPr>
          <a:xfrm>
            <a:off x="7054277" y="5610694"/>
            <a:ext cx="1108457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zh-CN" sz="900" dirty="0" smtClean="0">
                <a:latin typeface="Microsoft YaHei" charset="-122"/>
                <a:ea typeface="Microsoft YaHei" charset="-122"/>
                <a:cs typeface="Microsoft YaHei" charset="-122"/>
              </a:rPr>
              <a:t>China</a:t>
            </a:r>
            <a:r>
              <a:rPr lang="zh-CN" altLang="en-US" sz="900" dirty="0" smtClean="0">
                <a:latin typeface="Microsoft YaHei" charset="-122"/>
                <a:ea typeface="Microsoft YaHei" charset="-122"/>
                <a:cs typeface="Microsoft YaHei" charset="-122"/>
              </a:rPr>
              <a:t>: </a:t>
            </a:r>
            <a:r>
              <a:rPr lang="zh-CN" altLang="en-US" sz="900" dirty="0">
                <a:latin typeface="Microsoft YaHei" charset="-122"/>
                <a:ea typeface="Microsoft YaHei" charset="-122"/>
                <a:cs typeface="Microsoft YaHei" charset="-122"/>
              </a:rPr>
              <a:t>None</a:t>
            </a:r>
            <a:endParaRPr lang="en-US" altLang="zh-CN" sz="9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spcBef>
                <a:spcPts val="600"/>
              </a:spcBef>
            </a:pPr>
            <a:r>
              <a:rPr lang="en-US" altLang="zh-CN" sz="900" dirty="0" smtClean="0">
                <a:latin typeface="Microsoft YaHei" charset="-122"/>
                <a:ea typeface="Microsoft YaHei" charset="-122"/>
                <a:cs typeface="Microsoft YaHei" charset="-122"/>
              </a:rPr>
              <a:t>Overseas</a:t>
            </a:r>
            <a:r>
              <a:rPr lang="zh-CN" altLang="en-US" sz="900" dirty="0" smtClean="0">
                <a:latin typeface="Microsoft YaHei" charset="-122"/>
                <a:ea typeface="Microsoft YaHei" charset="-122"/>
                <a:cs typeface="Microsoft YaHei" charset="-122"/>
              </a:rPr>
              <a:t>: No</a:t>
            </a:r>
            <a:r>
              <a:rPr lang="en-US" altLang="zh-CN" sz="900" dirty="0" smtClean="0">
                <a:latin typeface="Microsoft YaHei" charset="-122"/>
                <a:ea typeface="Microsoft YaHei" charset="-122"/>
                <a:cs typeface="Microsoft YaHei" charset="-122"/>
              </a:rPr>
              <a:t>ne</a:t>
            </a:r>
            <a:endParaRPr lang="zh-CN" altLang="en-US" sz="9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xmlns="" id="{193DA8DC-78FA-4B2C-99A6-538937322864}"/>
              </a:ext>
            </a:extLst>
          </p:cNvPr>
          <p:cNvSpPr txBox="1"/>
          <p:nvPr/>
        </p:nvSpPr>
        <p:spPr>
          <a:xfrm>
            <a:off x="8876930" y="2844215"/>
            <a:ext cx="2128054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7800" indent="-177800">
              <a:lnSpc>
                <a:spcPts val="1700"/>
              </a:lnSpc>
              <a:spcBef>
                <a:spcPts val="300"/>
              </a:spcBef>
              <a:buFont typeface="Wingdings" panose="05000000000000000000" pitchFamily="2" charset="2"/>
              <a:buChar char="ü"/>
            </a:pPr>
            <a:r>
              <a:rPr lang="zh-CN" altLang="en-US" sz="900" dirty="0">
                <a:solidFill>
                  <a:schemeClr val="accent5">
                    <a:lumMod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Exclusive patented technology</a:t>
            </a:r>
            <a:endParaRPr lang="en-US" altLang="zh-CN" sz="900" dirty="0">
              <a:solidFill>
                <a:schemeClr val="accent5">
                  <a:lumMod val="75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177800" indent="-177800">
              <a:lnSpc>
                <a:spcPts val="1700"/>
              </a:lnSpc>
              <a:spcBef>
                <a:spcPts val="300"/>
              </a:spcBef>
              <a:buFont typeface="Wingdings" panose="05000000000000000000" pitchFamily="2" charset="2"/>
              <a:buChar char="ü"/>
            </a:pPr>
            <a:r>
              <a:rPr lang="zh-CN" altLang="en-US" sz="900" dirty="0" smtClean="0">
                <a:latin typeface="Microsoft YaHei" charset="-122"/>
                <a:ea typeface="Microsoft YaHei" charset="-122"/>
                <a:cs typeface="Microsoft YaHei" charset="-122"/>
              </a:rPr>
              <a:t>Relieve </a:t>
            </a:r>
            <a:r>
              <a:rPr lang="en-US" altLang="zh-CN" sz="900" dirty="0" smtClean="0">
                <a:latin typeface="Microsoft YaHei" charset="-122"/>
                <a:ea typeface="Microsoft YaHei" charset="-122"/>
                <a:cs typeface="Microsoft YaHei" charset="-122"/>
              </a:rPr>
              <a:t>S</a:t>
            </a:r>
            <a:r>
              <a:rPr lang="zh-CN" altLang="en-US" sz="900" dirty="0" smtClean="0">
                <a:latin typeface="Microsoft YaHei" charset="-122"/>
                <a:ea typeface="Microsoft YaHei" charset="-122"/>
                <a:cs typeface="Microsoft YaHei" charset="-122"/>
              </a:rPr>
              <a:t>oftware and </a:t>
            </a:r>
            <a:r>
              <a:rPr lang="en-US" altLang="zh-CN" sz="900" dirty="0" smtClean="0">
                <a:latin typeface="Microsoft YaHei" charset="-122"/>
                <a:ea typeface="Microsoft YaHei" charset="-122"/>
                <a:cs typeface="Microsoft YaHei" charset="-122"/>
              </a:rPr>
              <a:t>H</a:t>
            </a:r>
            <a:r>
              <a:rPr lang="zh-CN" altLang="en-US" sz="900" dirty="0" smtClean="0">
                <a:latin typeface="Microsoft YaHei" charset="-122"/>
                <a:ea typeface="Microsoft YaHei" charset="-122"/>
                <a:cs typeface="Microsoft YaHei" charset="-122"/>
              </a:rPr>
              <a:t>ardware binding</a:t>
            </a:r>
            <a:endParaRPr lang="en-US" altLang="zh-CN" sz="9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xmlns="" id="{61965D13-F32E-45F9-9084-4D68B247669D}"/>
              </a:ext>
            </a:extLst>
          </p:cNvPr>
          <p:cNvSpPr txBox="1"/>
          <p:nvPr/>
        </p:nvSpPr>
        <p:spPr>
          <a:xfrm>
            <a:off x="8876930" y="4034310"/>
            <a:ext cx="2251985" cy="1041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7800" indent="-177800">
              <a:lnSpc>
                <a:spcPts val="1700"/>
              </a:lnSpc>
              <a:spcBef>
                <a:spcPts val="300"/>
              </a:spcBef>
              <a:buFont typeface="Wingdings" panose="05000000000000000000" pitchFamily="2" charset="2"/>
              <a:buChar char="ü"/>
            </a:pPr>
            <a:r>
              <a:rPr lang="en-US" altLang="zh-CN" sz="900" dirty="0" smtClean="0">
                <a:solidFill>
                  <a:schemeClr val="accent5">
                    <a:lumMod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Compatible with any </a:t>
            </a:r>
            <a:r>
              <a:rPr lang="en-US" altLang="zh-CN" sz="900" dirty="0">
                <a:solidFill>
                  <a:schemeClr val="accent5">
                    <a:lumMod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C</a:t>
            </a:r>
            <a:r>
              <a:rPr lang="en-US" altLang="zh-CN" sz="900" dirty="0" smtClean="0">
                <a:solidFill>
                  <a:schemeClr val="accent5">
                    <a:lumMod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loud Platforms</a:t>
            </a:r>
            <a:endParaRPr lang="en-US" altLang="zh-CN" sz="900" dirty="0">
              <a:solidFill>
                <a:schemeClr val="accent5">
                  <a:lumMod val="75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177800" indent="-177800">
              <a:lnSpc>
                <a:spcPts val="1700"/>
              </a:lnSpc>
              <a:spcBef>
                <a:spcPts val="300"/>
              </a:spcBef>
              <a:buFont typeface="Wingdings" panose="05000000000000000000" pitchFamily="2" charset="2"/>
              <a:buChar char="ü"/>
            </a:pPr>
            <a:r>
              <a:rPr lang="zh-CN" altLang="en-US" sz="900" dirty="0">
                <a:latin typeface="Microsoft YaHei" charset="-122"/>
                <a:ea typeface="Microsoft YaHei" charset="-122"/>
                <a:cs typeface="Microsoft YaHei" charset="-122"/>
              </a:rPr>
              <a:t>Free choice of cloud resources</a:t>
            </a:r>
            <a:endParaRPr lang="en-US" altLang="zh-CN" sz="9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177800" indent="-177800">
              <a:lnSpc>
                <a:spcPts val="1700"/>
              </a:lnSpc>
              <a:spcBef>
                <a:spcPts val="300"/>
              </a:spcBef>
              <a:buFont typeface="Wingdings" panose="05000000000000000000" pitchFamily="2" charset="2"/>
              <a:buChar char="ü"/>
            </a:pPr>
            <a:r>
              <a:rPr lang="en-US" altLang="zh-CN" sz="900" dirty="0" smtClean="0">
                <a:latin typeface="Microsoft YaHei" charset="-122"/>
                <a:ea typeface="Microsoft YaHei" charset="-122"/>
                <a:cs typeface="Microsoft YaHei" charset="-122"/>
              </a:rPr>
              <a:t>Fully utilize of </a:t>
            </a:r>
            <a:r>
              <a:rPr lang="zh-CN" altLang="en-US" sz="900" dirty="0" smtClean="0">
                <a:latin typeface="Microsoft YaHei" charset="-122"/>
                <a:ea typeface="Microsoft YaHei" charset="-122"/>
                <a:cs typeface="Microsoft YaHei" charset="-122"/>
              </a:rPr>
              <a:t>cloud </a:t>
            </a:r>
            <a:r>
              <a:rPr lang="zh-CN" altLang="en-US" sz="900" dirty="0">
                <a:latin typeface="Microsoft YaHei" charset="-122"/>
                <a:ea typeface="Microsoft YaHei" charset="-122"/>
                <a:cs typeface="Microsoft YaHei" charset="-122"/>
              </a:rPr>
              <a:t>resources</a:t>
            </a:r>
            <a:endParaRPr lang="en-US" altLang="zh-CN" sz="9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grpSp>
        <p:nvGrpSpPr>
          <p:cNvPr id="68" name="组合 67">
            <a:extLst>
              <a:ext uri="{FF2B5EF4-FFF2-40B4-BE49-F238E27FC236}">
                <a16:creationId xmlns:a16="http://schemas.microsoft.com/office/drawing/2014/main" xmlns="" id="{116EE75E-5DC7-4FFA-B646-C189932B435B}"/>
              </a:ext>
            </a:extLst>
          </p:cNvPr>
          <p:cNvGrpSpPr/>
          <p:nvPr/>
        </p:nvGrpSpPr>
        <p:grpSpPr>
          <a:xfrm>
            <a:off x="1777042" y="3973905"/>
            <a:ext cx="9519849" cy="1109832"/>
            <a:chOff x="1754038" y="3766869"/>
            <a:chExt cx="8764437" cy="1109832"/>
          </a:xfrm>
        </p:grpSpPr>
        <p:sp>
          <p:nvSpPr>
            <p:cNvPr id="65" name="矩形: 圆角 64">
              <a:extLst>
                <a:ext uri="{FF2B5EF4-FFF2-40B4-BE49-F238E27FC236}">
                  <a16:creationId xmlns:a16="http://schemas.microsoft.com/office/drawing/2014/main" xmlns="" id="{65C46B38-B195-4011-BDC8-1293E2400F86}"/>
                </a:ext>
              </a:extLst>
            </p:cNvPr>
            <p:cNvSpPr/>
            <p:nvPr/>
          </p:nvSpPr>
          <p:spPr>
            <a:xfrm>
              <a:off x="1811547" y="3766869"/>
              <a:ext cx="8706928" cy="1109832"/>
            </a:xfrm>
            <a:prstGeom prst="roundRect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0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66" name="矩形 65">
              <a:extLst>
                <a:ext uri="{FF2B5EF4-FFF2-40B4-BE49-F238E27FC236}">
                  <a16:creationId xmlns:a16="http://schemas.microsoft.com/office/drawing/2014/main" xmlns="" id="{215F66A3-ACF5-4627-8DE3-3FBE970C7EC3}"/>
                </a:ext>
              </a:extLst>
            </p:cNvPr>
            <p:cNvSpPr/>
            <p:nvPr/>
          </p:nvSpPr>
          <p:spPr>
            <a:xfrm>
              <a:off x="1754038" y="4024349"/>
              <a:ext cx="99797" cy="5792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0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  <p:sp>
        <p:nvSpPr>
          <p:cNvPr id="51" name="箭头: 五边形 50">
            <a:extLst>
              <a:ext uri="{FF2B5EF4-FFF2-40B4-BE49-F238E27FC236}">
                <a16:creationId xmlns:a16="http://schemas.microsoft.com/office/drawing/2014/main" xmlns="" id="{BB5B5484-2D57-40DE-BAAC-3B21CFF734B7}"/>
              </a:ext>
            </a:extLst>
          </p:cNvPr>
          <p:cNvSpPr/>
          <p:nvPr/>
        </p:nvSpPr>
        <p:spPr>
          <a:xfrm>
            <a:off x="0" y="4361992"/>
            <a:ext cx="1981792" cy="350808"/>
          </a:xfrm>
          <a:prstGeom prst="homePlat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Our solutions</a:t>
            </a:r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9" name="组合 68">
            <a:extLst>
              <a:ext uri="{FF2B5EF4-FFF2-40B4-BE49-F238E27FC236}">
                <a16:creationId xmlns:a16="http://schemas.microsoft.com/office/drawing/2014/main" xmlns="" id="{27581A4C-02E7-43D6-BEB8-9BFE5AC64FAF}"/>
              </a:ext>
            </a:extLst>
          </p:cNvPr>
          <p:cNvGrpSpPr/>
          <p:nvPr/>
        </p:nvGrpSpPr>
        <p:grpSpPr>
          <a:xfrm>
            <a:off x="1743169" y="5316223"/>
            <a:ext cx="9553722" cy="1035219"/>
            <a:chOff x="1754038" y="3766869"/>
            <a:chExt cx="8764437" cy="1109832"/>
          </a:xfrm>
        </p:grpSpPr>
        <p:sp>
          <p:nvSpPr>
            <p:cNvPr id="70" name="矩形: 圆角 69">
              <a:extLst>
                <a:ext uri="{FF2B5EF4-FFF2-40B4-BE49-F238E27FC236}">
                  <a16:creationId xmlns:a16="http://schemas.microsoft.com/office/drawing/2014/main" xmlns="" id="{B764E266-F20D-4F4C-B601-6DF2BF5BB690}"/>
                </a:ext>
              </a:extLst>
            </p:cNvPr>
            <p:cNvSpPr/>
            <p:nvPr/>
          </p:nvSpPr>
          <p:spPr>
            <a:xfrm>
              <a:off x="1811547" y="3766869"/>
              <a:ext cx="8706928" cy="1109832"/>
            </a:xfrm>
            <a:prstGeom prst="roundRect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0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71" name="矩形 70">
              <a:extLst>
                <a:ext uri="{FF2B5EF4-FFF2-40B4-BE49-F238E27FC236}">
                  <a16:creationId xmlns:a16="http://schemas.microsoft.com/office/drawing/2014/main" xmlns="" id="{FCB0B4BC-C5BE-4AF9-B579-246C29C97424}"/>
                </a:ext>
              </a:extLst>
            </p:cNvPr>
            <p:cNvSpPr/>
            <p:nvPr/>
          </p:nvSpPr>
          <p:spPr>
            <a:xfrm>
              <a:off x="1754038" y="4024349"/>
              <a:ext cx="99797" cy="5792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0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  <p:sp>
        <p:nvSpPr>
          <p:cNvPr id="52" name="箭头: 五边形 51">
            <a:extLst>
              <a:ext uri="{FF2B5EF4-FFF2-40B4-BE49-F238E27FC236}">
                <a16:creationId xmlns:a16="http://schemas.microsoft.com/office/drawing/2014/main" xmlns="" id="{9284F199-DF0E-4BF5-A5A5-5E9B36FC0CCF}"/>
              </a:ext>
            </a:extLst>
          </p:cNvPr>
          <p:cNvSpPr/>
          <p:nvPr/>
        </p:nvSpPr>
        <p:spPr>
          <a:xfrm>
            <a:off x="0" y="5659006"/>
            <a:ext cx="1981792" cy="350808"/>
          </a:xfrm>
          <a:prstGeom prst="homePlat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Our</a:t>
            </a:r>
            <a:r>
              <a:rPr lang="zh-CN" altLang="en-US" sz="1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Competitors</a:t>
            </a:r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2" name="组合 71">
            <a:extLst>
              <a:ext uri="{FF2B5EF4-FFF2-40B4-BE49-F238E27FC236}">
                <a16:creationId xmlns:a16="http://schemas.microsoft.com/office/drawing/2014/main" xmlns="" id="{04C67B95-7F2C-48F6-8D24-80C0B959F34F}"/>
              </a:ext>
            </a:extLst>
          </p:cNvPr>
          <p:cNvGrpSpPr/>
          <p:nvPr/>
        </p:nvGrpSpPr>
        <p:grpSpPr>
          <a:xfrm>
            <a:off x="1811547" y="2770830"/>
            <a:ext cx="9485344" cy="978937"/>
            <a:chOff x="1754038" y="3766869"/>
            <a:chExt cx="8764437" cy="1109832"/>
          </a:xfrm>
        </p:grpSpPr>
        <p:sp>
          <p:nvSpPr>
            <p:cNvPr id="73" name="矩形: 圆角 72">
              <a:extLst>
                <a:ext uri="{FF2B5EF4-FFF2-40B4-BE49-F238E27FC236}">
                  <a16:creationId xmlns:a16="http://schemas.microsoft.com/office/drawing/2014/main" xmlns="" id="{012D44BF-3879-47EF-B698-9EFC65BD5F49}"/>
                </a:ext>
              </a:extLst>
            </p:cNvPr>
            <p:cNvSpPr/>
            <p:nvPr/>
          </p:nvSpPr>
          <p:spPr>
            <a:xfrm>
              <a:off x="1811547" y="3766869"/>
              <a:ext cx="8706928" cy="1109832"/>
            </a:xfrm>
            <a:prstGeom prst="roundRect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0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74" name="矩形 73">
              <a:extLst>
                <a:ext uri="{FF2B5EF4-FFF2-40B4-BE49-F238E27FC236}">
                  <a16:creationId xmlns:a16="http://schemas.microsoft.com/office/drawing/2014/main" xmlns="" id="{4D2DB0B2-D439-4A35-8E7C-7FA65ADDEB84}"/>
                </a:ext>
              </a:extLst>
            </p:cNvPr>
            <p:cNvSpPr/>
            <p:nvPr/>
          </p:nvSpPr>
          <p:spPr>
            <a:xfrm>
              <a:off x="1754038" y="4024349"/>
              <a:ext cx="99797" cy="5792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0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  <p:sp>
        <p:nvSpPr>
          <p:cNvPr id="50" name="箭头: 五边形 49">
            <a:extLst>
              <a:ext uri="{FF2B5EF4-FFF2-40B4-BE49-F238E27FC236}">
                <a16:creationId xmlns:a16="http://schemas.microsoft.com/office/drawing/2014/main" xmlns="" id="{E47C3E78-2772-44B2-88F8-28BF207439A5}"/>
              </a:ext>
            </a:extLst>
          </p:cNvPr>
          <p:cNvSpPr/>
          <p:nvPr/>
        </p:nvSpPr>
        <p:spPr>
          <a:xfrm>
            <a:off x="0" y="3071195"/>
            <a:ext cx="1981792" cy="350808"/>
          </a:xfrm>
          <a:prstGeom prst="homePlat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Our Achievements</a:t>
            </a:r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6413711" y="1019878"/>
            <a:ext cx="4715205" cy="5654351"/>
          </a:xfrm>
          <a:prstGeom prst="rect">
            <a:avLst/>
          </a:prstGeom>
          <a:noFill/>
          <a:ln>
            <a:solidFill>
              <a:srgbClr val="DB128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标题 1">
            <a:extLst>
              <a:ext uri="{FF2B5EF4-FFF2-40B4-BE49-F238E27FC236}">
                <a16:creationId xmlns="" xmlns:a16="http://schemas.microsoft.com/office/drawing/2014/main" id="{307B327A-BDAF-4693-B43F-BE568211A8E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348593" y="231534"/>
            <a:ext cx="6405562" cy="450850"/>
          </a:xfrm>
        </p:spPr>
        <p:txBody>
          <a:bodyPr>
            <a:normAutofit/>
          </a:bodyPr>
          <a:lstStyle/>
          <a:p>
            <a:pPr algn="ctr"/>
            <a:r>
              <a:rPr lang="en-US" altLang="zh-CN" sz="2200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Core Technology </a:t>
            </a:r>
            <a:r>
              <a:rPr lang="en-US" altLang="zh-CN" sz="2200" spc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200" spc="100" dirty="0" smtClean="0">
                <a:solidFill>
                  <a:srgbClr val="F059A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◇</a:t>
            </a:r>
            <a:r>
              <a:rPr lang="en-US" altLang="zh-CN" sz="2200" spc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Exclusive </a:t>
            </a:r>
            <a:r>
              <a:rPr lang="en-US" altLang="zh-CN" sz="2200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Innovation</a:t>
            </a:r>
            <a:endParaRPr lang="zh-CN" altLang="en-US" sz="2200" spc="1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7" name="文本框 60">
            <a:extLst>
              <a:ext uri="{FF2B5EF4-FFF2-40B4-BE49-F238E27FC236}">
                <a16:creationId xmlns:a16="http://schemas.microsoft.com/office/drawing/2014/main" xmlns="" id="{69BF22A4-4183-469D-B4E4-FB42F6CD56A9}"/>
              </a:ext>
            </a:extLst>
          </p:cNvPr>
          <p:cNvSpPr txBox="1"/>
          <p:nvPr/>
        </p:nvSpPr>
        <p:spPr>
          <a:xfrm>
            <a:off x="9382051" y="5606620"/>
            <a:ext cx="1108457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zh-CN" sz="900" dirty="0" smtClean="0">
                <a:latin typeface="Microsoft YaHei" charset="-122"/>
                <a:ea typeface="Microsoft YaHei" charset="-122"/>
                <a:cs typeface="Microsoft YaHei" charset="-122"/>
              </a:rPr>
              <a:t>China</a:t>
            </a:r>
            <a:r>
              <a:rPr lang="zh-CN" altLang="en-US" sz="900" dirty="0" smtClean="0">
                <a:latin typeface="Microsoft YaHei" charset="-122"/>
                <a:ea typeface="Microsoft YaHei" charset="-122"/>
                <a:cs typeface="Microsoft YaHei" charset="-122"/>
              </a:rPr>
              <a:t>: </a:t>
            </a:r>
            <a:r>
              <a:rPr lang="zh-CN" altLang="en-US" sz="900" dirty="0">
                <a:latin typeface="Microsoft YaHei" charset="-122"/>
                <a:ea typeface="Microsoft YaHei" charset="-122"/>
                <a:cs typeface="Microsoft YaHei" charset="-122"/>
              </a:rPr>
              <a:t>None</a:t>
            </a:r>
            <a:endParaRPr lang="en-US" altLang="zh-CN" sz="9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spcBef>
                <a:spcPts val="600"/>
              </a:spcBef>
            </a:pPr>
            <a:r>
              <a:rPr lang="en-US" altLang="zh-CN" sz="900" dirty="0" smtClean="0">
                <a:latin typeface="Microsoft YaHei" charset="-122"/>
                <a:ea typeface="Microsoft YaHei" charset="-122"/>
                <a:cs typeface="Microsoft YaHei" charset="-122"/>
              </a:rPr>
              <a:t>Overseas</a:t>
            </a:r>
            <a:r>
              <a:rPr lang="zh-CN" altLang="en-US" sz="900" dirty="0" smtClean="0">
                <a:latin typeface="Microsoft YaHei" charset="-122"/>
                <a:ea typeface="Microsoft YaHei" charset="-122"/>
                <a:cs typeface="Microsoft YaHei" charset="-122"/>
              </a:rPr>
              <a:t>: No</a:t>
            </a:r>
            <a:r>
              <a:rPr lang="en-US" altLang="zh-CN" sz="900" dirty="0" smtClean="0">
                <a:latin typeface="Microsoft YaHei" charset="-122"/>
                <a:ea typeface="Microsoft YaHei" charset="-122"/>
                <a:cs typeface="Microsoft YaHei" charset="-122"/>
              </a:rPr>
              <a:t>ne</a:t>
            </a:r>
            <a:endParaRPr lang="zh-CN" altLang="en-US" sz="9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85071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2996474" y="215153"/>
            <a:ext cx="5545360" cy="615950"/>
          </a:xfrm>
        </p:spPr>
        <p:txBody>
          <a:bodyPr>
            <a:noAutofit/>
          </a:bodyPr>
          <a:lstStyle/>
          <a:p>
            <a:pPr algn="ctr"/>
            <a:r>
              <a:rPr lang="zh-CN" altLang="en-US" sz="2200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Why </a:t>
            </a:r>
            <a:r>
              <a:rPr lang="en-US" altLang="zh-CN" sz="2200" spc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Storage </a:t>
            </a:r>
            <a:r>
              <a:rPr lang="zh-CN" altLang="en-US" sz="2200" spc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Decoupling </a:t>
            </a:r>
            <a:r>
              <a:rPr lang="en-US" altLang="zh-CN" sz="2200" spc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•</a:t>
            </a:r>
            <a:r>
              <a:rPr lang="zh-CN" altLang="en-US" sz="2200" spc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200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</a:t>
            </a:r>
            <a:r>
              <a:rPr lang="zh-CN" altLang="en-US" sz="2200" spc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xample</a:t>
            </a:r>
            <a:endParaRPr lang="en-US" sz="2200" spc="1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98694" y="831103"/>
            <a:ext cx="8136294" cy="5856978"/>
          </a:xfrm>
          <a:prstGeom prst="rect">
            <a:avLst/>
          </a:prstGeom>
          <a:noFill/>
          <a:ln w="28575">
            <a:noFill/>
          </a:ln>
        </p:spPr>
      </p:pic>
      <p:sp>
        <p:nvSpPr>
          <p:cNvPr id="4" name="TextBox 3"/>
          <p:cNvSpPr txBox="1"/>
          <p:nvPr/>
        </p:nvSpPr>
        <p:spPr>
          <a:xfrm>
            <a:off x="2108719" y="1004131"/>
            <a:ext cx="4707475" cy="36933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传统换挡杆和变速箱之间，机械式</a:t>
            </a:r>
            <a:r>
              <a:rPr lang="zh-CN" altLang="en-US">
                <a:solidFill>
                  <a:schemeClr val="bg1"/>
                </a:solidFill>
              </a:rPr>
              <a:t>紧耦</a:t>
            </a:r>
            <a:r>
              <a:rPr lang="zh-CN" altLang="en-US" smtClean="0">
                <a:solidFill>
                  <a:schemeClr val="bg1"/>
                </a:solidFill>
              </a:rPr>
              <a:t>合</a:t>
            </a:r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2108719" y="1693325"/>
            <a:ext cx="7501804" cy="4782120"/>
            <a:chOff x="2108719" y="1693325"/>
            <a:chExt cx="7501804" cy="4782120"/>
          </a:xfrm>
        </p:grpSpPr>
        <p:cxnSp>
          <p:nvCxnSpPr>
            <p:cNvPr id="9" name="Elbow Connector 8"/>
            <p:cNvCxnSpPr/>
            <p:nvPr/>
          </p:nvCxnSpPr>
          <p:spPr>
            <a:xfrm>
              <a:off x="2481943" y="1693325"/>
              <a:ext cx="6867330" cy="1031214"/>
            </a:xfrm>
            <a:prstGeom prst="bentConnector3">
              <a:avLst>
                <a:gd name="adj1" fmla="val 50000"/>
              </a:avLst>
            </a:prstGeom>
            <a:ln w="28575">
              <a:solidFill>
                <a:srgbClr val="DB128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Left Bracket 10"/>
            <p:cNvSpPr/>
            <p:nvPr/>
          </p:nvSpPr>
          <p:spPr>
            <a:xfrm>
              <a:off x="2108719" y="1693325"/>
              <a:ext cx="373224" cy="4782120"/>
            </a:xfrm>
            <a:prstGeom prst="leftBracket">
              <a:avLst/>
            </a:prstGeom>
            <a:noFill/>
            <a:ln w="28575">
              <a:solidFill>
                <a:srgbClr val="DB128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ight Bracket 12"/>
            <p:cNvSpPr/>
            <p:nvPr/>
          </p:nvSpPr>
          <p:spPr>
            <a:xfrm>
              <a:off x="9349273" y="2724539"/>
              <a:ext cx="261250" cy="3750906"/>
            </a:xfrm>
            <a:prstGeom prst="rightBracket">
              <a:avLst/>
            </a:prstGeom>
            <a:noFill/>
            <a:ln w="28575">
              <a:solidFill>
                <a:srgbClr val="DB128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" name="Straight Connector 18"/>
            <p:cNvCxnSpPr/>
            <p:nvPr/>
          </p:nvCxnSpPr>
          <p:spPr>
            <a:xfrm>
              <a:off x="2481943" y="6475445"/>
              <a:ext cx="6867330" cy="0"/>
            </a:xfrm>
            <a:prstGeom prst="line">
              <a:avLst/>
            </a:prstGeom>
            <a:ln w="31750">
              <a:solidFill>
                <a:srgbClr val="DB128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2290017" y="5981598"/>
            <a:ext cx="2595582" cy="461665"/>
          </a:xfrm>
          <a:prstGeom prst="rect">
            <a:avLst/>
          </a:prstGeom>
          <a:solidFill>
            <a:srgbClr val="DB1284"/>
          </a:solidFill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</a:rPr>
              <a:t>庞大</a:t>
            </a:r>
            <a:r>
              <a:rPr lang="zh-CN" altLang="en-US" sz="2000" dirty="0">
                <a:solidFill>
                  <a:schemeClr val="bg1"/>
                </a:solidFill>
              </a:rPr>
              <a:t>的底层架构包袱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8317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485" y="1360973"/>
            <a:ext cx="6794500" cy="4546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08506" y="1055870"/>
            <a:ext cx="4068147" cy="257840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03193" y="3859040"/>
            <a:ext cx="4073460" cy="271564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477142" y="1376337"/>
            <a:ext cx="38248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1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Not only </a:t>
            </a:r>
            <a:r>
              <a:rPr lang="zh-CN" altLang="en-US" sz="11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adapt</a:t>
            </a:r>
            <a:r>
              <a:rPr lang="en-US" altLang="zh-CN" sz="11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to </a:t>
            </a:r>
            <a:r>
              <a:rPr lang="en-US" altLang="zh-CN" sz="11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t</a:t>
            </a:r>
            <a:r>
              <a:rPr lang="zh-CN" altLang="en-US" sz="11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he </a:t>
            </a:r>
            <a:r>
              <a:rPr lang="zh-CN" altLang="en-US" sz="11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traditional mechanical gearbox</a:t>
            </a:r>
            <a:endParaRPr lang="en-US" sz="11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835060" y="5672495"/>
            <a:ext cx="32492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Also fit </a:t>
            </a:r>
            <a:r>
              <a:rPr lang="en-US" altLang="zh-CN" sz="12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to the </a:t>
            </a:r>
            <a:r>
              <a:rPr lang="zh-CN" altLang="en-US" sz="12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electric </a:t>
            </a:r>
            <a:r>
              <a:rPr lang="zh-CN" altLang="en-US" sz="12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car gearbox</a:t>
            </a:r>
            <a:endParaRPr lang="en-US" sz="12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676293" y="1542396"/>
            <a:ext cx="3911119" cy="36933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2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Electronic automatic transmission unattached with Gear lever arm</a:t>
            </a:r>
            <a:endParaRPr lang="en-US" sz="12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6" name="Chevron 15"/>
          <p:cNvSpPr/>
          <p:nvPr/>
        </p:nvSpPr>
        <p:spPr>
          <a:xfrm>
            <a:off x="6712727" y="1550678"/>
            <a:ext cx="877078" cy="361049"/>
          </a:xfrm>
          <a:prstGeom prst="chevron">
            <a:avLst/>
          </a:prstGeom>
          <a:solidFill>
            <a:srgbClr val="FFC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Chevron 16"/>
          <p:cNvSpPr/>
          <p:nvPr/>
        </p:nvSpPr>
        <p:spPr>
          <a:xfrm rot="5400000">
            <a:off x="8985146" y="3554735"/>
            <a:ext cx="808860" cy="367262"/>
          </a:xfrm>
          <a:prstGeom prst="chevron">
            <a:avLst/>
          </a:prstGeom>
          <a:solidFill>
            <a:srgbClr val="FFC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2297152" y="126516"/>
            <a:ext cx="7432901" cy="6157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kern="1200" spc="1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dirty="0"/>
              <a:t>Why </a:t>
            </a:r>
            <a:r>
              <a:rPr lang="en-US" altLang="zh-CN" dirty="0" smtClean="0"/>
              <a:t>Storage </a:t>
            </a:r>
            <a:r>
              <a:rPr lang="zh-CN" altLang="en-US" dirty="0" smtClean="0"/>
              <a:t>Decoupling? </a:t>
            </a:r>
            <a:r>
              <a:rPr lang="en-US" altLang="zh-CN" dirty="0" smtClean="0"/>
              <a:t>To increase the coverage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1358936" y="6113015"/>
            <a:ext cx="40512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 smtClean="0">
                <a:solidFill>
                  <a:srgbClr val="DB1284"/>
                </a:solidFill>
              </a:rPr>
              <a:t>Cross</a:t>
            </a:r>
            <a:r>
              <a:rPr lang="en-US" altLang="zh-CN" sz="2400" b="1" dirty="0" smtClean="0">
                <a:solidFill>
                  <a:srgbClr val="DB1284"/>
                </a:solidFill>
              </a:rPr>
              <a:t> • </a:t>
            </a:r>
            <a:r>
              <a:rPr lang="en-US" altLang="zh-CN" sz="2400" dirty="0"/>
              <a:t>P</a:t>
            </a:r>
            <a:r>
              <a:rPr lang="zh-CN" altLang="en-US" sz="2400" dirty="0" smtClean="0"/>
              <a:t>latform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758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17343</TotalTime>
  <Words>4284</Words>
  <Application>Microsoft Macintosh PowerPoint</Application>
  <PresentationFormat>Widescreen</PresentationFormat>
  <Paragraphs>1058</Paragraphs>
  <Slides>43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22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66" baseType="lpstr">
      <vt:lpstr>Arial Narrow</vt:lpstr>
      <vt:lpstr>Arial Unicode MS</vt:lpstr>
      <vt:lpstr>Century Gothic</vt:lpstr>
      <vt:lpstr>DIN</vt:lpstr>
      <vt:lpstr>Helvetica</vt:lpstr>
      <vt:lpstr>Mangal</vt:lpstr>
      <vt:lpstr>Microsoft YaHei</vt:lpstr>
      <vt:lpstr>STHupo</vt:lpstr>
      <vt:lpstr>Tahoma</vt:lpstr>
      <vt:lpstr>Times New Roman</vt:lpstr>
      <vt:lpstr>Wingdings</vt:lpstr>
      <vt:lpstr>Zapf Dingbats</vt:lpstr>
      <vt:lpstr>맑은 고딕</vt:lpstr>
      <vt:lpstr>华文彩云</vt:lpstr>
      <vt:lpstr>华文琥珀</vt:lpstr>
      <vt:lpstr>宋体</vt:lpstr>
      <vt:lpstr>微软雅黑</vt:lpstr>
      <vt:lpstr>微软雅黑 Light</vt:lpstr>
      <vt:lpstr>等线</vt:lpstr>
      <vt:lpstr>等线 Light</vt:lpstr>
      <vt:lpstr>隶书</vt:lpstr>
      <vt:lpstr>Arial</vt:lpstr>
      <vt:lpstr>Office 主题​​</vt:lpstr>
      <vt:lpstr>PowerPoint Presentation</vt:lpstr>
      <vt:lpstr>PowerPoint Presentation</vt:lpstr>
      <vt:lpstr>Before PropheTech</vt:lpstr>
      <vt:lpstr>After PropheTech</vt:lpstr>
      <vt:lpstr>PowerPoint Presentation</vt:lpstr>
      <vt:lpstr>PowerPoint Presentation</vt:lpstr>
      <vt:lpstr>Core Technology  ◇  Exclusive Innovation</vt:lpstr>
      <vt:lpstr>Why Storage Decoupling • Example</vt:lpstr>
      <vt:lpstr>PowerPoint Presentation</vt:lpstr>
      <vt:lpstr>Roadmap</vt:lpstr>
      <vt:lpstr>PowerPoint Presentation</vt:lpstr>
      <vt:lpstr>DRaaS Global Market Size</vt:lpstr>
      <vt:lpstr>PowerPoint Presentation</vt:lpstr>
      <vt:lpstr>Seize the opportunity and align with Enterprise needs on Cloud Migration</vt:lpstr>
      <vt:lpstr>The core parties in the Ecosystem</vt:lpstr>
      <vt:lpstr>PowerPoint Presentation</vt:lpstr>
      <vt:lpstr>PowerPoint Presentation</vt:lpstr>
      <vt:lpstr>PowerPoint Presentation</vt:lpstr>
      <vt:lpstr>竞争壁垒</vt:lpstr>
      <vt:lpstr>Major competitor (technology-wise)</vt:lpstr>
      <vt:lpstr>PowerPoint Presentation</vt:lpstr>
      <vt:lpstr>Product &amp; Service</vt:lpstr>
      <vt:lpstr>Disaster Recovery DR</vt:lpstr>
      <vt:lpstr>eMigration</vt:lpstr>
      <vt:lpstr>PowerPoint Presentation</vt:lpstr>
      <vt:lpstr>Operation Model</vt:lpstr>
      <vt:lpstr>Sales Structure</vt:lpstr>
      <vt:lpstr>Revenue Planning</vt:lpstr>
      <vt:lpstr>Profit Model</vt:lpstr>
      <vt:lpstr>PowerPoint Presentation</vt:lpstr>
      <vt:lpstr>PowerPoint Presentation</vt:lpstr>
      <vt:lpstr>R&amp;D Team</vt:lpstr>
      <vt:lpstr>PowerPoint Presentation</vt:lpstr>
      <vt:lpstr>Innovative Technology</vt:lpstr>
      <vt:lpstr>PowerPoint Presentation</vt:lpstr>
      <vt:lpstr>Technical Framework</vt:lpstr>
      <vt:lpstr>核心技术解读</vt:lpstr>
      <vt:lpstr>Change    Demand Fulfillment</vt:lpstr>
      <vt:lpstr>Change      User experience</vt:lpstr>
      <vt:lpstr>PowerPoint Presentation</vt:lpstr>
      <vt:lpstr>PowerPoint Presentation</vt:lpstr>
      <vt:lpstr>DR Classes</vt:lpstr>
      <vt:lpstr>Applicable platform comparison</vt:lpstr>
    </vt:vector>
  </TitlesOfParts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yili wang</dc:creator>
  <cp:lastModifiedBy>Carrol Yu</cp:lastModifiedBy>
  <cp:revision>330</cp:revision>
  <cp:lastPrinted>2017-12-11T11:14:58Z</cp:lastPrinted>
  <dcterms:created xsi:type="dcterms:W3CDTF">2017-09-29T06:00:07Z</dcterms:created>
  <dcterms:modified xsi:type="dcterms:W3CDTF">2017-12-21T15:40:08Z</dcterms:modified>
</cp:coreProperties>
</file>